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x" ContentType="application/vnd.openxmlformats-officedocument.wordprocessingml.document"/>
  <Default Extension="xlsx" ContentType="application/vnd.openxmlformats-officedocument.spreadsheetml.sheet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94" r:id="rId3"/>
    <p:sldId id="297" r:id="rId4"/>
    <p:sldId id="328" r:id="rId5"/>
    <p:sldId id="329" r:id="rId7"/>
    <p:sldId id="260" r:id="rId8"/>
    <p:sldId id="275" r:id="rId9"/>
    <p:sldId id="267" r:id="rId10"/>
    <p:sldId id="310" r:id="rId11"/>
    <p:sldId id="274" r:id="rId12"/>
    <p:sldId id="319" r:id="rId13"/>
    <p:sldId id="277" r:id="rId14"/>
    <p:sldId id="268" r:id="rId15"/>
    <p:sldId id="271" r:id="rId16"/>
    <p:sldId id="278" r:id="rId17"/>
    <p:sldId id="301" r:id="rId18"/>
    <p:sldId id="299" r:id="rId19"/>
    <p:sldId id="269" r:id="rId20"/>
    <p:sldId id="298" r:id="rId21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3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7" Type="http://schemas.openxmlformats.org/officeDocument/2006/relationships/image" Target="../media/image22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9" Type="http://schemas.openxmlformats.org/officeDocument/2006/relationships/image" Target="../media/image32.wmf"/><Relationship Id="rId8" Type="http://schemas.openxmlformats.org/officeDocument/2006/relationships/image" Target="../media/image31.wmf"/><Relationship Id="rId7" Type="http://schemas.openxmlformats.org/officeDocument/2006/relationships/image" Target="../media/image30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2" Type="http://schemas.openxmlformats.org/officeDocument/2006/relationships/image" Target="../media/image35.wmf"/><Relationship Id="rId11" Type="http://schemas.openxmlformats.org/officeDocument/2006/relationships/image" Target="../media/image34.wmf"/><Relationship Id="rId10" Type="http://schemas.openxmlformats.org/officeDocument/2006/relationships/image" Target="../media/image33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7" Type="http://schemas.openxmlformats.org/officeDocument/2006/relationships/image" Target="../media/image42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4" Type="http://schemas.openxmlformats.org/officeDocument/2006/relationships/image" Target="../media/image50.wmf"/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wmf"/><Relationship Id="rId8" Type="http://schemas.openxmlformats.org/officeDocument/2006/relationships/package" Target="../embeddings/Document17.docx"/><Relationship Id="rId7" Type="http://schemas.openxmlformats.org/officeDocument/2006/relationships/image" Target="../media/image38.wmf"/><Relationship Id="rId6" Type="http://schemas.openxmlformats.org/officeDocument/2006/relationships/package" Target="../embeddings/Document16.docx"/><Relationship Id="rId5" Type="http://schemas.openxmlformats.org/officeDocument/2006/relationships/image" Target="../media/image37.wmf"/><Relationship Id="rId4" Type="http://schemas.openxmlformats.org/officeDocument/2006/relationships/package" Target="../embeddings/Document15.docx"/><Relationship Id="rId3" Type="http://schemas.openxmlformats.org/officeDocument/2006/relationships/image" Target="../media/image36.wmf"/><Relationship Id="rId2" Type="http://schemas.openxmlformats.org/officeDocument/2006/relationships/package" Target="../embeddings/Document14.docx"/><Relationship Id="rId17" Type="http://schemas.openxmlformats.org/officeDocument/2006/relationships/vmlDrawing" Target="../drawings/vmlDrawing5.v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42.wmf"/><Relationship Id="rId14" Type="http://schemas.openxmlformats.org/officeDocument/2006/relationships/package" Target="../embeddings/Document20.docx"/><Relationship Id="rId13" Type="http://schemas.openxmlformats.org/officeDocument/2006/relationships/image" Target="../media/image41.wmf"/><Relationship Id="rId12" Type="http://schemas.openxmlformats.org/officeDocument/2006/relationships/package" Target="../embeddings/Document19.docx"/><Relationship Id="rId11" Type="http://schemas.openxmlformats.org/officeDocument/2006/relationships/image" Target="../media/image40.wmf"/><Relationship Id="rId10" Type="http://schemas.openxmlformats.org/officeDocument/2006/relationships/package" Target="../embeddings/Document18.docx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vmlDrawing" Target="../drawings/vmlDrawing6.v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6.png"/><Relationship Id="rId4" Type="http://schemas.openxmlformats.org/officeDocument/2006/relationships/image" Target="../media/image45.wmf"/><Relationship Id="rId3" Type="http://schemas.openxmlformats.org/officeDocument/2006/relationships/package" Target="../embeddings/Workbook4.xlsx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50.wmf"/><Relationship Id="rId7" Type="http://schemas.openxmlformats.org/officeDocument/2006/relationships/package" Target="../embeddings/Workbook8.xlsx"/><Relationship Id="rId6" Type="http://schemas.openxmlformats.org/officeDocument/2006/relationships/image" Target="../media/image49.wmf"/><Relationship Id="rId5" Type="http://schemas.openxmlformats.org/officeDocument/2006/relationships/package" Target="../embeddings/Workbook7.xlsx"/><Relationship Id="rId4" Type="http://schemas.openxmlformats.org/officeDocument/2006/relationships/image" Target="../media/image48.wmf"/><Relationship Id="rId3" Type="http://schemas.openxmlformats.org/officeDocument/2006/relationships/package" Target="../embeddings/Workbook6.xlsx"/><Relationship Id="rId2" Type="http://schemas.openxmlformats.org/officeDocument/2006/relationships/image" Target="../media/image47.wmf"/><Relationship Id="rId12" Type="http://schemas.openxmlformats.org/officeDocument/2006/relationships/notesSlide" Target="../notesSlides/notesSlide8.xml"/><Relationship Id="rId11" Type="http://schemas.openxmlformats.org/officeDocument/2006/relationships/vmlDrawing" Target="../drawings/vmlDrawing7.vml"/><Relationship Id="rId10" Type="http://schemas.openxmlformats.org/officeDocument/2006/relationships/slideLayout" Target="../slideLayouts/slideLayout1.xml"/><Relationship Id="rId1" Type="http://schemas.openxmlformats.org/officeDocument/2006/relationships/package" Target="../embeddings/Workbook5.xlsx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vmlDrawing" Target="../drawings/vmlDrawing8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8.wmf"/><Relationship Id="rId3" Type="http://schemas.openxmlformats.org/officeDocument/2006/relationships/package" Target="../embeddings/Workbook9.xlsx"/><Relationship Id="rId2" Type="http://schemas.openxmlformats.org/officeDocument/2006/relationships/image" Target="../media/image7.png"/><Relationship Id="rId1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12.wmf"/><Relationship Id="rId1" Type="http://schemas.openxmlformats.org/officeDocument/2006/relationships/package" Target="../embeddings/Document1.docx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2.v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5.wmf"/><Relationship Id="rId6" Type="http://schemas.openxmlformats.org/officeDocument/2006/relationships/package" Target="../embeddings/Workbook3.xlsx"/><Relationship Id="rId5" Type="http://schemas.openxmlformats.org/officeDocument/2006/relationships/image" Target="../media/image14.wmf"/><Relationship Id="rId4" Type="http://schemas.openxmlformats.org/officeDocument/2006/relationships/package" Target="../embeddings/Workbook2.xlsx"/><Relationship Id="rId3" Type="http://schemas.openxmlformats.org/officeDocument/2006/relationships/image" Target="../media/image7.png"/><Relationship Id="rId2" Type="http://schemas.openxmlformats.org/officeDocument/2006/relationships/image" Target="../media/image13.wmf"/><Relationship Id="rId10" Type="http://schemas.openxmlformats.org/officeDocument/2006/relationships/notesSlide" Target="../notesSlides/notesSlide5.xml"/><Relationship Id="rId1" Type="http://schemas.openxmlformats.org/officeDocument/2006/relationships/package" Target="../embeddings/Workbook1.xlsx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wmf"/><Relationship Id="rId8" Type="http://schemas.openxmlformats.org/officeDocument/2006/relationships/oleObject" Target="../embeddings/oleObject4.bin"/><Relationship Id="rId7" Type="http://schemas.openxmlformats.org/officeDocument/2006/relationships/image" Target="../media/image18.wmf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16.wmf"/><Relationship Id="rId21" Type="http://schemas.openxmlformats.org/officeDocument/2006/relationships/notesSlide" Target="../notesSlides/notesSlide6.xml"/><Relationship Id="rId20" Type="http://schemas.openxmlformats.org/officeDocument/2006/relationships/vmlDrawing" Target="../drawings/vmlDrawing3.vml"/><Relationship Id="rId2" Type="http://schemas.openxmlformats.org/officeDocument/2006/relationships/oleObject" Target="../embeddings/oleObject1.bin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1.xml"/><Relationship Id="rId17" Type="http://schemas.openxmlformats.org/officeDocument/2006/relationships/image" Target="../media/image23.wmf"/><Relationship Id="rId16" Type="http://schemas.openxmlformats.org/officeDocument/2006/relationships/oleObject" Target="../embeddings/oleObject8.bin"/><Relationship Id="rId15" Type="http://schemas.openxmlformats.org/officeDocument/2006/relationships/image" Target="../media/image22.wmf"/><Relationship Id="rId14" Type="http://schemas.openxmlformats.org/officeDocument/2006/relationships/oleObject" Target="../embeddings/oleObject7.bin"/><Relationship Id="rId13" Type="http://schemas.openxmlformats.org/officeDocument/2006/relationships/image" Target="../media/image21.wmf"/><Relationship Id="rId12" Type="http://schemas.openxmlformats.org/officeDocument/2006/relationships/oleObject" Target="../embeddings/oleObject6.bin"/><Relationship Id="rId11" Type="http://schemas.openxmlformats.org/officeDocument/2006/relationships/image" Target="../media/image20.wmf"/><Relationship Id="rId10" Type="http://schemas.openxmlformats.org/officeDocument/2006/relationships/oleObject" Target="../embeddings/oleObject5.bin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package" Target="../embeddings/Document6.docx"/><Relationship Id="rId8" Type="http://schemas.openxmlformats.org/officeDocument/2006/relationships/image" Target="../media/image27.wmf"/><Relationship Id="rId7" Type="http://schemas.openxmlformats.org/officeDocument/2006/relationships/package" Target="../embeddings/Document5.docx"/><Relationship Id="rId6" Type="http://schemas.openxmlformats.org/officeDocument/2006/relationships/image" Target="../media/image26.wmf"/><Relationship Id="rId5" Type="http://schemas.openxmlformats.org/officeDocument/2006/relationships/package" Target="../embeddings/Document4.docx"/><Relationship Id="rId4" Type="http://schemas.openxmlformats.org/officeDocument/2006/relationships/image" Target="../media/image25.wmf"/><Relationship Id="rId3" Type="http://schemas.openxmlformats.org/officeDocument/2006/relationships/package" Target="../embeddings/Document3.docx"/><Relationship Id="rId28" Type="http://schemas.openxmlformats.org/officeDocument/2006/relationships/vmlDrawing" Target="../drawings/vmlDrawing4.vml"/><Relationship Id="rId27" Type="http://schemas.openxmlformats.org/officeDocument/2006/relationships/slideLayout" Target="../slideLayouts/slideLayout2.xml"/><Relationship Id="rId26" Type="http://schemas.openxmlformats.org/officeDocument/2006/relationships/image" Target="../media/image7.png"/><Relationship Id="rId25" Type="http://schemas.openxmlformats.org/officeDocument/2006/relationships/tags" Target="../tags/tag2.xml"/><Relationship Id="rId24" Type="http://schemas.openxmlformats.org/officeDocument/2006/relationships/image" Target="../media/image35.wmf"/><Relationship Id="rId23" Type="http://schemas.openxmlformats.org/officeDocument/2006/relationships/package" Target="../embeddings/Document13.docx"/><Relationship Id="rId22" Type="http://schemas.openxmlformats.org/officeDocument/2006/relationships/image" Target="../media/image34.wmf"/><Relationship Id="rId21" Type="http://schemas.openxmlformats.org/officeDocument/2006/relationships/package" Target="../embeddings/Document12.docx"/><Relationship Id="rId20" Type="http://schemas.openxmlformats.org/officeDocument/2006/relationships/image" Target="../media/image33.wmf"/><Relationship Id="rId2" Type="http://schemas.openxmlformats.org/officeDocument/2006/relationships/image" Target="../media/image24.wmf"/><Relationship Id="rId19" Type="http://schemas.openxmlformats.org/officeDocument/2006/relationships/package" Target="../embeddings/Document11.docx"/><Relationship Id="rId18" Type="http://schemas.openxmlformats.org/officeDocument/2006/relationships/image" Target="../media/image32.wmf"/><Relationship Id="rId17" Type="http://schemas.openxmlformats.org/officeDocument/2006/relationships/package" Target="../embeddings/Document10.docx"/><Relationship Id="rId16" Type="http://schemas.openxmlformats.org/officeDocument/2006/relationships/image" Target="../media/image31.wmf"/><Relationship Id="rId15" Type="http://schemas.openxmlformats.org/officeDocument/2006/relationships/package" Target="../embeddings/Document9.docx"/><Relationship Id="rId14" Type="http://schemas.openxmlformats.org/officeDocument/2006/relationships/image" Target="../media/image30.wmf"/><Relationship Id="rId13" Type="http://schemas.openxmlformats.org/officeDocument/2006/relationships/package" Target="../embeddings/Document8.docx"/><Relationship Id="rId12" Type="http://schemas.openxmlformats.org/officeDocument/2006/relationships/image" Target="../media/image29.wmf"/><Relationship Id="rId11" Type="http://schemas.openxmlformats.org/officeDocument/2006/relationships/package" Target="../embeddings/Document7.docx"/><Relationship Id="rId10" Type="http://schemas.openxmlformats.org/officeDocument/2006/relationships/image" Target="../media/image28.wmf"/><Relationship Id="rId1" Type="http://schemas.openxmlformats.org/officeDocument/2006/relationships/package" Target="../embeddings/Document2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未标题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6700" cy="515112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2065" y="5170170"/>
            <a:ext cx="12180570" cy="166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90550" y="6069330"/>
            <a:ext cx="2268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dirty="0">
                <a:solidFill>
                  <a:srgbClr val="AA2320"/>
                </a:solidFill>
                <a:latin typeface="OPPOSans R" panose="00020600040101010101" charset="-122"/>
                <a:ea typeface="OPPOSans R" panose="00020600040101010101" charset="-122"/>
              </a:rPr>
              <a:t>www.njjiamei</a:t>
            </a:r>
            <a:r>
              <a:rPr lang="en-US" altLang="zh-CN" sz="1400" dirty="0">
                <a:solidFill>
                  <a:srgbClr val="AA2320"/>
                </a:solidFill>
                <a:latin typeface="OPPOSans R" panose="00020600040101010101" charset="-122"/>
                <a:ea typeface="OPPOSans R" panose="00020600040101010101" charset="-122"/>
              </a:rPr>
              <a:t>group</a:t>
            </a:r>
            <a:r>
              <a:rPr lang="zh-CN" altLang="en-US" sz="1400" dirty="0">
                <a:solidFill>
                  <a:srgbClr val="AA2320"/>
                </a:solidFill>
                <a:latin typeface="OPPOSans R" panose="00020600040101010101" charset="-122"/>
                <a:ea typeface="OPPOSans R" panose="00020600040101010101" charset="-122"/>
              </a:rPr>
              <a:t>.com</a:t>
            </a:r>
            <a:endParaRPr lang="zh-CN" altLang="en-US" sz="1400" dirty="0">
              <a:solidFill>
                <a:srgbClr val="AA2320"/>
              </a:solidFill>
              <a:latin typeface="OPPOSans R" panose="00020600040101010101" charset="-122"/>
              <a:ea typeface="OPPOSans R" panose="0002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635" y="5151120"/>
            <a:ext cx="12193270" cy="76200"/>
          </a:xfrm>
          <a:prstGeom prst="rect">
            <a:avLst/>
          </a:prstGeom>
          <a:solidFill>
            <a:srgbClr val="AA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14" name="图片 13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5481955"/>
            <a:ext cx="2791460" cy="10655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065" y="1630045"/>
            <a:ext cx="57384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800" b="1">
                <a:latin typeface="微软雅黑" panose="020B0503020204020204" charset="-122"/>
                <a:ea typeface="微软雅黑" panose="020B0503020204020204" charset="-122"/>
              </a:rPr>
              <a:t>南京嘉美测试中心</a:t>
            </a:r>
            <a:endParaRPr lang="zh-CN" altLang="en-US" sz="4800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4800" b="1">
                <a:latin typeface="微软雅黑" panose="020B0503020204020204" charset="-122"/>
                <a:ea typeface="微软雅黑" panose="020B0503020204020204" charset="-122"/>
              </a:rPr>
              <a:t>简</a:t>
            </a:r>
            <a:r>
              <a:rPr lang="en-US" altLang="zh-CN" sz="4800" b="1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4800" b="1">
                <a:latin typeface="微软雅黑" panose="020B0503020204020204" charset="-122"/>
                <a:ea typeface="微软雅黑" panose="020B0503020204020204" charset="-122"/>
              </a:rPr>
              <a:t>介</a:t>
            </a:r>
            <a:endParaRPr lang="zh-CN" altLang="en-US" sz="4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730" y="-635"/>
            <a:ext cx="3869055" cy="51619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/>
        </p:nvSpPr>
        <p:spPr>
          <a:xfrm>
            <a:off x="4120198" y="1296035"/>
            <a:ext cx="39516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/>
              <a:t>嘉美企业测试设备操作指导书</a:t>
            </a:r>
            <a:endParaRPr lang="zh-CN" altLang="en-US" sz="2000"/>
          </a:p>
        </p:txBody>
      </p:sp>
      <p:pic>
        <p:nvPicPr>
          <p:cNvPr id="2" name="图片 1" descr="未标题-3"/>
          <p:cNvPicPr>
            <a:picLocks noChangeAspect="1"/>
          </p:cNvPicPr>
          <p:nvPr/>
        </p:nvPicPr>
        <p:blipFill>
          <a:blip r:embed="rId1"/>
          <a:srcRect t="77563" r="23626"/>
          <a:stretch>
            <a:fillRect/>
          </a:stretch>
        </p:blipFill>
        <p:spPr>
          <a:xfrm>
            <a:off x="4695825" y="0"/>
            <a:ext cx="7495540" cy="11049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050" y="0"/>
            <a:ext cx="4619625" cy="1104900"/>
          </a:xfrm>
          <a:prstGeom prst="rect">
            <a:avLst/>
          </a:prstGeom>
          <a:solidFill>
            <a:srgbClr val="AA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9050" y="71120"/>
            <a:ext cx="78981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zh-CN" altLang="en-US" sz="3200">
                <a:sym typeface="+mn-ea"/>
              </a:rPr>
              <a:t>二、标准管理</a:t>
            </a:r>
            <a:endParaRPr lang="zh-CN" altLang="en-US" sz="3200"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32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       </a:t>
            </a:r>
            <a:r>
              <a:rPr lang="en-US" altLang="zh-CN" sz="2800">
                <a:sym typeface="+mn-ea"/>
              </a:rPr>
              <a:t> ---</a:t>
            </a:r>
            <a:r>
              <a:rPr lang="zh-CN" altLang="en-US" sz="2800">
                <a:sym typeface="+mn-ea"/>
              </a:rPr>
              <a:t>测试设备操作指导书</a:t>
            </a:r>
            <a:endParaRPr lang="zh-CN" altLang="en-US" sz="2800">
              <a:sym typeface="+mn-ea"/>
            </a:endParaRPr>
          </a:p>
        </p:txBody>
      </p:sp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33375" y="2253615"/>
          <a:ext cx="1383665" cy="949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2" imgW="971550" imgH="666750" progId="Word.Document.12">
                  <p:embed/>
                </p:oleObj>
              </mc:Choice>
              <mc:Fallback>
                <p:oleObj name="" showAsIcon="1" r:id="rId2" imgW="971550" imgH="666750" progId="Word.Document.12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3375" y="2253615"/>
                        <a:ext cx="1383665" cy="949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606800" y="2253615"/>
          <a:ext cx="1383665" cy="949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showAsIcon="1" r:id="rId4" imgW="971550" imgH="666750" progId="Word.Document.12">
                  <p:embed/>
                </p:oleObj>
              </mc:Choice>
              <mc:Fallback>
                <p:oleObj name="" showAsIcon="1" r:id="rId4" imgW="971550" imgH="666750" progId="Word.Document.12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06800" y="2253615"/>
                        <a:ext cx="1383665" cy="949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880225" y="2253615"/>
          <a:ext cx="1383665" cy="949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showAsIcon="1" r:id="rId6" imgW="971550" imgH="666750" progId="Word.Document.12">
                  <p:embed/>
                </p:oleObj>
              </mc:Choice>
              <mc:Fallback>
                <p:oleObj name="" showAsIcon="1" r:id="rId6" imgW="971550" imgH="666750" progId="Word.Document.12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80225" y="2253615"/>
                        <a:ext cx="1383665" cy="949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0153650" y="2253615"/>
          <a:ext cx="1383665" cy="949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" showAsIcon="1" r:id="rId8" imgW="971550" imgH="666750" progId="Word.Document.12">
                  <p:embed/>
                </p:oleObj>
              </mc:Choice>
              <mc:Fallback>
                <p:oleObj name="" showAsIcon="1" r:id="rId8" imgW="971550" imgH="666750" progId="Word.Document.12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153650" y="2253615"/>
                        <a:ext cx="1383665" cy="949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33375" y="4309745"/>
          <a:ext cx="1383665" cy="949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" showAsIcon="1" r:id="rId10" imgW="971550" imgH="666750" progId="Word.Document.12">
                  <p:embed/>
                </p:oleObj>
              </mc:Choice>
              <mc:Fallback>
                <p:oleObj name="" showAsIcon="1" r:id="rId10" imgW="971550" imgH="666750" progId="Word.Document.12">
                  <p:embed/>
                  <p:pic>
                    <p:nvPicPr>
                      <p:cNvPr id="0" name="图片 102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3375" y="4309745"/>
                        <a:ext cx="1383665" cy="949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606800" y="4309745"/>
          <a:ext cx="1383665" cy="949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" showAsIcon="1" r:id="rId12" imgW="971550" imgH="666750" progId="Word.Document.12">
                  <p:embed/>
                </p:oleObj>
              </mc:Choice>
              <mc:Fallback>
                <p:oleObj name="" showAsIcon="1" r:id="rId12" imgW="971550" imgH="666750" progId="Word.Document.12">
                  <p:embed/>
                  <p:pic>
                    <p:nvPicPr>
                      <p:cNvPr id="0" name="图片 102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606800" y="4309745"/>
                        <a:ext cx="1383665" cy="949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2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880225" y="4352290"/>
          <a:ext cx="1383665" cy="949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" showAsIcon="1" r:id="rId14" imgW="971550" imgH="666750" progId="Word.Document.12">
                  <p:embed/>
                </p:oleObj>
              </mc:Choice>
              <mc:Fallback>
                <p:oleObj name="" showAsIcon="1" r:id="rId14" imgW="971550" imgH="666750" progId="Word.Document.12">
                  <p:embed/>
                  <p:pic>
                    <p:nvPicPr>
                      <p:cNvPr id="0" name="图片 103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880225" y="4352290"/>
                        <a:ext cx="1383665" cy="949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alphaModFix amt="72000"/>
          </a:blip>
          <a:stretch>
            <a:fillRect/>
          </a:stretch>
        </p:blipFill>
        <p:spPr>
          <a:xfrm>
            <a:off x="4201160" y="2025650"/>
            <a:ext cx="3808730" cy="4708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>
            <a:off x="6047740" y="1621155"/>
            <a:ext cx="3778885" cy="5105400"/>
          </a:xfrm>
          <a:prstGeom prst="rect">
            <a:avLst/>
          </a:prstGeom>
        </p:spPr>
      </p:pic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709295" y="2736850"/>
          <a:ext cx="2995930" cy="2056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" showAsIcon="1" r:id="rId3" imgW="971550" imgH="666750" progId="Excel.Sheet.12">
                  <p:embed/>
                </p:oleObj>
              </mc:Choice>
              <mc:Fallback>
                <p:oleObj name="" showAsIcon="1" r:id="rId3" imgW="971550" imgH="666750" progId="Excel.Sheet.12">
                  <p:embed/>
                  <p:pic>
                    <p:nvPicPr>
                      <p:cNvPr id="0" name="图片 614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9295" y="2736850"/>
                        <a:ext cx="2995930" cy="2056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alphaModFix amt="66000"/>
          </a:blip>
          <a:stretch>
            <a:fillRect/>
          </a:stretch>
        </p:blipFill>
        <p:spPr>
          <a:xfrm>
            <a:off x="8192770" y="1322070"/>
            <a:ext cx="3883025" cy="5404485"/>
          </a:xfrm>
          <a:prstGeom prst="rect">
            <a:avLst/>
          </a:prstGeom>
        </p:spPr>
      </p:pic>
      <p:pic>
        <p:nvPicPr>
          <p:cNvPr id="10" name="图片 9" descr="未标题-3"/>
          <p:cNvPicPr>
            <a:picLocks noChangeAspect="1"/>
          </p:cNvPicPr>
          <p:nvPr/>
        </p:nvPicPr>
        <p:blipFill>
          <a:blip r:embed="rId6"/>
          <a:srcRect t="77563" r="23626"/>
          <a:stretch>
            <a:fillRect/>
          </a:stretch>
        </p:blipFill>
        <p:spPr>
          <a:xfrm>
            <a:off x="4695825" y="0"/>
            <a:ext cx="7495540" cy="11049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9050" y="0"/>
            <a:ext cx="4619625" cy="1104900"/>
          </a:xfrm>
          <a:prstGeom prst="rect">
            <a:avLst/>
          </a:prstGeom>
          <a:solidFill>
            <a:srgbClr val="AA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9050" y="71120"/>
            <a:ext cx="78981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zh-CN" altLang="en-US" sz="3200">
                <a:sym typeface="+mn-ea"/>
              </a:rPr>
              <a:t>二、标准管理</a:t>
            </a:r>
            <a:endParaRPr lang="en-US" altLang="zh-CN" sz="3200">
              <a:sym typeface="+mn-ea"/>
            </a:endParaRPr>
          </a:p>
          <a:p>
            <a:pPr>
              <a:buClrTx/>
              <a:buSzTx/>
              <a:buFontTx/>
            </a:pPr>
            <a:r>
              <a:rPr lang="en-US" altLang="zh-CN" sz="3200">
                <a:sym typeface="+mn-ea"/>
              </a:rPr>
              <a:t>        </a:t>
            </a:r>
            <a:r>
              <a:rPr lang="en-US" altLang="zh-CN" sz="2800">
                <a:sym typeface="+mn-ea"/>
              </a:rPr>
              <a:t> --</a:t>
            </a:r>
            <a:r>
              <a:rPr lang="zh-CN" altLang="en-US" sz="2800">
                <a:sym typeface="+mn-ea"/>
              </a:rPr>
              <a:t>测试报告</a:t>
            </a:r>
            <a:endParaRPr lang="zh-CN" altLang="en-US" sz="2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933450" y="2025015"/>
            <a:ext cx="381000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sym typeface="+mn-ea"/>
              </a:rPr>
              <a:t>3.1</a:t>
            </a:r>
            <a:r>
              <a:rPr lang="zh-CN" altLang="en-US" sz="2800">
                <a:sym typeface="+mn-ea"/>
              </a:rPr>
              <a:t>、</a:t>
            </a:r>
            <a:r>
              <a:rPr lang="zh-CN" altLang="en-US" sz="2800">
                <a:sym typeface="+mn-ea"/>
              </a:rPr>
              <a:t>设备台账</a:t>
            </a:r>
            <a:endParaRPr lang="zh-CN" altLang="en-US" sz="280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3450" y="3900170"/>
            <a:ext cx="355219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l"/>
            <a:r>
              <a:rPr lang="en-US" altLang="zh-CN" sz="2800"/>
              <a:t>3.2</a:t>
            </a:r>
            <a:r>
              <a:rPr lang="zh-CN" altLang="en-US" sz="2800"/>
              <a:t>、测试辅料清单</a:t>
            </a:r>
            <a:endParaRPr lang="zh-CN" altLang="en-US" sz="2800"/>
          </a:p>
        </p:txBody>
      </p:sp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732270" y="3369945"/>
          <a:ext cx="301752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1" imgW="971550" imgH="666750" progId="Excel.Sheet.12">
                  <p:embed/>
                </p:oleObj>
              </mc:Choice>
              <mc:Fallback>
                <p:oleObj name="" showAsIcon="1" r:id="rId1" imgW="971550" imgH="666750" progId="Excel.Sheet.12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732270" y="3369945"/>
                        <a:ext cx="3017520" cy="160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892290" y="1318895"/>
          <a:ext cx="2697480" cy="185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showAsIcon="1" r:id="rId3" imgW="971550" imgH="666750" progId="Excel.Sheet.12">
                  <p:embed/>
                </p:oleObj>
              </mc:Choice>
              <mc:Fallback>
                <p:oleObj name="" showAsIcon="1" r:id="rId3" imgW="971550" imgH="666750" progId="Excel.Sheet.12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92290" y="1318895"/>
                        <a:ext cx="2697480" cy="185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933450" y="5775643"/>
            <a:ext cx="454977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l"/>
            <a:r>
              <a:rPr lang="en-US" altLang="zh-CN" sz="2800"/>
              <a:t>3.3</a:t>
            </a:r>
            <a:r>
              <a:rPr lang="zh-CN" altLang="en-US" sz="2800"/>
              <a:t>、设备点检、保养记录</a:t>
            </a:r>
            <a:endParaRPr lang="zh-CN" altLang="en-US" sz="2800"/>
          </a:p>
        </p:txBody>
      </p:sp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029325" y="5345430"/>
          <a:ext cx="2016125" cy="1383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showAsIcon="1" r:id="rId5" imgW="971550" imgH="666750" progId="Excel.Sheet.12">
                  <p:embed/>
                </p:oleObj>
              </mc:Choice>
              <mc:Fallback>
                <p:oleObj name="" showAsIcon="1" r:id="rId5" imgW="971550" imgH="666750" progId="Excel.Sheet.12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29325" y="5345430"/>
                        <a:ext cx="2016125" cy="1383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591550" y="5345430"/>
          <a:ext cx="1979295" cy="1359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" showAsIcon="1" r:id="rId7" imgW="971550" imgH="666750" progId="Excel.Sheet.12">
                  <p:embed/>
                </p:oleObj>
              </mc:Choice>
              <mc:Fallback>
                <p:oleObj name="" showAsIcon="1" r:id="rId7" imgW="971550" imgH="666750" progId="Excel.Sheet.12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591550" y="5345430"/>
                        <a:ext cx="1979295" cy="1359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图片 9" descr="未标题-3"/>
          <p:cNvPicPr>
            <a:picLocks noChangeAspect="1"/>
          </p:cNvPicPr>
          <p:nvPr/>
        </p:nvPicPr>
        <p:blipFill>
          <a:blip r:embed="rId9"/>
          <a:srcRect t="77563" r="23626"/>
          <a:stretch>
            <a:fillRect/>
          </a:stretch>
        </p:blipFill>
        <p:spPr>
          <a:xfrm>
            <a:off x="4695825" y="0"/>
            <a:ext cx="7495540" cy="11049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9050" y="0"/>
            <a:ext cx="4619625" cy="1104900"/>
          </a:xfrm>
          <a:prstGeom prst="rect">
            <a:avLst/>
          </a:prstGeom>
          <a:solidFill>
            <a:srgbClr val="AA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9050" y="71120"/>
            <a:ext cx="3635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ym typeface="+mn-ea"/>
              </a:rPr>
              <a:t>三、设备管理</a:t>
            </a:r>
            <a:endParaRPr lang="zh-CN" altLang="en-US" sz="2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2" name="组合 41"/>
          <p:cNvGrpSpPr/>
          <p:nvPr/>
        </p:nvGrpSpPr>
        <p:grpSpPr>
          <a:xfrm>
            <a:off x="1370965" y="1299210"/>
            <a:ext cx="9196070" cy="5495290"/>
            <a:chOff x="114308" y="0"/>
            <a:chExt cx="9144000" cy="6858000"/>
          </a:xfrm>
        </p:grpSpPr>
        <p:sp>
          <p:nvSpPr>
            <p:cNvPr id="6" name="文本框 131"/>
            <p:cNvSpPr txBox="1"/>
            <p:nvPr/>
          </p:nvSpPr>
          <p:spPr>
            <a:xfrm>
              <a:off x="457200" y="5677508"/>
              <a:ext cx="1219199" cy="382761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</a14:hiddenFill>
              </a:ext>
            </a:ex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 anchorCtr="1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灭火器</a:t>
              </a:r>
              <a:endPara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8" name="文本框 132"/>
            <p:cNvSpPr txBox="1"/>
            <p:nvPr/>
          </p:nvSpPr>
          <p:spPr>
            <a:xfrm>
              <a:off x="457200" y="4991708"/>
              <a:ext cx="1217204" cy="382761"/>
            </a:xfrm>
            <a:prstGeom prst="rect">
              <a:avLst/>
            </a:prstGeom>
            <a:noFill/>
            <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 anchorCtr="1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14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烘　箱</a:t>
              </a:r>
              <a:endParaRPr lang="zh-CN" altLang="en-US" sz="1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0" name="文本框 134"/>
            <p:cNvSpPr txBox="1"/>
            <p:nvPr/>
          </p:nvSpPr>
          <p:spPr>
            <a:xfrm>
              <a:off x="457200" y="2400908"/>
              <a:ext cx="1218401" cy="382761"/>
            </a:xfrm>
            <a:prstGeom prst="rect">
              <a:avLst/>
            </a:prstGeom>
            <a:noFill/>
            <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 anchorCtr="1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恒温恒湿箱</a:t>
              </a:r>
              <a:endPara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" name="文本框 14"/>
            <p:cNvSpPr txBox="1"/>
            <p:nvPr/>
          </p:nvSpPr>
          <p:spPr>
            <a:xfrm>
              <a:off x="457201" y="1102531"/>
              <a:ext cx="1218401" cy="382761"/>
            </a:xfrm>
            <a:prstGeom prst="rect">
              <a:avLst/>
            </a:prstGeom>
            <a:noFill/>
            <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 anchorCtr="1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更衣柜</a:t>
              </a:r>
              <a:endPara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2" name="文本框 15"/>
            <p:cNvSpPr txBox="1"/>
            <p:nvPr/>
          </p:nvSpPr>
          <p:spPr>
            <a:xfrm>
              <a:off x="457200" y="2019908"/>
              <a:ext cx="1219199" cy="382761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</a14:hiddenFill>
              </a:ext>
            </a:ex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 anchorCtr="1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灭火器</a:t>
              </a:r>
              <a:endPara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2667000" y="1524000"/>
              <a:ext cx="4038600" cy="16764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</a14:hiddenFill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 anchorCtr="1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35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微软雅黑" panose="020B0503020204020204" charset="-122"/>
                </a:rPr>
                <a:t>制样台</a:t>
              </a:r>
              <a:endParaRPr lang="zh-CN" altLang="en-US" sz="35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2667000" y="3352800"/>
              <a:ext cx="4114800" cy="1812706"/>
              <a:chOff x="3124200" y="3276600"/>
              <a:chExt cx="3886200" cy="2285586"/>
            </a:xfrm>
          </p:grpSpPr>
          <p:sp>
            <p:nvSpPr>
              <p:cNvPr id="24" name="圆角矩形 23"/>
              <p:cNvSpPr/>
              <p:nvPr/>
            </p:nvSpPr>
            <p:spPr>
              <a:xfrm>
                <a:off x="3124200" y="3276600"/>
                <a:ext cx="3886200" cy="2209800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Overflow="overflow" horzOverflow="overflow" vert="horz" wrap="square" numCol="1" spcCol="0" rtlCol="0" fromWordArt="0" anchor="ctr" anchorCtr="1" forceAA="0" compatLnSpc="1">
                <a:noAutofit/>
                <a:scene3d>
                  <a:camera prst="orthographicFront"/>
                  <a:lightRig rig="threePt" dir="t"/>
                </a:scene3d>
              </a:bodyPr>
              <a:p>
                <a:pPr lvl="0" algn="ctr">
                  <a:buClrTx/>
                  <a:buSzTx/>
                  <a:buFontTx/>
                </a:pPr>
                <a:endParaRPr lang="zh-CN" altLang="en-US" sz="35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5" name="文本框 230"/>
              <p:cNvSpPr txBox="1"/>
              <p:nvPr/>
            </p:nvSpPr>
            <p:spPr>
              <a:xfrm>
                <a:off x="3328035" y="3276600"/>
                <a:ext cx="862965" cy="482612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tx1"/>
                    </a:gs>
                    <a:gs pos="100000">
                      <a:srgbClr val="0E2557"/>
                    </a:gs>
                  </a:gsLst>
                </a:gra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</a:bodyPr>
              <a:p>
                <a:pPr algn="ctr"/>
                <a:r>
                  <a: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rPr>
                  <a:t>密度计</a:t>
                </a:r>
                <a:endPara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14" name="文本框 231"/>
              <p:cNvSpPr txBox="1"/>
              <p:nvPr/>
            </p:nvSpPr>
            <p:spPr>
              <a:xfrm>
                <a:off x="4447399" y="3276600"/>
                <a:ext cx="858965" cy="482612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tx1"/>
                    </a:gs>
                    <a:gs pos="100000">
                      <a:srgbClr val="0E2557"/>
                    </a:gs>
                  </a:gsLst>
                </a:gra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</a:bodyPr>
              <a:p>
                <a:pPr algn="ctr"/>
                <a:r>
                  <a: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rPr>
                  <a:t>电子秤</a:t>
                </a:r>
                <a:endPara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18" name="文本框 232"/>
              <p:cNvSpPr txBox="1"/>
              <p:nvPr/>
            </p:nvSpPr>
            <p:spPr>
              <a:xfrm>
                <a:off x="5562762" y="3276600"/>
                <a:ext cx="1142940" cy="482612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tx1"/>
                    </a:gs>
                    <a:gs pos="100000">
                      <a:srgbClr val="0E2557"/>
                    </a:gs>
                  </a:gsLst>
                </a:gra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</a:bodyPr>
              <a:p>
                <a:pPr algn="ctr"/>
                <a:r>
                  <a: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rPr>
                  <a:t>甲醛检测仪</a:t>
                </a:r>
                <a:endPara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19" name="文本框 233"/>
              <p:cNvSpPr txBox="1"/>
              <p:nvPr/>
            </p:nvSpPr>
            <p:spPr>
              <a:xfrm>
                <a:off x="3258305" y="5025506"/>
                <a:ext cx="761999" cy="482612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</a:gra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</a:bodyPr>
              <a:p>
                <a:pPr algn="ctr"/>
                <a:r>
                  <a: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rPr>
                  <a:t>水浴锅</a:t>
                </a:r>
                <a:endPara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29" name="文本框 234"/>
              <p:cNvSpPr txBox="1"/>
              <p:nvPr/>
            </p:nvSpPr>
            <p:spPr>
              <a:xfrm>
                <a:off x="4046120" y="5038642"/>
                <a:ext cx="1084854" cy="487355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</a:gra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</a:bodyPr>
              <a:p>
                <a:pPr algn="ctr"/>
                <a:r>
                  <a: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rPr>
                  <a:t>水分测定仪</a:t>
                </a:r>
                <a:endPara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30" name="文本框 235"/>
              <p:cNvSpPr txBox="1"/>
              <p:nvPr/>
            </p:nvSpPr>
            <p:spPr>
              <a:xfrm>
                <a:off x="5156790" y="5052759"/>
                <a:ext cx="746314" cy="491260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</a:gra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</a:bodyPr>
              <a:p>
                <a:pPr algn="ctr"/>
                <a:r>
                  <a: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rPr>
                  <a:t>电子秤</a:t>
                </a:r>
                <a:endPara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31" name="文本框 236"/>
              <p:cNvSpPr txBox="1"/>
              <p:nvPr/>
            </p:nvSpPr>
            <p:spPr>
              <a:xfrm>
                <a:off x="5928919" y="5066990"/>
                <a:ext cx="985111" cy="495196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</a:gra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</a:bodyPr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rPr>
                  <a:t>PH</a:t>
                </a:r>
                <a:r>
                  <a: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rPr>
                  <a:t>检测仪</a:t>
                </a:r>
                <a:endPara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32" name="文本框 237"/>
              <p:cNvSpPr txBox="1"/>
              <p:nvPr/>
            </p:nvSpPr>
            <p:spPr>
              <a:xfrm>
                <a:off x="4649953" y="4178952"/>
                <a:ext cx="762000" cy="499163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</a:gra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</a:bodyPr>
              <a:p>
                <a:r>
                  <a: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rPr>
                  <a:t>汗渍架</a:t>
                </a:r>
                <a:endPara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114308" y="0"/>
              <a:ext cx="9144000" cy="685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6629400" y="0"/>
              <a:ext cx="2514600" cy="6324600"/>
              <a:chOff x="6858000" y="0"/>
              <a:chExt cx="2286000" cy="5867400"/>
            </a:xfrm>
          </p:grpSpPr>
          <p:sp>
            <p:nvSpPr>
              <p:cNvPr id="22" name="文本框 49"/>
              <p:cNvSpPr txBox="1"/>
              <p:nvPr/>
            </p:nvSpPr>
            <p:spPr>
              <a:xfrm>
                <a:off x="7011395" y="152401"/>
                <a:ext cx="359901" cy="974034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tx1"/>
                    </a:gs>
                    <a:gs pos="100000">
                      <a:srgbClr val="0E2557"/>
                    </a:gs>
                  </a:gsLst>
                </a:gra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eaVert" wrap="square" rtlCol="0" anchor="ctr" anchorCtr="1">
                <a:spAutoFit/>
                <a:scene3d>
                  <a:camera prst="orthographicFront"/>
                  <a:lightRig rig="threePt" dir="t"/>
                </a:scene3d>
              </a:bodyPr>
              <a:p>
                <a:pPr algn="ctr"/>
                <a:r>
                  <a:rPr lang="zh-CN" altLang="en-US" sz="1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拉力</a:t>
                </a:r>
                <a:r>
                  <a: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rPr>
                  <a:t>机</a:t>
                </a:r>
                <a:endPara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35" name="文本框 66"/>
              <p:cNvSpPr txBox="1"/>
              <p:nvPr/>
            </p:nvSpPr>
            <p:spPr>
              <a:xfrm>
                <a:off x="7544795" y="152402"/>
                <a:ext cx="359901" cy="974034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tx1"/>
                    </a:gs>
                    <a:gs pos="100000">
                      <a:srgbClr val="0E2557"/>
                    </a:gs>
                  </a:gsLst>
                </a:gra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Overflow="overflow" horzOverflow="overflow" vert="eaVert" wrap="square" numCol="1" spcCol="0" rtlCol="0" fromWordArt="0" anchor="ctr" anchorCtr="1" forceAA="0" compatLnSpc="1">
                <a:spAutoFit/>
                <a:scene3d>
                  <a:camera prst="orthographicFront"/>
                  <a:lightRig rig="threePt" dir="t"/>
                </a:scene3d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sym typeface="+mn-ea"/>
                  </a:rPr>
                  <a:t>裁片机</a:t>
                </a:r>
                <a:endParaRPr lang="zh-CN" altLang="en-US" sz="14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36" name="文本框 67"/>
              <p:cNvSpPr txBox="1"/>
              <p:nvPr/>
            </p:nvSpPr>
            <p:spPr>
              <a:xfrm>
                <a:off x="8078195" y="152401"/>
                <a:ext cx="359901" cy="974034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tx1"/>
                    </a:gs>
                    <a:gs pos="100000">
                      <a:srgbClr val="0E2557"/>
                    </a:gs>
                  </a:gsLst>
                </a:gra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eaVert" wrap="square" rtlCol="0" anchor="ctr" anchorCtr="1">
                <a:spAutoFit/>
                <a:scene3d>
                  <a:camera prst="orthographicFront"/>
                  <a:lightRig rig="threePt" dir="t"/>
                </a:scene3d>
              </a:bodyPr>
              <a:p>
                <a:pPr algn="ctr"/>
                <a:r>
                  <a: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rPr>
                  <a:t>粘度计</a:t>
                </a:r>
                <a:endPara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38" name="文本框 69"/>
              <p:cNvSpPr txBox="1"/>
              <p:nvPr/>
            </p:nvSpPr>
            <p:spPr>
              <a:xfrm>
                <a:off x="8514301" y="152400"/>
                <a:ext cx="554488" cy="1066800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tx1"/>
                    </a:gs>
                    <a:gs pos="100000">
                      <a:srgbClr val="0E2557"/>
                    </a:gs>
                  </a:gsLst>
                </a:gra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mongolianVert" wrap="square" rtlCol="0" anchor="ctr" anchorCtr="1">
                <a:spAutoFit/>
                <a:scene3d>
                  <a:camera prst="orthographicFront"/>
                  <a:lightRig rig="threePt" dir="t"/>
                </a:scene3d>
              </a:bodyPr>
              <a:p>
                <a:pPr algn="ctr"/>
                <a:r>
                  <a: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rPr>
                  <a:t>皮革耐挠机</a:t>
                </a:r>
                <a:endPara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39" name="文本框 81"/>
              <p:cNvSpPr txBox="1"/>
              <p:nvPr/>
            </p:nvSpPr>
            <p:spPr>
              <a:xfrm>
                <a:off x="7848601" y="2550251"/>
                <a:ext cx="1066799" cy="604317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</a:gra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spAutoFit/>
                <a:scene3d>
                  <a:camera prst="orthographicFront"/>
                  <a:lightRig rig="threePt" dir="t"/>
                </a:scene3d>
              </a:bodyPr>
              <a:p>
                <a:pPr algn="ctr"/>
                <a:r>
                  <a: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rPr>
                  <a:t>耐摩擦色牢仪</a:t>
                </a:r>
                <a:endPara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0" name="文本框 83"/>
              <p:cNvSpPr txBox="1"/>
              <p:nvPr/>
            </p:nvSpPr>
            <p:spPr>
              <a:xfrm>
                <a:off x="7848601" y="3693251"/>
                <a:ext cx="1066476" cy="604317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</a:gra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spAutoFit/>
                <a:scene3d>
                  <a:camera prst="orthographicFront"/>
                  <a:lightRig rig="threePt" dir="t"/>
                </a:scene3d>
              </a:bodyPr>
              <a:p>
                <a:pPr algn="ctr"/>
                <a:r>
                  <a: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rPr>
                  <a:t>常温染色</a:t>
                </a:r>
                <a:endPara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endParaRPr>
              </a:p>
              <a:p>
                <a:pPr algn="ctr"/>
                <a:r>
                  <a: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rPr>
                  <a:t>小样机</a:t>
                </a:r>
                <a:endPara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" name="文本框 144"/>
              <p:cNvSpPr txBox="1"/>
              <p:nvPr/>
            </p:nvSpPr>
            <p:spPr>
              <a:xfrm>
                <a:off x="7848601" y="1559651"/>
                <a:ext cx="1039170" cy="604317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</a:gra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spAutoFit/>
                <a:scene3d>
                  <a:camera prst="orthographicFront"/>
                  <a:lightRig rig="threePt" dir="t"/>
                </a:scene3d>
              </a:bodyPr>
              <a:p>
                <a:pPr algn="ctr"/>
                <a:r>
                  <a: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sym typeface="+mn-ea"/>
                  </a:rPr>
                  <a:t>熨烫升华</a:t>
                </a:r>
                <a:endPara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sym typeface="+mn-ea"/>
                </a:endParaRPr>
              </a:p>
              <a:p>
                <a:pPr algn="ctr"/>
                <a:r>
                  <a: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sym typeface="+mn-ea"/>
                  </a:rPr>
                  <a:t>色牢仪</a:t>
                </a:r>
                <a:endPara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45" name="L 形 44"/>
              <p:cNvSpPr/>
              <p:nvPr/>
            </p:nvSpPr>
            <p:spPr>
              <a:xfrm rot="10800000">
                <a:off x="6858000" y="0"/>
                <a:ext cx="2286000" cy="4648200"/>
              </a:xfrm>
              <a:prstGeom prst="corner">
                <a:avLst>
                  <a:gd name="adj1" fmla="val 56019"/>
                  <a:gd name="adj2" fmla="val 62870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46" name="组合 45"/>
              <p:cNvGrpSpPr/>
              <p:nvPr/>
            </p:nvGrpSpPr>
            <p:grpSpPr>
              <a:xfrm>
                <a:off x="7010400" y="4648200"/>
                <a:ext cx="2133600" cy="1219200"/>
                <a:chOff x="7010400" y="5257800"/>
                <a:chExt cx="2133600" cy="1219200"/>
              </a:xfrm>
            </p:grpSpPr>
            <p:sp>
              <p:nvSpPr>
                <p:cNvPr id="47" name="文本框 86"/>
                <p:cNvSpPr txBox="1"/>
                <p:nvPr/>
              </p:nvSpPr>
              <p:spPr>
                <a:xfrm>
                  <a:off x="7783822" y="5354955"/>
                  <a:ext cx="554488" cy="1045845"/>
                </a:xfrm>
                <a:prstGeom prst="rect">
                  <a:avLst/>
                </a:prstGeom>
                <a:noFill/>
                <a:ln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</a:gradFill>
                </a:ln>
                <a:extLst>
                  <a:ext uri="{909E8E84-426E-40DD-AFC4-6F175D3DCCD1}">
                    <a14:hiddenFill xmlns:a14="http://schemas.microsoft.com/office/drawing/2010/main">
                      <a:gradFill>
                        <a:gsLst>
                          <a:gs pos="0">
                            <a:srgbClr val="007BD3"/>
                          </a:gs>
                          <a:gs pos="100000">
                            <a:srgbClr val="034373"/>
                          </a:gs>
                        </a:gsLst>
                        <a:lin scaled="0"/>
                      </a:gradFill>
                    </a14:hiddenFill>
                  </a:ext>
                </a:ex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mongolianVert" wrap="square" rtlCol="0" anchor="ctr" anchorCtr="1">
                  <a:spAutoFit/>
                  <a:scene3d>
                    <a:camera prst="orthographicFront"/>
                    <a:lightRig rig="threePt" dir="t"/>
                  </a:scene3d>
                </a:bodyPr>
                <a:p>
                  <a:pPr algn="ctr"/>
                  <a:r>
                    <a:rPr lang="zh-CN" altLang="en-US" sz="1400" dirty="0"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</a:rPr>
                    <a:t>汗渍色牢</a:t>
                  </a:r>
                  <a:endPara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endParaRPr>
                </a:p>
                <a:p>
                  <a:pPr algn="ctr"/>
                  <a:r>
                    <a:rPr lang="zh-CN" altLang="en-US" sz="1400" dirty="0"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</a:rPr>
                    <a:t>度烘箱</a:t>
                  </a:r>
                  <a:endPara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文本框 87"/>
                <p:cNvSpPr txBox="1"/>
                <p:nvPr/>
              </p:nvSpPr>
              <p:spPr>
                <a:xfrm>
                  <a:off x="7066501" y="5354955"/>
                  <a:ext cx="554488" cy="1045845"/>
                </a:xfrm>
                <a:prstGeom prst="rect">
                  <a:avLst/>
                </a:prstGeom>
                <a:noFill/>
                <a:ln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</a:gradFill>
                </a:ln>
                <a:extLst>
                  <a:ext uri="{909E8E84-426E-40DD-AFC4-6F175D3DCCD1}">
                    <a14:hiddenFill xmlns:a14="http://schemas.microsoft.com/office/drawing/2010/main">
                      <a:gradFill>
                        <a:gsLst>
                          <a:gs pos="0">
                            <a:srgbClr val="007BD3"/>
                          </a:gs>
                          <a:gs pos="100000">
                            <a:srgbClr val="034373"/>
                          </a:gs>
                        </a:gsLst>
                        <a:lin scaled="0"/>
                      </a:gradFill>
                    </a14:hiddenFill>
                  </a:ext>
                </a:ex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mongolianVert" wrap="square" rtlCol="0" anchor="ctr" anchorCtr="1">
                  <a:spAutoFit/>
                  <a:scene3d>
                    <a:camera prst="orthographicFront"/>
                    <a:lightRig rig="threePt" dir="t"/>
                  </a:scene3d>
                </a:bodyPr>
                <a:p>
                  <a:pPr algn="ctr"/>
                  <a:r>
                    <a:rPr lang="zh-CN" altLang="en-US" sz="1400" dirty="0"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</a:rPr>
                    <a:t>鼓风干燥箱</a:t>
                  </a:r>
                  <a:endPara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文本框 88"/>
                <p:cNvSpPr txBox="1"/>
                <p:nvPr/>
              </p:nvSpPr>
              <p:spPr>
                <a:xfrm>
                  <a:off x="8611595" y="5354955"/>
                  <a:ext cx="359901" cy="1045845"/>
                </a:xfrm>
                <a:prstGeom prst="rect">
                  <a:avLst/>
                </a:prstGeom>
                <a:noFill/>
                <a:ln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</a:gradFill>
                </a:ln>
                <a:extLst>
                  <a:ext uri="{909E8E84-426E-40DD-AFC4-6F175D3DCCD1}">
                    <a14:hiddenFill xmlns:a14="http://schemas.microsoft.com/office/drawing/2010/main">
                      <a:gradFill>
                        <a:gsLst>
                          <a:gs pos="0">
                            <a:srgbClr val="007BD3"/>
                          </a:gs>
                          <a:gs pos="100000">
                            <a:srgbClr val="034373"/>
                          </a:gs>
                        </a:gsLst>
                        <a:lin scaled="0"/>
                      </a:gradFill>
                    </a14:hiddenFill>
                  </a:ext>
                </a:ex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eaVert" wrap="square" rtlCol="0" anchor="ctr" anchorCtr="1">
                  <a:spAutoFit/>
                  <a:scene3d>
                    <a:camera prst="orthographicFront"/>
                    <a:lightRig rig="threePt" dir="t"/>
                  </a:scene3d>
                </a:bodyPr>
                <a:p>
                  <a:pPr algn="ctr"/>
                  <a:r>
                    <a:rPr lang="zh-CN" altLang="en-US" sz="1400" dirty="0"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</a:rPr>
                    <a:t>纯水机</a:t>
                  </a:r>
                  <a:endParaRPr lang="zh-CN" altLang="en-US" sz="14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矩形 50"/>
                <p:cNvSpPr/>
                <p:nvPr/>
              </p:nvSpPr>
              <p:spPr>
                <a:xfrm>
                  <a:off x="7010400" y="5257800"/>
                  <a:ext cx="2133600" cy="121920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</p:grpSp>
      <p:pic>
        <p:nvPicPr>
          <p:cNvPr id="7" name="图片 6" descr="未标题-3"/>
          <p:cNvPicPr>
            <a:picLocks noChangeAspect="1"/>
          </p:cNvPicPr>
          <p:nvPr/>
        </p:nvPicPr>
        <p:blipFill>
          <a:blip r:embed="rId2"/>
          <a:srcRect t="77563" r="23626"/>
          <a:stretch>
            <a:fillRect/>
          </a:stretch>
        </p:blipFill>
        <p:spPr>
          <a:xfrm>
            <a:off x="4695825" y="0"/>
            <a:ext cx="7495540" cy="11049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050" y="0"/>
            <a:ext cx="4619625" cy="1104900"/>
          </a:xfrm>
          <a:prstGeom prst="rect">
            <a:avLst/>
          </a:prstGeom>
          <a:solidFill>
            <a:srgbClr val="AA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9050" y="71120"/>
            <a:ext cx="78981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四、定置管理</a:t>
            </a:r>
            <a:endParaRPr lang="zh-CN" altLang="en-US" sz="3200"/>
          </a:p>
          <a:p>
            <a:r>
              <a:rPr lang="zh-CN" altLang="en-US" sz="3200"/>
              <a:t> </a:t>
            </a:r>
            <a:r>
              <a:rPr lang="en-US" altLang="zh-CN" sz="3200"/>
              <a:t>      </a:t>
            </a:r>
            <a:r>
              <a:rPr lang="en-US" altLang="zh-CN" sz="3200">
                <a:sym typeface="+mn-ea"/>
              </a:rPr>
              <a:t>-</a:t>
            </a:r>
            <a:r>
              <a:rPr lang="en-US" altLang="zh-CN" sz="2800">
                <a:sym typeface="+mn-ea"/>
              </a:rPr>
              <a:t>--</a:t>
            </a:r>
            <a:r>
              <a:rPr lang="zh-CN" altLang="en-US" sz="2800">
                <a:sym typeface="+mn-ea"/>
              </a:rPr>
              <a:t>理化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室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定置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图</a:t>
            </a:r>
            <a:endParaRPr lang="zh-CN" altLang="en-US" sz="2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9" name="组合 48"/>
          <p:cNvGrpSpPr/>
          <p:nvPr/>
        </p:nvGrpSpPr>
        <p:grpSpPr>
          <a:xfrm>
            <a:off x="2271395" y="1238885"/>
            <a:ext cx="7463790" cy="5598795"/>
            <a:chOff x="1043939" y="0"/>
            <a:chExt cx="7162800" cy="5562600"/>
          </a:xfrm>
        </p:grpSpPr>
        <p:sp>
          <p:nvSpPr>
            <p:cNvPr id="11" name="文本框 131"/>
            <p:cNvSpPr txBox="1"/>
            <p:nvPr/>
          </p:nvSpPr>
          <p:spPr>
            <a:xfrm>
              <a:off x="1729739" y="4467740"/>
              <a:ext cx="1219199" cy="304722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</a14:hiddenFill>
              </a:ext>
            </a:ex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 anchorCtr="1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1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灭火器</a:t>
              </a:r>
              <a:endPara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2" name="文本框 132"/>
            <p:cNvSpPr txBox="1"/>
            <p:nvPr/>
          </p:nvSpPr>
          <p:spPr>
            <a:xfrm>
              <a:off x="1729739" y="3127096"/>
              <a:ext cx="1217204" cy="304722"/>
            </a:xfrm>
            <a:prstGeom prst="rect">
              <a:avLst/>
            </a:prstGeom>
            <a:noFill/>
            <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 anchorCtr="1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14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烫画机</a:t>
              </a:r>
              <a:endParaRPr lang="zh-CN" altLang="en-US" sz="1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4" name="文本框 134"/>
            <p:cNvSpPr txBox="1"/>
            <p:nvPr/>
          </p:nvSpPr>
          <p:spPr>
            <a:xfrm>
              <a:off x="1729739" y="1965205"/>
              <a:ext cx="1218401" cy="304722"/>
            </a:xfrm>
            <a:prstGeom prst="rect">
              <a:avLst/>
            </a:prstGeom>
            <a:noFill/>
            <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 anchorCtr="1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14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烘干机</a:t>
              </a:r>
              <a:endParaRPr lang="zh-CN" altLang="en-US" sz="1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729739" y="713937"/>
              <a:ext cx="1218401" cy="304722"/>
            </a:xfrm>
            <a:prstGeom prst="rect">
              <a:avLst/>
            </a:prstGeom>
            <a:noFill/>
            <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 anchorCtr="1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14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缝纫机</a:t>
              </a:r>
              <a:endParaRPr lang="zh-CN" altLang="en-US" sz="1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043939" y="0"/>
              <a:ext cx="7162800" cy="55626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L 形 28"/>
            <p:cNvSpPr/>
            <p:nvPr/>
          </p:nvSpPr>
          <p:spPr>
            <a:xfrm rot="10800000">
              <a:off x="5311139" y="304800"/>
              <a:ext cx="2667000" cy="3657600"/>
            </a:xfrm>
            <a:prstGeom prst="corner">
              <a:avLst>
                <a:gd name="adj1" fmla="val 56019"/>
                <a:gd name="adj2" fmla="val 5779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49"/>
            <p:cNvSpPr txBox="1"/>
            <p:nvPr/>
          </p:nvSpPr>
          <p:spPr>
            <a:xfrm>
              <a:off x="5568646" y="469076"/>
              <a:ext cx="382089" cy="1049933"/>
            </a:xfrm>
            <a:prstGeom prst="rect">
              <a:avLst/>
            </a:prstGeom>
            <a:noFill/>
            <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wrap="square" rtlCol="0" anchor="ctr" anchorCtr="1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14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操作台</a:t>
              </a:r>
              <a:endParaRPr lang="zh-CN" altLang="en-US" sz="1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3" name="文本框 66"/>
            <p:cNvSpPr txBox="1"/>
            <p:nvPr/>
          </p:nvSpPr>
          <p:spPr>
            <a:xfrm>
              <a:off x="6225914" y="469077"/>
              <a:ext cx="382089" cy="1049933"/>
            </a:xfrm>
            <a:prstGeom prst="rect">
              <a:avLst/>
            </a:prstGeom>
            <a:noFill/>
            <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wrap="square" rtlCol="0" anchor="ctr" anchorCtr="1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14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洗衣机</a:t>
              </a:r>
              <a:endParaRPr lang="zh-CN" altLang="en-US" sz="1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4" name="文本框 67"/>
            <p:cNvSpPr txBox="1"/>
            <p:nvPr/>
          </p:nvSpPr>
          <p:spPr>
            <a:xfrm>
              <a:off x="6812653" y="469076"/>
              <a:ext cx="382089" cy="1049933"/>
            </a:xfrm>
            <a:prstGeom prst="rect">
              <a:avLst/>
            </a:prstGeom>
            <a:noFill/>
            <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wrap="square" rtlCol="0" anchor="ctr" anchorCtr="1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14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洗衣机</a:t>
              </a:r>
              <a:endParaRPr lang="zh-CN" altLang="en-US" sz="1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5" name="文本框 69"/>
            <p:cNvSpPr txBox="1"/>
            <p:nvPr/>
          </p:nvSpPr>
          <p:spPr>
            <a:xfrm>
              <a:off x="7453749" y="457200"/>
              <a:ext cx="382089" cy="1149927"/>
            </a:xfrm>
            <a:prstGeom prst="rect">
              <a:avLst/>
            </a:prstGeom>
            <a:noFill/>
            <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mongolianVert" wrap="square" rtlCol="0" anchor="ctr" anchorCtr="1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14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皂洗机</a:t>
              </a:r>
              <a:endParaRPr lang="zh-CN" altLang="en-US" sz="1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7" name="文本框 83"/>
            <p:cNvSpPr txBox="1"/>
            <p:nvPr/>
          </p:nvSpPr>
          <p:spPr>
            <a:xfrm>
              <a:off x="6606539" y="2668527"/>
              <a:ext cx="1173124" cy="304722"/>
            </a:xfrm>
            <a:prstGeom prst="rect">
              <a:avLst/>
            </a:prstGeom>
            <a:noFill/>
            <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 anchorCtr="1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en-US" altLang="zh-CN" sz="14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</a:rPr>
                <a:t>5A</a:t>
              </a:r>
              <a:endParaRPr lang="en-US" altLang="zh-CN" sz="1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endParaRPr>
            </a:p>
          </p:txBody>
        </p:sp>
        <p:sp>
          <p:nvSpPr>
            <p:cNvPr id="28" name="文本框 144"/>
            <p:cNvSpPr txBox="1"/>
            <p:nvPr/>
          </p:nvSpPr>
          <p:spPr>
            <a:xfrm>
              <a:off x="6606539" y="2058927"/>
              <a:ext cx="1143087" cy="304722"/>
            </a:xfrm>
            <a:prstGeom prst="rect">
              <a:avLst/>
            </a:prstGeom>
            <a:noFill/>
            <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 anchorCtr="1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14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</a:rPr>
                <a:t>预留</a:t>
              </a:r>
              <a:r>
                <a:rPr lang="en-US" altLang="zh-CN" sz="14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</a:rPr>
                <a:t>5A</a:t>
              </a:r>
              <a:endParaRPr lang="en-US" altLang="zh-CN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endParaRPr>
            </a:p>
          </p:txBody>
        </p:sp>
        <p:grpSp>
          <p:nvGrpSpPr>
            <p:cNvPr id="30" name="组合 36"/>
            <p:cNvGrpSpPr/>
            <p:nvPr/>
          </p:nvGrpSpPr>
          <p:grpSpPr>
            <a:xfrm>
              <a:off x="5463539" y="3962400"/>
              <a:ext cx="2514600" cy="1314203"/>
              <a:chOff x="7010400" y="5257800"/>
              <a:chExt cx="2133600" cy="1219200"/>
            </a:xfrm>
          </p:grpSpPr>
          <p:sp>
            <p:nvSpPr>
              <p:cNvPr id="31" name="文本框 86"/>
              <p:cNvSpPr txBox="1"/>
              <p:nvPr/>
            </p:nvSpPr>
            <p:spPr>
              <a:xfrm>
                <a:off x="7898968" y="5354955"/>
                <a:ext cx="324197" cy="1045845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</a:gra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mongolianVert" wrap="square" rtlCol="0" anchor="ctr" anchorCtr="1">
                <a:spAutoFit/>
                <a:scene3d>
                  <a:camera prst="orthographicFront"/>
                  <a:lightRig rig="threePt" dir="t"/>
                </a:scene3d>
              </a:bodyPr>
              <a:p>
                <a:pPr algn="ctr"/>
                <a:r>
                  <a:rPr lang="zh-CN" altLang="en-US" sz="1400" dirty="0" smtClean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rPr>
                  <a:t>洗衣机</a:t>
                </a:r>
                <a:endParaRPr lang="zh-CN" altLang="en-US" sz="14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32" name="文本框 87"/>
              <p:cNvSpPr txBox="1"/>
              <p:nvPr/>
            </p:nvSpPr>
            <p:spPr>
              <a:xfrm>
                <a:off x="7181647" y="5354955"/>
                <a:ext cx="324197" cy="1045845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</a:gra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mongolianVert" wrap="square" rtlCol="0" anchor="ctr" anchorCtr="1">
                <a:spAutoFit/>
                <a:scene3d>
                  <a:camera prst="orthographicFront"/>
                  <a:lightRig rig="threePt" dir="t"/>
                </a:scene3d>
              </a:bodyPr>
              <a:p>
                <a:pPr algn="ctr"/>
                <a:r>
                  <a:rPr lang="zh-CN" altLang="en-US" sz="1400" dirty="0" smtClean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rPr>
                  <a:t>水池</a:t>
                </a:r>
                <a:endParaRPr lang="zh-CN" altLang="en-US" sz="14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33" name="文本框 88"/>
              <p:cNvSpPr txBox="1"/>
              <p:nvPr/>
            </p:nvSpPr>
            <p:spPr>
              <a:xfrm>
                <a:off x="8629447" y="5354955"/>
                <a:ext cx="324197" cy="1045845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</a:gra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eaVert" wrap="square" rtlCol="0" anchor="ctr" anchorCtr="1">
                <a:spAutoFit/>
                <a:scene3d>
                  <a:camera prst="orthographicFront"/>
                  <a:lightRig rig="threePt" dir="t"/>
                </a:scene3d>
              </a:bodyPr>
              <a:p>
                <a:pPr algn="ctr"/>
                <a:r>
                  <a:rPr lang="zh-CN" altLang="en-US" sz="1400" dirty="0" smtClean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</a:rPr>
                  <a:t>洗衣机</a:t>
                </a:r>
                <a:endParaRPr lang="zh-CN" altLang="en-US" sz="14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7010400" y="5257800"/>
                <a:ext cx="2133600" cy="12192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44" name="文本框 83"/>
            <p:cNvSpPr txBox="1"/>
            <p:nvPr/>
          </p:nvSpPr>
          <p:spPr>
            <a:xfrm>
              <a:off x="6606539" y="3202712"/>
              <a:ext cx="1173124" cy="518596"/>
            </a:xfrm>
            <a:prstGeom prst="rect">
              <a:avLst/>
            </a:prstGeom>
            <a:noFill/>
            <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 anchorCtr="1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14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耐皂洗色牢度仪</a:t>
              </a:r>
              <a:endParaRPr lang="zh-CN" altLang="en-US" sz="1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7" name="图片 6" descr="未标题-3"/>
          <p:cNvPicPr>
            <a:picLocks noChangeAspect="1"/>
          </p:cNvPicPr>
          <p:nvPr/>
        </p:nvPicPr>
        <p:blipFill>
          <a:blip r:embed="rId2"/>
          <a:srcRect t="77563" r="23626"/>
          <a:stretch>
            <a:fillRect/>
          </a:stretch>
        </p:blipFill>
        <p:spPr>
          <a:xfrm>
            <a:off x="4695825" y="0"/>
            <a:ext cx="7495540" cy="11049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050" y="0"/>
            <a:ext cx="4619625" cy="1104900"/>
          </a:xfrm>
          <a:prstGeom prst="rect">
            <a:avLst/>
          </a:prstGeom>
          <a:solidFill>
            <a:srgbClr val="AA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9050" y="71120"/>
            <a:ext cx="78981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四、定置管理</a:t>
            </a:r>
            <a:endParaRPr lang="zh-CN" altLang="en-US" sz="3200"/>
          </a:p>
          <a:p>
            <a:r>
              <a:rPr lang="zh-CN" altLang="en-US" sz="3200"/>
              <a:t> </a:t>
            </a:r>
            <a:r>
              <a:rPr lang="en-US" altLang="zh-CN" sz="3200"/>
              <a:t>      </a:t>
            </a:r>
            <a:r>
              <a:rPr lang="en-US" altLang="zh-CN" sz="3200">
                <a:sym typeface="+mn-ea"/>
              </a:rPr>
              <a:t>-</a:t>
            </a:r>
            <a:r>
              <a:rPr lang="en-US" altLang="zh-CN" sz="2800">
                <a:sym typeface="+mn-ea"/>
              </a:rPr>
              <a:t>--</a:t>
            </a:r>
            <a:r>
              <a:rPr lang="zh-CN" altLang="en-US" sz="2800">
                <a:sym typeface="+mn-ea"/>
              </a:rPr>
              <a:t>水洗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室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定置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图</a:t>
            </a:r>
            <a:endParaRPr lang="zh-CN" altLang="en-US" sz="2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9050" y="0"/>
            <a:ext cx="4619625" cy="1104900"/>
          </a:xfrm>
          <a:prstGeom prst="rect">
            <a:avLst/>
          </a:prstGeom>
          <a:solidFill>
            <a:srgbClr val="AA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未标题-3"/>
          <p:cNvPicPr>
            <a:picLocks noChangeAspect="1"/>
          </p:cNvPicPr>
          <p:nvPr/>
        </p:nvPicPr>
        <p:blipFill>
          <a:blip r:embed="rId1"/>
          <a:srcRect t="77563" r="23626"/>
          <a:stretch>
            <a:fillRect/>
          </a:stretch>
        </p:blipFill>
        <p:spPr>
          <a:xfrm>
            <a:off x="4695825" y="0"/>
            <a:ext cx="7495540" cy="11049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46355"/>
            <a:ext cx="7248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四、定置管理</a:t>
            </a:r>
            <a:endParaRPr lang="zh-CN" altLang="en-US" sz="3200"/>
          </a:p>
          <a:p>
            <a:r>
              <a:rPr lang="en-US" altLang="zh-CN" sz="2800"/>
              <a:t>         ---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理化室辅料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定置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图</a:t>
            </a:r>
            <a:endParaRPr lang="en-US" altLang="zh-CN" sz="2800"/>
          </a:p>
        </p:txBody>
      </p:sp>
      <p:sp>
        <p:nvSpPr>
          <p:cNvPr id="10" name="右箭头 9"/>
          <p:cNvSpPr/>
          <p:nvPr/>
        </p:nvSpPr>
        <p:spPr>
          <a:xfrm>
            <a:off x="1676400" y="3611880"/>
            <a:ext cx="2400300" cy="104775"/>
          </a:xfrm>
          <a:prstGeom prst="rightArrow">
            <a:avLst>
              <a:gd name="adj1" fmla="val 70370"/>
              <a:gd name="adj2" fmla="val 5740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3679190"/>
            <a:ext cx="2209800" cy="312420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 type="none" w="med" len="med"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146810"/>
            <a:ext cx="8839200" cy="242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3755389"/>
            <a:ext cx="3505200" cy="3123159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747874"/>
            <a:ext cx="3124200" cy="3131716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9050" y="0"/>
            <a:ext cx="4619625" cy="1104900"/>
          </a:xfrm>
          <a:prstGeom prst="rect">
            <a:avLst/>
          </a:prstGeom>
          <a:solidFill>
            <a:srgbClr val="AA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未标题-3"/>
          <p:cNvPicPr>
            <a:picLocks noChangeAspect="1"/>
          </p:cNvPicPr>
          <p:nvPr/>
        </p:nvPicPr>
        <p:blipFill>
          <a:blip r:embed="rId1"/>
          <a:srcRect t="77563" r="23626"/>
          <a:stretch>
            <a:fillRect/>
          </a:stretch>
        </p:blipFill>
        <p:spPr>
          <a:xfrm>
            <a:off x="4695825" y="0"/>
            <a:ext cx="7495540" cy="1104900"/>
          </a:xfrm>
          <a:prstGeom prst="rect">
            <a:avLst/>
          </a:prstGeom>
        </p:spPr>
      </p:pic>
      <p:sp>
        <p:nvSpPr>
          <p:cNvPr id="3" name="流程图: 准备 2"/>
          <p:cNvSpPr/>
          <p:nvPr/>
        </p:nvSpPr>
        <p:spPr>
          <a:xfrm>
            <a:off x="1966595" y="1377315"/>
            <a:ext cx="2471420" cy="546100"/>
          </a:xfrm>
          <a:prstGeom prst="flowChartPreparat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</a:rPr>
              <a:t>测试申请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4" name="流程图: 决策 3"/>
          <p:cNvSpPr/>
          <p:nvPr/>
        </p:nvSpPr>
        <p:spPr>
          <a:xfrm>
            <a:off x="1966595" y="2411730"/>
            <a:ext cx="2471420" cy="624840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</a:rPr>
              <a:t>评审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" name="流程图: 过程 4"/>
          <p:cNvSpPr/>
          <p:nvPr/>
        </p:nvSpPr>
        <p:spPr>
          <a:xfrm>
            <a:off x="1966595" y="3717925"/>
            <a:ext cx="2471420" cy="545465"/>
          </a:xfrm>
          <a:prstGeom prst="flowChart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</a:rPr>
              <a:t>测试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24" name="流程图: 过程 23"/>
          <p:cNvSpPr/>
          <p:nvPr/>
        </p:nvSpPr>
        <p:spPr>
          <a:xfrm>
            <a:off x="1966595" y="4854575"/>
            <a:ext cx="2471420" cy="715010"/>
          </a:xfrm>
          <a:prstGeom prst="flowChart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</a:rPr>
              <a:t>判定</a:t>
            </a:r>
            <a:endParaRPr lang="zh-CN" altLang="en-US" sz="2000">
              <a:solidFill>
                <a:schemeClr val="tx1"/>
              </a:solidFill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</a:rPr>
              <a:t>出具报告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27" name="流程图: 终止 26"/>
          <p:cNvSpPr/>
          <p:nvPr/>
        </p:nvSpPr>
        <p:spPr>
          <a:xfrm>
            <a:off x="1966595" y="6057900"/>
            <a:ext cx="2471420" cy="545465"/>
          </a:xfrm>
          <a:prstGeom prst="flowChartTermina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</a:rPr>
              <a:t>通知送检方</a:t>
            </a:r>
            <a:endParaRPr lang="zh-CN" altLang="en-US" sz="2000">
              <a:solidFill>
                <a:schemeClr val="tx1"/>
              </a:solidFill>
            </a:endParaRPr>
          </a:p>
        </p:txBody>
      </p:sp>
      <p:cxnSp>
        <p:nvCxnSpPr>
          <p:cNvPr id="29" name="直接箭头连接符 28"/>
          <p:cNvCxnSpPr>
            <a:stCxn id="3" idx="2"/>
            <a:endCxn id="4" idx="0"/>
          </p:cNvCxnSpPr>
          <p:nvPr/>
        </p:nvCxnSpPr>
        <p:spPr>
          <a:xfrm>
            <a:off x="3202305" y="1923415"/>
            <a:ext cx="0" cy="4883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stCxn id="4" idx="2"/>
            <a:endCxn id="5" idx="0"/>
          </p:cNvCxnSpPr>
          <p:nvPr/>
        </p:nvCxnSpPr>
        <p:spPr>
          <a:xfrm>
            <a:off x="3202305" y="3036570"/>
            <a:ext cx="0" cy="681355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stCxn id="5" idx="2"/>
            <a:endCxn id="24" idx="0"/>
          </p:cNvCxnSpPr>
          <p:nvPr/>
        </p:nvCxnSpPr>
        <p:spPr>
          <a:xfrm>
            <a:off x="3202305" y="4263390"/>
            <a:ext cx="0" cy="59118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24" idx="2"/>
            <a:endCxn id="27" idx="0"/>
          </p:cNvCxnSpPr>
          <p:nvPr/>
        </p:nvCxnSpPr>
        <p:spPr>
          <a:xfrm>
            <a:off x="3202305" y="5569585"/>
            <a:ext cx="0" cy="4883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肘形连接符 32"/>
          <p:cNvCxnSpPr>
            <a:stCxn id="4" idx="3"/>
            <a:endCxn id="3" idx="3"/>
          </p:cNvCxnSpPr>
          <p:nvPr/>
        </p:nvCxnSpPr>
        <p:spPr>
          <a:xfrm flipV="1">
            <a:off x="4438015" y="1650365"/>
            <a:ext cx="3175" cy="1073785"/>
          </a:xfrm>
          <a:prstGeom prst="bentConnector3">
            <a:avLst>
              <a:gd name="adj1" fmla="val 750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2633980" y="2957195"/>
            <a:ext cx="568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solidFill>
                  <a:schemeClr val="accent6"/>
                </a:solidFill>
              </a:rPr>
              <a:t>Y</a:t>
            </a:r>
            <a:endParaRPr lang="en-US" altLang="zh-CN" sz="2400">
              <a:solidFill>
                <a:schemeClr val="accent6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155440" y="2224405"/>
            <a:ext cx="568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solidFill>
                  <a:srgbClr val="FF0000"/>
                </a:solidFill>
              </a:rPr>
              <a:t>N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0" y="35560"/>
            <a:ext cx="50412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五、送检规范</a:t>
            </a:r>
            <a:endParaRPr lang="zh-CN" altLang="en-US" sz="3200"/>
          </a:p>
          <a:p>
            <a:r>
              <a:rPr lang="zh-CN" altLang="en-US" sz="3200"/>
              <a:t> </a:t>
            </a:r>
            <a:r>
              <a:rPr lang="en-US" altLang="zh-CN" sz="3200"/>
              <a:t>      </a:t>
            </a:r>
            <a:r>
              <a:rPr lang="en-US" altLang="zh-CN" sz="2800"/>
              <a:t>  ---</a:t>
            </a:r>
            <a:r>
              <a:rPr lang="zh-CN" altLang="en-US" sz="2800"/>
              <a:t>流程表单</a:t>
            </a:r>
            <a:endParaRPr lang="zh-CN" altLang="en-US" sz="2800"/>
          </a:p>
        </p:txBody>
      </p:sp>
      <p:pic>
        <p:nvPicPr>
          <p:cNvPr id="2" name="图片 1" descr="22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065" y="1104900"/>
            <a:ext cx="6118860" cy="57531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3360" y="1082040"/>
            <a:ext cx="10244455" cy="5862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4500"/>
              </a:lnSpc>
            </a:pP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、送测单位检查样品质量与数量，对样品正确性和代表性负责；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4500"/>
              </a:lnSpc>
            </a:pP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送检单位按规范要求提供足额数量样品，填写《测试申请单》，描述清楚测试目的；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4500"/>
              </a:lnSpc>
            </a:pP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、申请单与样品统一交给测试接单员（李歌子，电话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19913692358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）；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4500"/>
              </a:lnSpc>
            </a:pP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、接单员接单审核：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4500"/>
              </a:lnSpc>
            </a:pP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对不符合规范或描述不清的立即通知退回；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4500"/>
              </a:lnSpc>
            </a:pP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对符合测试规范的，根据测试标准，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4500"/>
              </a:lnSpc>
            </a:pP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勾选测试项目，安排测试中心检测；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4500"/>
              </a:lnSpc>
            </a:pP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、测试中心严格按测试标准和测试规范要求执行，对样品测试正确性负责；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4500"/>
              </a:lnSpc>
            </a:pP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对于没有判定标准的送测样，只出具测试数据；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4500"/>
              </a:lnSpc>
            </a:pP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、测试完成后，出具报告并通知到送测单位。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050" y="0"/>
            <a:ext cx="4619625" cy="1104900"/>
          </a:xfrm>
          <a:prstGeom prst="rect">
            <a:avLst/>
          </a:prstGeom>
          <a:solidFill>
            <a:srgbClr val="AA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未标题-3"/>
          <p:cNvPicPr>
            <a:picLocks noChangeAspect="1"/>
          </p:cNvPicPr>
          <p:nvPr/>
        </p:nvPicPr>
        <p:blipFill>
          <a:blip r:embed="rId2"/>
          <a:srcRect t="77563" r="23626"/>
          <a:stretch>
            <a:fillRect/>
          </a:stretch>
        </p:blipFill>
        <p:spPr>
          <a:xfrm>
            <a:off x="4695825" y="0"/>
            <a:ext cx="7495540" cy="110490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0" y="89535"/>
            <a:ext cx="50412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五、送检规范</a:t>
            </a:r>
            <a:endParaRPr lang="zh-CN" altLang="en-US" sz="3200"/>
          </a:p>
          <a:p>
            <a:r>
              <a:rPr lang="en-US" altLang="zh-CN" sz="2800"/>
              <a:t>          ---</a:t>
            </a:r>
            <a:r>
              <a:rPr lang="zh-CN" altLang="en-US" sz="2800"/>
              <a:t>要求</a:t>
            </a:r>
            <a:endParaRPr lang="zh-CN" altLang="en-US" sz="2800"/>
          </a:p>
        </p:txBody>
      </p:sp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0457815" y="1104265"/>
          <a:ext cx="1721485" cy="1181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3" imgW="971550" imgH="666750" progId="Excel.Sheet.12">
                  <p:embed/>
                </p:oleObj>
              </mc:Choice>
              <mc:Fallback>
                <p:oleObj name="" showAsIcon="1" r:id="rId3" imgW="971550" imgH="666750" progId="Excel.Sheet.12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57815" y="1104265"/>
                        <a:ext cx="1721485" cy="1181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未标题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6275" y="329565"/>
            <a:ext cx="3475990" cy="1327150"/>
          </a:xfrm>
          <a:prstGeom prst="rect">
            <a:avLst/>
          </a:prstGeom>
        </p:spPr>
      </p:pic>
      <p:pic>
        <p:nvPicPr>
          <p:cNvPr id="3" name="图片 2" descr="未标题-5"/>
          <p:cNvPicPr>
            <a:picLocks noChangeAspect="1"/>
          </p:cNvPicPr>
          <p:nvPr/>
        </p:nvPicPr>
        <p:blipFill>
          <a:blip r:embed="rId2"/>
          <a:srcRect l="8051" b="17500"/>
          <a:stretch>
            <a:fillRect/>
          </a:stretch>
        </p:blipFill>
        <p:spPr>
          <a:xfrm>
            <a:off x="-9525" y="1200150"/>
            <a:ext cx="5982970" cy="56578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03010" y="4810125"/>
            <a:ext cx="5469255" cy="1799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1100">
                <a:latin typeface="OPPOSans L" panose="00020600040101010101" charset="-122"/>
                <a:ea typeface="OPPOSans L" panose="00020600040101010101" charset="-122"/>
              </a:rPr>
              <a:t>THANKS</a:t>
            </a:r>
            <a:endParaRPr lang="zh-CN" altLang="en-US" sz="11100">
              <a:latin typeface="OPPOSans L" panose="00020600040101010101" charset="-122"/>
              <a:ea typeface="OPPOSans L" panose="0002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455785" y="4440555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latin typeface="OPPOSans L" panose="00020600040101010101" charset="-122"/>
                <a:ea typeface="OPPOSans L" panose="00020600040101010101" charset="-122"/>
              </a:rPr>
              <a:t>感谢您的观看</a:t>
            </a:r>
            <a:endParaRPr lang="zh-CN" altLang="en-US" sz="2800">
              <a:latin typeface="OPPOSans L" panose="00020600040101010101" charset="-122"/>
              <a:ea typeface="OPPOSans L" panose="0002060004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2"/>
          <p:cNvPicPr>
            <a:picLocks noChangeAspect="1"/>
          </p:cNvPicPr>
          <p:nvPr/>
        </p:nvPicPr>
        <p:blipFill>
          <a:blip r:embed="rId1"/>
          <a:srcRect b="75073"/>
          <a:stretch>
            <a:fillRect/>
          </a:stretch>
        </p:blipFill>
        <p:spPr>
          <a:xfrm>
            <a:off x="0" y="5706110"/>
            <a:ext cx="8657590" cy="114173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685925" y="314325"/>
            <a:ext cx="439737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</a:t>
            </a:r>
            <a:r>
              <a:rPr lang="en-US" altLang="zh-CN" sz="3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录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一、测试中心简介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</a:t>
            </a: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标准管理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设备管理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四、</a:t>
            </a: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定置管理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五、</a:t>
            </a: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送检规范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657590" y="0"/>
            <a:ext cx="3534410" cy="6849110"/>
            <a:chOff x="13634" y="0"/>
            <a:chExt cx="5566" cy="1078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35" y="5484"/>
              <a:ext cx="5564" cy="53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4" y="0"/>
              <a:ext cx="5566" cy="54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8" name="图片 17" descr="未标题-3"/>
          <p:cNvPicPr>
            <a:picLocks noChangeAspect="1"/>
          </p:cNvPicPr>
          <p:nvPr/>
        </p:nvPicPr>
        <p:blipFill>
          <a:blip r:embed="rId1"/>
          <a:srcRect t="77563" r="23626"/>
          <a:stretch>
            <a:fillRect/>
          </a:stretch>
        </p:blipFill>
        <p:spPr>
          <a:xfrm>
            <a:off x="4695825" y="0"/>
            <a:ext cx="7495540" cy="11049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9050" y="0"/>
            <a:ext cx="4619625" cy="1104900"/>
          </a:xfrm>
          <a:prstGeom prst="rect">
            <a:avLst/>
          </a:prstGeom>
          <a:solidFill>
            <a:srgbClr val="AA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9050" y="71120"/>
            <a:ext cx="78981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ym typeface="+mn-ea"/>
              </a:rPr>
              <a:t>一、测试中心简介</a:t>
            </a:r>
            <a:endParaRPr lang="zh-CN" altLang="en-US" sz="3200">
              <a:sym typeface="+mn-ea"/>
            </a:endParaRPr>
          </a:p>
          <a:p>
            <a:r>
              <a:rPr lang="zh-CN" altLang="en-US" sz="32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    </a:t>
            </a:r>
            <a:r>
              <a:rPr lang="en-US" altLang="zh-CN" sz="2800">
                <a:sym typeface="+mn-ea"/>
              </a:rPr>
              <a:t>   ---</a:t>
            </a:r>
            <a:r>
              <a:rPr lang="zh-CN" altLang="en-US" sz="2800">
                <a:sym typeface="+mn-ea"/>
              </a:rPr>
              <a:t>实景照片</a:t>
            </a:r>
            <a:endParaRPr lang="zh-CN" altLang="en-US" sz="2800"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355" y="1819275"/>
            <a:ext cx="5923915" cy="395986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" y="1819275"/>
            <a:ext cx="5836963" cy="396000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3306445" y="5424805"/>
            <a:ext cx="1303655" cy="354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理化室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164955" y="5424805"/>
            <a:ext cx="1303655" cy="354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理化室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8" name="图片 17" descr="未标题-3"/>
          <p:cNvPicPr>
            <a:picLocks noChangeAspect="1"/>
          </p:cNvPicPr>
          <p:nvPr/>
        </p:nvPicPr>
        <p:blipFill>
          <a:blip r:embed="rId1"/>
          <a:srcRect t="77563" r="23626"/>
          <a:stretch>
            <a:fillRect/>
          </a:stretch>
        </p:blipFill>
        <p:spPr>
          <a:xfrm>
            <a:off x="4695825" y="0"/>
            <a:ext cx="7495540" cy="11049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9050" y="0"/>
            <a:ext cx="4619625" cy="1104900"/>
          </a:xfrm>
          <a:prstGeom prst="rect">
            <a:avLst/>
          </a:prstGeom>
          <a:solidFill>
            <a:srgbClr val="AA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9050" y="71120"/>
            <a:ext cx="78981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ym typeface="+mn-ea"/>
              </a:rPr>
              <a:t>一、测试中心简介</a:t>
            </a:r>
            <a:endParaRPr lang="zh-CN" altLang="en-US" sz="3200">
              <a:sym typeface="+mn-ea"/>
            </a:endParaRPr>
          </a:p>
          <a:p>
            <a:r>
              <a:rPr lang="zh-CN" altLang="en-US" sz="32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    </a:t>
            </a:r>
            <a:r>
              <a:rPr lang="en-US" altLang="zh-CN" sz="2800">
                <a:sym typeface="+mn-ea"/>
              </a:rPr>
              <a:t>   ---</a:t>
            </a:r>
            <a:r>
              <a:rPr lang="zh-CN" altLang="en-US" sz="2800">
                <a:sym typeface="+mn-ea"/>
              </a:rPr>
              <a:t>实景照片</a:t>
            </a:r>
            <a:endParaRPr lang="zh-CN" altLang="en-US" sz="2800">
              <a:sym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772920"/>
            <a:ext cx="5925820" cy="413194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040" y="1772920"/>
            <a:ext cx="5714365" cy="4131945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9529445" y="5550535"/>
            <a:ext cx="1303655" cy="354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办公区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29815" y="5550535"/>
            <a:ext cx="1303655" cy="354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水洗室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5015865" y="1355090"/>
            <a:ext cx="2160000" cy="72000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</a:rPr>
              <a:t>测试主管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66975" y="2886710"/>
            <a:ext cx="1800000" cy="72136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</a:rPr>
              <a:t>测试组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95980" y="2886710"/>
            <a:ext cx="1799590" cy="72136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</a:rPr>
              <a:t>计量组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924575" y="2886710"/>
            <a:ext cx="1799590" cy="72136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</a:rPr>
              <a:t>资料管理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55495" y="4319905"/>
            <a:ext cx="540000" cy="198000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</a:rPr>
              <a:t>理化测试员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97780" y="4319905"/>
            <a:ext cx="539750" cy="198000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</a:rPr>
              <a:t>洗涤测试员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39815" y="4319905"/>
            <a:ext cx="539750" cy="198000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</a:rPr>
              <a:t>评</a:t>
            </a:r>
            <a:endParaRPr lang="zh-CN" altLang="en-US" sz="2000">
              <a:solidFill>
                <a:schemeClr val="tx1"/>
              </a:solidFill>
            </a:endParaRPr>
          </a:p>
          <a:p>
            <a:pPr algn="ctr"/>
            <a:endParaRPr lang="zh-CN" altLang="en-US" sz="2000">
              <a:solidFill>
                <a:schemeClr val="tx1"/>
              </a:solidFill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</a:rPr>
              <a:t>级</a:t>
            </a:r>
            <a:endParaRPr lang="zh-CN" altLang="en-US" sz="2000">
              <a:solidFill>
                <a:schemeClr val="tx1"/>
              </a:solidFill>
            </a:endParaRPr>
          </a:p>
          <a:p>
            <a:pPr algn="ctr"/>
            <a:endParaRPr lang="zh-CN" altLang="en-US" sz="2000">
              <a:solidFill>
                <a:schemeClr val="tx1"/>
              </a:solidFill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</a:rPr>
              <a:t>员</a:t>
            </a:r>
            <a:endParaRPr lang="zh-CN" altLang="en-US" sz="2000">
              <a:solidFill>
                <a:schemeClr val="tx1"/>
              </a:solidFill>
            </a:endParaRPr>
          </a:p>
        </p:txBody>
      </p:sp>
      <p:cxnSp>
        <p:nvCxnSpPr>
          <p:cNvPr id="10" name="肘形连接符 9"/>
          <p:cNvCxnSpPr>
            <a:stCxn id="3" idx="2"/>
            <a:endCxn id="4" idx="0"/>
          </p:cNvCxnSpPr>
          <p:nvPr/>
        </p:nvCxnSpPr>
        <p:spPr>
          <a:xfrm rot="5400000">
            <a:off x="4325938" y="1116648"/>
            <a:ext cx="811530" cy="2728595"/>
          </a:xfrm>
          <a:prstGeom prst="bentConnector3">
            <a:avLst>
              <a:gd name="adj1" fmla="val 49961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连接符 10"/>
          <p:cNvCxnSpPr>
            <a:stCxn id="3" idx="2"/>
            <a:endCxn id="6" idx="0"/>
          </p:cNvCxnSpPr>
          <p:nvPr/>
        </p:nvCxnSpPr>
        <p:spPr>
          <a:xfrm rot="5400000" flipV="1">
            <a:off x="7054215" y="1116330"/>
            <a:ext cx="811530" cy="2728595"/>
          </a:xfrm>
          <a:prstGeom prst="bentConnector3">
            <a:avLst>
              <a:gd name="adj1" fmla="val 49961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肘形连接符 11"/>
          <p:cNvCxnSpPr>
            <a:stCxn id="4" idx="2"/>
            <a:endCxn id="7" idx="0"/>
          </p:cNvCxnSpPr>
          <p:nvPr/>
        </p:nvCxnSpPr>
        <p:spPr>
          <a:xfrm rot="5400000">
            <a:off x="2490470" y="3442335"/>
            <a:ext cx="711835" cy="1042035"/>
          </a:xfrm>
          <a:prstGeom prst="bentConnector3">
            <a:avLst>
              <a:gd name="adj1" fmla="val 50045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连接符 12"/>
          <p:cNvCxnSpPr>
            <a:stCxn id="4" idx="2"/>
            <a:endCxn id="9" idx="0"/>
          </p:cNvCxnSpPr>
          <p:nvPr/>
        </p:nvCxnSpPr>
        <p:spPr>
          <a:xfrm rot="5400000" flipV="1">
            <a:off x="3532505" y="3442335"/>
            <a:ext cx="711835" cy="1042035"/>
          </a:xfrm>
          <a:prstGeom prst="bentConnector3">
            <a:avLst>
              <a:gd name="adj1" fmla="val 50045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4" idx="2"/>
            <a:endCxn id="8" idx="0"/>
          </p:cNvCxnSpPr>
          <p:nvPr/>
        </p:nvCxnSpPr>
        <p:spPr>
          <a:xfrm>
            <a:off x="3367405" y="3608070"/>
            <a:ext cx="0" cy="71183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3" idx="2"/>
            <a:endCxn id="5" idx="0"/>
          </p:cNvCxnSpPr>
          <p:nvPr/>
        </p:nvCxnSpPr>
        <p:spPr>
          <a:xfrm>
            <a:off x="6096000" y="2075180"/>
            <a:ext cx="0" cy="81153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8554970" y="4319905"/>
            <a:ext cx="539750" cy="198000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</a:rPr>
              <a:t>报</a:t>
            </a:r>
            <a:endParaRPr lang="zh-CN" altLang="en-US" sz="2000">
              <a:solidFill>
                <a:schemeClr val="tx1"/>
              </a:solidFill>
            </a:endParaRPr>
          </a:p>
          <a:p>
            <a:pPr algn="ctr"/>
            <a:endParaRPr lang="zh-CN" altLang="en-US" sz="2000">
              <a:solidFill>
                <a:schemeClr val="tx1"/>
              </a:solidFill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</a:rPr>
              <a:t>告</a:t>
            </a:r>
            <a:endParaRPr lang="zh-CN" altLang="en-US" sz="2000">
              <a:solidFill>
                <a:schemeClr val="tx1"/>
              </a:solidFill>
            </a:endParaRPr>
          </a:p>
          <a:p>
            <a:pPr algn="ctr"/>
            <a:endParaRPr lang="zh-CN" altLang="en-US" sz="2000">
              <a:solidFill>
                <a:schemeClr val="tx1"/>
              </a:solidFill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</a:rPr>
              <a:t>员</a:t>
            </a:r>
            <a:endParaRPr lang="zh-CN" altLang="en-US" sz="2000">
              <a:solidFill>
                <a:schemeClr val="tx1"/>
              </a:solidFill>
            </a:endParaRPr>
          </a:p>
        </p:txBody>
      </p:sp>
      <p:cxnSp>
        <p:nvCxnSpPr>
          <p:cNvPr id="17" name="直接箭头连接符 16"/>
          <p:cNvCxnSpPr>
            <a:stCxn id="6" idx="2"/>
            <a:endCxn id="16" idx="0"/>
          </p:cNvCxnSpPr>
          <p:nvPr/>
        </p:nvCxnSpPr>
        <p:spPr>
          <a:xfrm>
            <a:off x="8824595" y="3608070"/>
            <a:ext cx="0" cy="71183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 descr="未标题-3"/>
          <p:cNvPicPr>
            <a:picLocks noChangeAspect="1"/>
          </p:cNvPicPr>
          <p:nvPr/>
        </p:nvPicPr>
        <p:blipFill>
          <a:blip r:embed="rId1"/>
          <a:srcRect t="77563" r="23626"/>
          <a:stretch>
            <a:fillRect/>
          </a:stretch>
        </p:blipFill>
        <p:spPr>
          <a:xfrm>
            <a:off x="4695825" y="0"/>
            <a:ext cx="7495540" cy="11049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9050" y="0"/>
            <a:ext cx="4619625" cy="1104900"/>
          </a:xfrm>
          <a:prstGeom prst="rect">
            <a:avLst/>
          </a:prstGeom>
          <a:solidFill>
            <a:srgbClr val="AA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9050" y="71120"/>
            <a:ext cx="78981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ym typeface="+mn-ea"/>
              </a:rPr>
              <a:t>一、测试中心简介</a:t>
            </a:r>
            <a:endParaRPr lang="zh-CN" altLang="en-US" sz="3200">
              <a:sym typeface="+mn-ea"/>
            </a:endParaRPr>
          </a:p>
          <a:p>
            <a:r>
              <a:rPr lang="zh-CN" altLang="en-US" sz="32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    </a:t>
            </a:r>
            <a:r>
              <a:rPr lang="en-US" altLang="zh-CN" sz="2800">
                <a:sym typeface="+mn-ea"/>
              </a:rPr>
              <a:t>   ---</a:t>
            </a:r>
            <a:r>
              <a:rPr lang="zh-CN" altLang="en-US" sz="2800">
                <a:sym typeface="+mn-ea"/>
              </a:rPr>
              <a:t>组织架构</a:t>
            </a:r>
            <a:endParaRPr lang="zh-CN" altLang="en-US"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845560" y="1851660"/>
          <a:ext cx="4501515" cy="2935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" showAsIcon="1" r:id="rId1" imgW="971550" imgH="666750" progId="Word.Document.12">
                  <p:embed/>
                </p:oleObj>
              </mc:Choice>
              <mc:Fallback>
                <p:oleObj name="" showAsIcon="1" r:id="rId1" imgW="971550" imgH="666750" progId="Word.Document.12">
                  <p:embed/>
                  <p:pic>
                    <p:nvPicPr>
                      <p:cNvPr id="0" name="图片 512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845560" y="1851660"/>
                        <a:ext cx="4501515" cy="2935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图片 9" descr="未标题-3"/>
          <p:cNvPicPr>
            <a:picLocks noChangeAspect="1"/>
          </p:cNvPicPr>
          <p:nvPr/>
        </p:nvPicPr>
        <p:blipFill>
          <a:blip r:embed="rId3"/>
          <a:srcRect t="77563" r="23626"/>
          <a:stretch>
            <a:fillRect/>
          </a:stretch>
        </p:blipFill>
        <p:spPr>
          <a:xfrm>
            <a:off x="4695825" y="0"/>
            <a:ext cx="7495540" cy="11049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9050" y="0"/>
            <a:ext cx="4619625" cy="1104900"/>
          </a:xfrm>
          <a:prstGeom prst="rect">
            <a:avLst/>
          </a:prstGeom>
          <a:solidFill>
            <a:srgbClr val="AA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9050" y="71120"/>
            <a:ext cx="78981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ym typeface="+mn-ea"/>
              </a:rPr>
              <a:t>一、测试中心简介</a:t>
            </a:r>
            <a:endParaRPr lang="zh-CN" altLang="en-US" sz="3200">
              <a:sym typeface="+mn-ea"/>
            </a:endParaRPr>
          </a:p>
          <a:p>
            <a:r>
              <a:rPr lang="zh-CN" altLang="en-US" sz="32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       </a:t>
            </a:r>
            <a:r>
              <a:rPr lang="en-US" altLang="zh-CN" sz="2800">
                <a:sym typeface="+mn-ea"/>
              </a:rPr>
              <a:t> ---</a:t>
            </a:r>
            <a:r>
              <a:rPr lang="zh-CN" altLang="en-US" sz="2800">
                <a:sym typeface="+mn-ea"/>
              </a:rPr>
              <a:t>管理规范</a:t>
            </a:r>
            <a:endParaRPr lang="zh-CN" altLang="en-US"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52170" y="1694815"/>
            <a:ext cx="499745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sym typeface="+mn-ea"/>
              </a:rPr>
              <a:t>2.</a:t>
            </a:r>
            <a:r>
              <a:rPr lang="en-US" altLang="zh-CN" sz="2800">
                <a:sym typeface="+mn-ea"/>
              </a:rPr>
              <a:t>1</a:t>
            </a:r>
            <a:r>
              <a:rPr lang="en-US" altLang="zh-CN" sz="2800">
                <a:sym typeface="+mn-ea"/>
              </a:rPr>
              <a:t>、产品测试标准（A3版）</a:t>
            </a:r>
            <a:endParaRPr lang="en-US" altLang="zh-CN" sz="280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2170" y="4318635"/>
            <a:ext cx="499745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sym typeface="+mn-ea"/>
              </a:rPr>
              <a:t>2.</a:t>
            </a:r>
            <a:r>
              <a:rPr lang="en-US" altLang="zh-CN" sz="2800">
                <a:sym typeface="+mn-ea"/>
              </a:rPr>
              <a:t>2</a:t>
            </a:r>
            <a:r>
              <a:rPr lang="en-US" altLang="zh-CN" sz="2800">
                <a:sym typeface="+mn-ea"/>
              </a:rPr>
              <a:t>、样品</a:t>
            </a:r>
            <a:r>
              <a:rPr lang="en-US" altLang="zh-CN" sz="2800">
                <a:sym typeface="+mn-ea"/>
              </a:rPr>
              <a:t>/</a:t>
            </a:r>
            <a:r>
              <a:rPr lang="en-US" altLang="zh-CN" sz="2800">
                <a:sym typeface="+mn-ea"/>
              </a:rPr>
              <a:t>量产测试数量标准</a:t>
            </a:r>
            <a:endParaRPr lang="en-US" altLang="zh-CN" sz="2800">
              <a:sym typeface="+mn-ea"/>
            </a:endParaRPr>
          </a:p>
        </p:txBody>
      </p:sp>
      <p:graphicFrame>
        <p:nvGraphicFramePr>
          <p:cNvPr id="6" name="对象 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809105" y="3858260"/>
          <a:ext cx="2102485" cy="1442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showAsIcon="1" r:id="rId1" imgW="971550" imgH="666750" progId="Excel.Sheet.12">
                  <p:embed/>
                </p:oleObj>
              </mc:Choice>
              <mc:Fallback>
                <p:oleObj name="" showAsIcon="1" r:id="rId1" imgW="971550" imgH="666750" progId="Excel.Sheet.12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809105" y="3858260"/>
                        <a:ext cx="2102485" cy="1442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图片 9" descr="未标题-3"/>
          <p:cNvPicPr>
            <a:picLocks noChangeAspect="1"/>
          </p:cNvPicPr>
          <p:nvPr/>
        </p:nvPicPr>
        <p:blipFill>
          <a:blip r:embed="rId3"/>
          <a:srcRect t="77563" r="23626"/>
          <a:stretch>
            <a:fillRect/>
          </a:stretch>
        </p:blipFill>
        <p:spPr>
          <a:xfrm>
            <a:off x="4695825" y="0"/>
            <a:ext cx="7495540" cy="11049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9050" y="0"/>
            <a:ext cx="4619625" cy="1104900"/>
          </a:xfrm>
          <a:prstGeom prst="rect">
            <a:avLst/>
          </a:prstGeom>
          <a:solidFill>
            <a:srgbClr val="AA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9050" y="71120"/>
            <a:ext cx="7898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200">
                <a:sym typeface="+mn-ea"/>
              </a:rPr>
              <a:t>二、标准管理</a:t>
            </a:r>
            <a:endParaRPr lang="zh-CN" altLang="en-US" sz="2800"/>
          </a:p>
        </p:txBody>
      </p:sp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753860" y="1353185"/>
          <a:ext cx="2212975" cy="1518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showAsIcon="1" r:id="rId4" imgW="971550" imgH="666750" progId="Excel.Sheet.12">
                  <p:embed/>
                </p:oleObj>
              </mc:Choice>
              <mc:Fallback>
                <p:oleObj name="" showAsIcon="1" r:id="rId4" imgW="971550" imgH="666750" progId="Excel.Sheet.12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53860" y="1353185"/>
                        <a:ext cx="2212975" cy="1518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9331325" y="1353185"/>
          <a:ext cx="2212975" cy="1518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showAsIcon="1" r:id="rId6" imgW="971550" imgH="666750" progId="Excel.Sheet.12">
                  <p:embed/>
                </p:oleObj>
              </mc:Choice>
              <mc:Fallback>
                <p:oleObj name="" showAsIcon="1" r:id="rId6" imgW="971550" imgH="666750" progId="Excel.Sheet.12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31325" y="1353185"/>
                        <a:ext cx="2212975" cy="1518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" name="图片 9" descr="未标题-3"/>
          <p:cNvPicPr>
            <a:picLocks noChangeAspect="1"/>
          </p:cNvPicPr>
          <p:nvPr/>
        </p:nvPicPr>
        <p:blipFill>
          <a:blip r:embed="rId1"/>
          <a:srcRect t="77563" r="23626"/>
          <a:stretch>
            <a:fillRect/>
          </a:stretch>
        </p:blipFill>
        <p:spPr>
          <a:xfrm>
            <a:off x="4695825" y="0"/>
            <a:ext cx="7495540" cy="11049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9050" y="0"/>
            <a:ext cx="4619625" cy="1104900"/>
          </a:xfrm>
          <a:prstGeom prst="rect">
            <a:avLst/>
          </a:prstGeom>
          <a:solidFill>
            <a:srgbClr val="AA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9050" y="71120"/>
            <a:ext cx="78981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zh-CN" altLang="en-US" sz="3200">
                <a:sym typeface="+mn-ea"/>
              </a:rPr>
              <a:t>二、标准管理</a:t>
            </a:r>
            <a:endParaRPr lang="zh-CN" altLang="en-US" sz="3200"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32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       </a:t>
            </a:r>
            <a:r>
              <a:rPr lang="en-US" altLang="zh-CN" sz="2800">
                <a:sym typeface="+mn-ea"/>
              </a:rPr>
              <a:t> ---</a:t>
            </a:r>
            <a:r>
              <a:rPr lang="zh-CN" altLang="en-US" sz="2800">
                <a:sym typeface="+mn-ea"/>
              </a:rPr>
              <a:t>国家测试标准</a:t>
            </a:r>
            <a:endParaRPr lang="zh-CN" altLang="en-US" sz="2800"/>
          </a:p>
        </p:txBody>
      </p:sp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038350" y="1971040"/>
          <a:ext cx="1624330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2" imgW="971550" imgH="666750" progId="Package">
                  <p:embed/>
                </p:oleObj>
              </mc:Choice>
              <mc:Fallback>
                <p:oleObj name="" showAsIcon="1" r:id="rId2" imgW="971550" imgH="66675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38350" y="1971040"/>
                        <a:ext cx="1624330" cy="1114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32740" y="4235133"/>
          <a:ext cx="1532890" cy="1052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showAsIcon="1" r:id="rId4" imgW="971550" imgH="666750" progId="Package">
                  <p:embed/>
                </p:oleObj>
              </mc:Choice>
              <mc:Fallback>
                <p:oleObj name="" showAsIcon="1" r:id="rId4" imgW="971550" imgH="666750" progId="Package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2740" y="4235133"/>
                        <a:ext cx="1532890" cy="1052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865880" y="2001520"/>
          <a:ext cx="1534795" cy="1053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showAsIcon="1" r:id="rId6" imgW="971550" imgH="666750" progId="Package">
                  <p:embed/>
                </p:oleObj>
              </mc:Choice>
              <mc:Fallback>
                <p:oleObj name="" showAsIcon="1" r:id="rId6" imgW="971550" imgH="666750" progId="Package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65880" y="2001520"/>
                        <a:ext cx="1534795" cy="1053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603875" y="2001520"/>
          <a:ext cx="1534795" cy="1053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" showAsIcon="1" r:id="rId8" imgW="971550" imgH="666750" progId="Package">
                  <p:embed/>
                </p:oleObj>
              </mc:Choice>
              <mc:Fallback>
                <p:oleObj name="" showAsIcon="1" r:id="rId8" imgW="971550" imgH="666750" progId="Package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03875" y="2001520"/>
                        <a:ext cx="1534795" cy="1053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124710" y="4235133"/>
          <a:ext cx="1533525" cy="1052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" showAsIcon="1" r:id="rId10" imgW="971550" imgH="666750" progId="Package">
                  <p:embed/>
                </p:oleObj>
              </mc:Choice>
              <mc:Fallback>
                <p:oleObj name="" showAsIcon="1" r:id="rId10" imgW="971550" imgH="666750" progId="Package">
                  <p:embed/>
                  <p:pic>
                    <p:nvPicPr>
                      <p:cNvPr id="0" name="图片 102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24710" y="4235133"/>
                        <a:ext cx="1533525" cy="1052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648325" y="4256405"/>
          <a:ext cx="1471930" cy="1010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" showAsIcon="1" r:id="rId12" imgW="971550" imgH="666750" progId="Package">
                  <p:embed/>
                </p:oleObj>
              </mc:Choice>
              <mc:Fallback>
                <p:oleObj name="" showAsIcon="1" r:id="rId12" imgW="971550" imgH="666750" progId="Package">
                  <p:embed/>
                  <p:pic>
                    <p:nvPicPr>
                      <p:cNvPr id="0" name="图片 102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648325" y="4256405"/>
                        <a:ext cx="1471930" cy="1010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917315" y="4256405"/>
          <a:ext cx="1471930" cy="1010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" showAsIcon="1" r:id="rId14" imgW="971550" imgH="666750" progId="Package">
                  <p:embed/>
                </p:oleObj>
              </mc:Choice>
              <mc:Fallback>
                <p:oleObj name="" showAsIcon="1" r:id="rId14" imgW="971550" imgH="666750" progId="Package">
                  <p:embed/>
                  <p:pic>
                    <p:nvPicPr>
                      <p:cNvPr id="0" name="图片 103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917315" y="4256405"/>
                        <a:ext cx="1471930" cy="1010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63220" y="2023110"/>
          <a:ext cx="1471930" cy="1010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" showAsIcon="1" r:id="rId16" imgW="971550" imgH="666750" progId="Package">
                  <p:embed/>
                </p:oleObj>
              </mc:Choice>
              <mc:Fallback>
                <p:oleObj name="" showAsIcon="1" r:id="rId16" imgW="971550" imgH="666750" progId="Package">
                  <p:embed/>
                  <p:pic>
                    <p:nvPicPr>
                      <p:cNvPr id="0" name="图片 103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63220" y="2023110"/>
                        <a:ext cx="1471930" cy="1010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表格 18"/>
          <p:cNvGraphicFramePr/>
          <p:nvPr>
            <p:custDataLst>
              <p:tags r:id="rId18"/>
            </p:custDataLst>
          </p:nvPr>
        </p:nvGraphicFramePr>
        <p:xfrm>
          <a:off x="7960360" y="1809750"/>
          <a:ext cx="4231640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5820"/>
                <a:gridCol w="2115820"/>
              </a:tblGrid>
              <a:tr h="426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测试项目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标准号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</a:tr>
              <a:tr h="426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甲醛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GB/T 2912.1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耐摩擦测试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GB/T3920-2008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耐皂洗色牢度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GB/T3921-2008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耐汗渍色牢度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GB/T 3922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耐热压色牢度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GB/T 6152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PH值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GB/T7573-2009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耐伸展性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GB/T8629-2017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尺寸稳定性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酚黄变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GB/T 29778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1696720" y="1296035"/>
            <a:ext cx="39516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/>
              <a:t>国家测试标准</a:t>
            </a:r>
            <a:endParaRPr lang="zh-CN" altLang="en-US" sz="2000"/>
          </a:p>
        </p:txBody>
      </p:sp>
      <p:sp>
        <p:nvSpPr>
          <p:cNvPr id="33" name="文本框 32"/>
          <p:cNvSpPr txBox="1"/>
          <p:nvPr/>
        </p:nvSpPr>
        <p:spPr>
          <a:xfrm>
            <a:off x="8583295" y="1296035"/>
            <a:ext cx="29870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ym typeface="+mn-ea"/>
              </a:rPr>
              <a:t>国家测试标准</a:t>
            </a:r>
            <a:endParaRPr lang="zh-CN" altLang="en-US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97155" y="1981835"/>
            <a:ext cx="7675880" cy="4693920"/>
            <a:chOff x="573" y="1699"/>
            <a:chExt cx="12088" cy="7392"/>
          </a:xfrm>
        </p:grpSpPr>
        <p:graphicFrame>
          <p:nvGraphicFramePr>
            <p:cNvPr id="5" name="对象 4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573" y="1699"/>
            <a:ext cx="2519" cy="17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7" name="" showAsIcon="1" r:id="rId1" imgW="971550" imgH="666750" progId="Word.Document.12">
                    <p:embed/>
                  </p:oleObj>
                </mc:Choice>
                <mc:Fallback>
                  <p:oleObj name="" showAsIcon="1" r:id="rId1" imgW="971550" imgH="666750" progId="Word.Document.12">
                    <p:embed/>
                    <p:pic>
                      <p:nvPicPr>
                        <p:cNvPr id="0" name="图片 4096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573" y="1699"/>
                          <a:ext cx="2519" cy="17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对象 5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3763" y="1699"/>
            <a:ext cx="2519" cy="17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8" name="" showAsIcon="1" r:id="rId3" imgW="971550" imgH="666750" progId="Word.Document.12">
                    <p:embed/>
                  </p:oleObj>
                </mc:Choice>
                <mc:Fallback>
                  <p:oleObj name="" showAsIcon="1" r:id="rId3" imgW="971550" imgH="666750" progId="Word.Document.12">
                    <p:embed/>
                    <p:pic>
                      <p:nvPicPr>
                        <p:cNvPr id="0" name="图片 409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763" y="1699"/>
                          <a:ext cx="2519" cy="17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对象 6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6953" y="1699"/>
            <a:ext cx="2519" cy="17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9" name="" showAsIcon="1" r:id="rId5" imgW="971550" imgH="666750" progId="Word.Document.12">
                    <p:embed/>
                  </p:oleObj>
                </mc:Choice>
                <mc:Fallback>
                  <p:oleObj name="" showAsIcon="1" r:id="rId5" imgW="971550" imgH="666750" progId="Word.Document.12">
                    <p:embed/>
                    <p:pic>
                      <p:nvPicPr>
                        <p:cNvPr id="0" name="图片 409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953" y="1699"/>
                          <a:ext cx="2519" cy="17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对象 8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10143" y="1699"/>
            <a:ext cx="2519" cy="17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1" name="" showAsIcon="1" r:id="rId7" imgW="971550" imgH="666750" progId="Word.Document.12">
                    <p:embed/>
                  </p:oleObj>
                </mc:Choice>
                <mc:Fallback>
                  <p:oleObj name="" showAsIcon="1" r:id="rId7" imgW="971550" imgH="666750" progId="Word.Document.12">
                    <p:embed/>
                    <p:pic>
                      <p:nvPicPr>
                        <p:cNvPr id="0" name="图片 4100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143" y="1699"/>
                          <a:ext cx="2519" cy="17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对象 9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573" y="4293"/>
            <a:ext cx="2519" cy="17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2" name="" showAsIcon="1" r:id="rId9" imgW="971550" imgH="666750" progId="Word.Document.12">
                    <p:embed/>
                  </p:oleObj>
                </mc:Choice>
                <mc:Fallback>
                  <p:oleObj name="" showAsIcon="1" r:id="rId9" imgW="971550" imgH="666750" progId="Word.Document.12">
                    <p:embed/>
                    <p:pic>
                      <p:nvPicPr>
                        <p:cNvPr id="0" name="图片 4101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73" y="4293"/>
                          <a:ext cx="2519" cy="17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对象 10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3763" y="4293"/>
            <a:ext cx="2519" cy="17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3" name="" showAsIcon="1" r:id="rId11" imgW="971550" imgH="666750" progId="Word.Document.12">
                    <p:embed/>
                  </p:oleObj>
                </mc:Choice>
                <mc:Fallback>
                  <p:oleObj name="" showAsIcon="1" r:id="rId11" imgW="971550" imgH="666750" progId="Word.Document.12">
                    <p:embed/>
                    <p:pic>
                      <p:nvPicPr>
                        <p:cNvPr id="0" name="图片 4102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763" y="4293"/>
                          <a:ext cx="2519" cy="17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对象 11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6953" y="4293"/>
            <a:ext cx="2519" cy="17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4" name="" showAsIcon="1" r:id="rId13" imgW="971550" imgH="666750" progId="Word.Document.12">
                    <p:embed/>
                  </p:oleObj>
                </mc:Choice>
                <mc:Fallback>
                  <p:oleObj name="" showAsIcon="1" r:id="rId13" imgW="971550" imgH="666750" progId="Word.Document.12">
                    <p:embed/>
                    <p:pic>
                      <p:nvPicPr>
                        <p:cNvPr id="0" name="图片 4103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953" y="4293"/>
                          <a:ext cx="2519" cy="17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对象 12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10143" y="4293"/>
            <a:ext cx="2519" cy="17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5" name="" showAsIcon="1" r:id="rId15" imgW="971550" imgH="666750" progId="Word.Document.12">
                    <p:embed/>
                  </p:oleObj>
                </mc:Choice>
                <mc:Fallback>
                  <p:oleObj name="" showAsIcon="1" r:id="rId15" imgW="971550" imgH="666750" progId="Word.Document.12">
                    <p:embed/>
                    <p:pic>
                      <p:nvPicPr>
                        <p:cNvPr id="0" name="图片 4104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0143" y="4293"/>
                          <a:ext cx="2519" cy="17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13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573" y="7363"/>
            <a:ext cx="2519" cy="17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6" name="" showAsIcon="1" r:id="rId17" imgW="971550" imgH="666750" progId="Word.Document.12">
                    <p:embed/>
                  </p:oleObj>
                </mc:Choice>
                <mc:Fallback>
                  <p:oleObj name="" showAsIcon="1" r:id="rId17" imgW="971550" imgH="666750" progId="Word.Document.12">
                    <p:embed/>
                    <p:pic>
                      <p:nvPicPr>
                        <p:cNvPr id="0" name="图片 4105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73" y="7363"/>
                          <a:ext cx="2519" cy="17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对象 14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3763" y="7363"/>
            <a:ext cx="2519" cy="17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7" name="" showAsIcon="1" r:id="rId19" imgW="971550" imgH="666750" progId="Word.Document.12">
                    <p:embed/>
                  </p:oleObj>
                </mc:Choice>
                <mc:Fallback>
                  <p:oleObj name="" showAsIcon="1" r:id="rId19" imgW="971550" imgH="666750" progId="Word.Document.12">
                    <p:embed/>
                    <p:pic>
                      <p:nvPicPr>
                        <p:cNvPr id="0" name="图片 4106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3763" y="7363"/>
                          <a:ext cx="2519" cy="17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对象 15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6953" y="7363"/>
            <a:ext cx="2519" cy="17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8" name="" showAsIcon="1" r:id="rId21" imgW="971550" imgH="666750" progId="Word.Document.12">
                    <p:embed/>
                  </p:oleObj>
                </mc:Choice>
                <mc:Fallback>
                  <p:oleObj name="" showAsIcon="1" r:id="rId21" imgW="971550" imgH="666750" progId="Word.Document.12">
                    <p:embed/>
                    <p:pic>
                      <p:nvPicPr>
                        <p:cNvPr id="0" name="图片 4107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6953" y="7363"/>
                          <a:ext cx="2519" cy="17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对象 16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10143" y="7363"/>
            <a:ext cx="2519" cy="17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9" name="" showAsIcon="1" r:id="rId23" imgW="971550" imgH="666750" progId="Word.Document.12">
                    <p:embed/>
                  </p:oleObj>
                </mc:Choice>
                <mc:Fallback>
                  <p:oleObj name="" showAsIcon="1" r:id="rId23" imgW="971550" imgH="666750" progId="Word.Document.12">
                    <p:embed/>
                    <p:pic>
                      <p:nvPicPr>
                        <p:cNvPr id="0" name="图片 4108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10143" y="7363"/>
                          <a:ext cx="2519" cy="17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" name="表格 18"/>
          <p:cNvGraphicFramePr/>
          <p:nvPr>
            <p:custDataLst>
              <p:tags r:id="rId25"/>
            </p:custDataLst>
          </p:nvPr>
        </p:nvGraphicFramePr>
        <p:xfrm>
          <a:off x="7960995" y="1694815"/>
          <a:ext cx="423164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5820"/>
                <a:gridCol w="2115820"/>
              </a:tblGrid>
              <a:tr h="426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测试项目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标准号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</a:tr>
              <a:tr h="396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耐家庭洗涤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JM2201A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手洗互染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JM2202A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色迁移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JM2203A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粘性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JM2204A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耐湿热老化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JM2205A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耐升华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JM2206A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酒精升华法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JM2207A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耐寒性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JM2208A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低温耐折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JM2209A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拉力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JM2210A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车缝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JM2211A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耐水解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JM2212A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1696720" y="1296035"/>
            <a:ext cx="39516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/>
              <a:t>嘉美企业测试规范标准</a:t>
            </a:r>
            <a:endParaRPr lang="zh-CN" altLang="en-US" sz="2000"/>
          </a:p>
        </p:txBody>
      </p:sp>
      <p:sp>
        <p:nvSpPr>
          <p:cNvPr id="21" name="文本框 20"/>
          <p:cNvSpPr txBox="1"/>
          <p:nvPr/>
        </p:nvSpPr>
        <p:spPr>
          <a:xfrm>
            <a:off x="8583295" y="1296035"/>
            <a:ext cx="29870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ym typeface="+mn-ea"/>
              </a:rPr>
              <a:t>嘉美测试规范标准</a:t>
            </a:r>
            <a:endParaRPr lang="zh-CN" altLang="en-US" sz="2000"/>
          </a:p>
        </p:txBody>
      </p:sp>
      <p:pic>
        <p:nvPicPr>
          <p:cNvPr id="2" name="图片 1" descr="未标题-3"/>
          <p:cNvPicPr>
            <a:picLocks noChangeAspect="1"/>
          </p:cNvPicPr>
          <p:nvPr/>
        </p:nvPicPr>
        <p:blipFill>
          <a:blip r:embed="rId26"/>
          <a:srcRect t="77563" r="23626"/>
          <a:stretch>
            <a:fillRect/>
          </a:stretch>
        </p:blipFill>
        <p:spPr>
          <a:xfrm>
            <a:off x="4695825" y="0"/>
            <a:ext cx="7495540" cy="11049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050" y="0"/>
            <a:ext cx="4619625" cy="1104900"/>
          </a:xfrm>
          <a:prstGeom prst="rect">
            <a:avLst/>
          </a:prstGeom>
          <a:solidFill>
            <a:srgbClr val="AA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9050" y="71120"/>
            <a:ext cx="78981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zh-CN" altLang="en-US" sz="3200">
                <a:sym typeface="+mn-ea"/>
              </a:rPr>
              <a:t>二、标准管理</a:t>
            </a:r>
            <a:endParaRPr lang="zh-CN" altLang="en-US" sz="3200"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32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       </a:t>
            </a:r>
            <a:r>
              <a:rPr lang="en-US" altLang="zh-CN" sz="2800">
                <a:sym typeface="+mn-ea"/>
              </a:rPr>
              <a:t> ---</a:t>
            </a:r>
            <a:r>
              <a:rPr lang="zh-CN" altLang="en-US" sz="2800">
                <a:sym typeface="+mn-ea"/>
              </a:rPr>
              <a:t>测试规范</a:t>
            </a:r>
            <a:endParaRPr lang="zh-CN" altLang="en-US" sz="280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e10311ef-ab22-40bd-9338-5191930076aa}"/>
  <p:tag name="TABLE_ENDDRAG_ORIGIN_RECT" val="333*369"/>
  <p:tag name="TABLE_ENDDRAG_RECT" val="626*127*333*369"/>
</p:tagLst>
</file>

<file path=ppt/tags/tag2.xml><?xml version="1.0" encoding="utf-8"?>
<p:tagLst xmlns:p="http://schemas.openxmlformats.org/presentationml/2006/main">
  <p:tag name="KSO_WM_UNIT_TABLE_BEAUTIFY" val="smartTable{e10311ef-ab22-40bd-9338-5191930076aa}"/>
  <p:tag name="TABLE_ENDDRAG_ORIGIN_RECT" val="333*369"/>
  <p:tag name="TABLE_ENDDRAG_RECT" val="626*127*333*369"/>
</p:tagLst>
</file>

<file path=ppt/tags/tag3.xml><?xml version="1.0" encoding="utf-8"?>
<p:tagLst xmlns:p="http://schemas.openxmlformats.org/presentationml/2006/main">
  <p:tag name="COMMONDATA" val="eyJoZGlkIjoiNmQ2MmNkZjU2MWQwYjM0OTZlNjVlNDQyYmQ1MTE0YmE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1260</Words>
  <Application>WPS 演示</Application>
  <PresentationFormat>宽屏</PresentationFormat>
  <Paragraphs>310</Paragraphs>
  <Slides>18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37</vt:i4>
      </vt:variant>
      <vt:variant>
        <vt:lpstr>幻灯片标题</vt:lpstr>
      </vt:variant>
      <vt:variant>
        <vt:i4>18</vt:i4>
      </vt:variant>
    </vt:vector>
  </HeadingPairs>
  <TitlesOfParts>
    <vt:vector size="64" baseType="lpstr">
      <vt:lpstr>Arial</vt:lpstr>
      <vt:lpstr>宋体</vt:lpstr>
      <vt:lpstr>Wingdings</vt:lpstr>
      <vt:lpstr>OPPOSans R</vt:lpstr>
      <vt:lpstr>微软雅黑</vt:lpstr>
      <vt:lpstr>OPPOSans L</vt:lpstr>
      <vt:lpstr>Calibri</vt:lpstr>
      <vt:lpstr>Arial Unicode MS</vt:lpstr>
      <vt:lpstr>Office 主题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Excel.Sheet.12</vt:lpstr>
      <vt:lpstr>Excel.Sheet.12</vt:lpstr>
      <vt:lpstr>Excel.Sheet.12</vt:lpstr>
      <vt:lpstr>Excel.Sheet.12</vt:lpstr>
      <vt:lpstr>Excel.Sheet.12</vt:lpstr>
      <vt:lpstr>Excel.Sheet.12</vt:lpstr>
      <vt:lpstr>Excel.Sheet.12</vt:lpstr>
      <vt:lpstr>Excel.Sheet.12</vt:lpstr>
      <vt:lpstr>Excel.Sheet.12</vt:lpstr>
      <vt:lpstr>Package</vt:lpstr>
      <vt:lpstr>Package</vt:lpstr>
      <vt:lpstr>Package</vt:lpstr>
      <vt:lpstr>Package</vt:lpstr>
      <vt:lpstr>Package</vt:lpstr>
      <vt:lpstr>Package</vt:lpstr>
      <vt:lpstr>Package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96</cp:revision>
  <dcterms:created xsi:type="dcterms:W3CDTF">2021-06-23T02:32:00Z</dcterms:created>
  <dcterms:modified xsi:type="dcterms:W3CDTF">2022-06-01T06:54:48Z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EEC5765DDC464BB8A201CD56D60EDD1A</vt:lpwstr>
  </property>
  <property fmtid="{D5CDD505-2E9C-101B-9397-08002B2CF9AE}" pid="3" name="KSOProductBuildVer">
    <vt:lpwstr>2052-11.1.0.11744</vt:lpwstr>
  </property>
</Properties>
</file>