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4" r:id="rId2"/>
    <p:sldId id="348" r:id="rId3"/>
    <p:sldId id="356" r:id="rId4"/>
    <p:sldId id="365" r:id="rId5"/>
    <p:sldId id="349" r:id="rId6"/>
    <p:sldId id="351" r:id="rId7"/>
    <p:sldId id="352" r:id="rId8"/>
    <p:sldId id="353" r:id="rId9"/>
    <p:sldId id="354" r:id="rId10"/>
    <p:sldId id="355" r:id="rId11"/>
    <p:sldId id="367" r:id="rId12"/>
    <p:sldId id="375" r:id="rId13"/>
    <p:sldId id="376" r:id="rId14"/>
    <p:sldId id="377" r:id="rId15"/>
    <p:sldId id="366" r:id="rId16"/>
    <p:sldId id="379" r:id="rId17"/>
    <p:sldId id="382" r:id="rId18"/>
    <p:sldId id="383" r:id="rId19"/>
    <p:sldId id="386" r:id="rId20"/>
    <p:sldId id="410" r:id="rId21"/>
    <p:sldId id="413" r:id="rId22"/>
    <p:sldId id="411" r:id="rId23"/>
    <p:sldId id="421" r:id="rId24"/>
    <p:sldId id="414" r:id="rId25"/>
    <p:sldId id="412" r:id="rId26"/>
    <p:sldId id="417" r:id="rId27"/>
    <p:sldId id="422" r:id="rId28"/>
    <p:sldId id="423" r:id="rId29"/>
    <p:sldId id="424" r:id="rId30"/>
    <p:sldId id="425" r:id="rId31"/>
    <p:sldId id="418" r:id="rId32"/>
    <p:sldId id="420" r:id="rId33"/>
    <p:sldId id="390" r:id="rId34"/>
    <p:sldId id="402" r:id="rId35"/>
    <p:sldId id="399" r:id="rId36"/>
    <p:sldId id="401" r:id="rId37"/>
    <p:sldId id="403" r:id="rId38"/>
    <p:sldId id="404" r:id="rId39"/>
    <p:sldId id="405" r:id="rId40"/>
    <p:sldId id="406" r:id="rId41"/>
    <p:sldId id="407" r:id="rId42"/>
    <p:sldId id="409" r:id="rId43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9072" autoAdjust="0"/>
  </p:normalViewPr>
  <p:slideViewPr>
    <p:cSldViewPr>
      <p:cViewPr varScale="1">
        <p:scale>
          <a:sx n="66" d="100"/>
          <a:sy n="66" d="100"/>
        </p:scale>
        <p:origin x="14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4F330-4E2D-4A95-ADCA-68FE9D922F0C}" type="datetimeFigureOut">
              <a:rPr lang="zh-CN" altLang="en-US" smtClean="0"/>
              <a:pPr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F60B-8056-4CAD-86F1-8781484AF3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7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605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0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937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0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541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298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915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94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29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383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8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4EED-56C5-40AC-AC1C-E081C124903F}" type="datetimeFigureOut">
              <a:rPr lang="zh-HK" altLang="en-US" smtClean="0"/>
              <a:pPr/>
              <a:t>30/12/2021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087C-F702-4312-97B8-67F3EC4ECE8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04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18" Type="http://schemas.openxmlformats.org/officeDocument/2006/relationships/image" Target="../media/image46.png"/><Relationship Id="rId26" Type="http://schemas.openxmlformats.org/officeDocument/2006/relationships/image" Target="../media/image26.png"/><Relationship Id="rId3" Type="http://schemas.openxmlformats.org/officeDocument/2006/relationships/image" Target="../media/image34.png"/><Relationship Id="rId21" Type="http://schemas.openxmlformats.org/officeDocument/2006/relationships/image" Target="../media/image49.png"/><Relationship Id="rId34" Type="http://schemas.openxmlformats.org/officeDocument/2006/relationships/image" Target="../media/image60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5" Type="http://schemas.openxmlformats.org/officeDocument/2006/relationships/image" Target="../media/image24.png"/><Relationship Id="rId3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png"/><Relationship Id="rId24" Type="http://schemas.openxmlformats.org/officeDocument/2006/relationships/image" Target="../media/image52.png"/><Relationship Id="rId32" Type="http://schemas.openxmlformats.org/officeDocument/2006/relationships/image" Target="../media/image58.png"/><Relationship Id="rId37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4.png"/><Relationship Id="rId36" Type="http://schemas.openxmlformats.org/officeDocument/2006/relationships/image" Target="../media/image29.jpe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47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Relationship Id="rId14" Type="http://schemas.openxmlformats.org/officeDocument/2006/relationships/image" Target="../media/image42.jpeg"/><Relationship Id="rId22" Type="http://schemas.openxmlformats.org/officeDocument/2006/relationships/image" Target="../media/image50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image" Target="../media/image34.png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9.png"/><Relationship Id="rId5" Type="http://schemas.openxmlformats.org/officeDocument/2006/relationships/image" Target="../media/image11.png"/><Relationship Id="rId15" Type="http://schemas.openxmlformats.org/officeDocument/2006/relationships/image" Target="../media/image70.png"/><Relationship Id="rId23" Type="http://schemas.openxmlformats.org/officeDocument/2006/relationships/image" Target="../media/image30.png"/><Relationship Id="rId10" Type="http://schemas.openxmlformats.org/officeDocument/2006/relationships/image" Target="../media/image66.png"/><Relationship Id="rId19" Type="http://schemas.openxmlformats.org/officeDocument/2006/relationships/image" Target="../media/image5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5.png"/><Relationship Id="rId14" Type="http://schemas.openxmlformats.org/officeDocument/2006/relationships/image" Target="../media/image69.png"/><Relationship Id="rId2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4.pn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pn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6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6" y="1124745"/>
            <a:ext cx="6898156" cy="45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5220072" y="292494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>
                <a:solidFill>
                  <a:srgbClr val="C00000"/>
                </a:solidFill>
              </a:rPr>
              <a:t>Your Best Trims Partner Ever!</a:t>
            </a:r>
          </a:p>
          <a:p>
            <a:r>
              <a:rPr lang="zh-CN" altLang="en-US" sz="2400" b="1" i="1" dirty="0">
                <a:solidFill>
                  <a:srgbClr val="C00000"/>
                </a:solidFill>
              </a:rPr>
              <a:t>您最好的辅料合作商</a:t>
            </a:r>
            <a:endParaRPr lang="zh-HK" alt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30" y="5076971"/>
            <a:ext cx="28503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1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428596" y="2688218"/>
            <a:ext cx="116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Why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83" y="2357795"/>
            <a:ext cx="2999438" cy="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571868" y="3524966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     We are </a:t>
            </a:r>
            <a:r>
              <a:rPr lang="en-US" altLang="zh-HK" sz="2400" b="1" i="1" dirty="0">
                <a:solidFill>
                  <a:srgbClr val="C00000"/>
                </a:solidFill>
              </a:rPr>
              <a:t>MORE</a:t>
            </a:r>
            <a:r>
              <a:rPr lang="en-US" altLang="zh-HK" sz="2400" b="1" dirty="0">
                <a:solidFill>
                  <a:srgbClr val="C00000"/>
                </a:solidFill>
              </a:rPr>
              <a:t> than a supplier.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     我们不只是一个辅料供应商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31518" y="2688218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?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1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2771800" y="5562259"/>
            <a:ext cx="311726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b="1" dirty="0">
                <a:solidFill>
                  <a:srgbClr val="C00000"/>
                </a:solidFill>
              </a:rPr>
              <a:t>We </a:t>
            </a:r>
            <a:r>
              <a:rPr lang="en-US" altLang="zh-HK" sz="1700" b="1" dirty="0">
                <a:solidFill>
                  <a:srgbClr val="C00000"/>
                </a:solidFill>
              </a:rPr>
              <a:t>design ,We produce, We sell.</a:t>
            </a:r>
          </a:p>
          <a:p>
            <a:r>
              <a:rPr lang="zh-CN" altLang="en-US" sz="1700" b="1" dirty="0">
                <a:solidFill>
                  <a:srgbClr val="C00000"/>
                </a:solidFill>
              </a:rPr>
              <a:t>设计，生产，销售一条龙服务</a:t>
            </a:r>
            <a:endParaRPr lang="en-US" altLang="zh-HK" sz="1700" b="1" dirty="0">
              <a:solidFill>
                <a:srgbClr val="C00000"/>
              </a:solidFill>
            </a:endParaRPr>
          </a:p>
          <a:p>
            <a:endParaRPr lang="zh-HK" altLang="en-US" sz="17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2937677" y="725834"/>
            <a:ext cx="3088858" cy="3088859"/>
          </a:xfrm>
          <a:prstGeom prst="ellipse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074978" y="3841071"/>
            <a:ext cx="2192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</a:rPr>
              <a:t>Sales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</a:rPr>
              <a:t>销售</a:t>
            </a:r>
            <a:endParaRPr lang="en-US" altLang="zh-TW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929565" y="2340470"/>
            <a:ext cx="3088858" cy="308885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342170" y="3805398"/>
            <a:ext cx="12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</a:rPr>
              <a:t>Design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</a:rPr>
              <a:t>设计</a:t>
            </a:r>
            <a:endParaRPr lang="en-US" altLang="zh-TW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873782" y="2340470"/>
            <a:ext cx="3088858" cy="3088858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419872" y="1556792"/>
            <a:ext cx="21602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</a:rPr>
              <a:t>Manufacturing 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</a:rPr>
              <a:t>生产</a:t>
            </a:r>
            <a:endParaRPr lang="en-US" altLang="zh-TW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044407"/>
            <a:ext cx="792088" cy="56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7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1533396" y="5562259"/>
            <a:ext cx="623581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700" b="1" dirty="0">
                <a:solidFill>
                  <a:srgbClr val="C00000"/>
                </a:solidFill>
              </a:rPr>
              <a:t>Our professional R&amp;D teams converts your ideas to actual products</a:t>
            </a:r>
          </a:p>
          <a:p>
            <a:r>
              <a:rPr lang="zh-CN" altLang="en-US" sz="1700" b="1" dirty="0">
                <a:solidFill>
                  <a:srgbClr val="C00000"/>
                </a:solidFill>
              </a:rPr>
              <a:t>专业的设计团队将您的想法实现</a:t>
            </a:r>
            <a:endParaRPr lang="en-US" altLang="zh-HK" sz="1700" b="1" dirty="0">
              <a:solidFill>
                <a:srgbClr val="C00000"/>
              </a:solidFill>
            </a:endParaRPr>
          </a:p>
          <a:p>
            <a:endParaRPr lang="zh-HK" altLang="en-US" sz="17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3284940" y="631899"/>
            <a:ext cx="2373508" cy="4738840"/>
            <a:chOff x="6084168" y="1548081"/>
            <a:chExt cx="2569420" cy="512999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776" y="2101352"/>
              <a:ext cx="2490812" cy="402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6312419" y="1548081"/>
              <a:ext cx="2148013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Segoe UI" pitchFamily="34" charset="0"/>
                </a:rPr>
                <a:t>Concept</a:t>
              </a: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6084168" y="6093296"/>
              <a:ext cx="2520280" cy="5847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Segoe UI" pitchFamily="34" charset="0"/>
                </a:rPr>
                <a:t>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03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642910" y="521495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C00000"/>
                </a:solidFill>
              </a:rPr>
              <a:t>Our professional Product teams create some new ideas to real products</a:t>
            </a:r>
          </a:p>
          <a:p>
            <a:r>
              <a:rPr lang="zh-CN" altLang="en-US" sz="2000" b="1" dirty="0">
                <a:solidFill>
                  <a:srgbClr val="C00000"/>
                </a:solidFill>
              </a:rPr>
              <a:t>专业的团队自主研发创新新产品</a:t>
            </a:r>
            <a:endParaRPr lang="en-US" altLang="zh-HK" sz="2000" b="1" dirty="0">
              <a:solidFill>
                <a:srgbClr val="C00000"/>
              </a:solidFill>
            </a:endParaRPr>
          </a:p>
          <a:p>
            <a:endParaRPr lang="zh-HK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1701"/>
            <a:ext cx="1954662" cy="24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03" y="2540511"/>
            <a:ext cx="2142593" cy="21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74" y="2577057"/>
            <a:ext cx="1838170" cy="222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2514426" y="3220684"/>
            <a:ext cx="576113" cy="814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22" name="向右箭號 21"/>
          <p:cNvSpPr/>
          <p:nvPr/>
        </p:nvSpPr>
        <p:spPr>
          <a:xfrm>
            <a:off x="5745087" y="3220684"/>
            <a:ext cx="576113" cy="814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30194" y="1584561"/>
            <a:ext cx="1984232" cy="54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Concept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404501" y="1603611"/>
            <a:ext cx="2328115" cy="540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384557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1785918" y="5562259"/>
            <a:ext cx="54292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700" b="1" dirty="0">
                <a:solidFill>
                  <a:srgbClr val="C00000"/>
                </a:solidFill>
              </a:rPr>
              <a:t>                        With strong customer network</a:t>
            </a:r>
            <a:endParaRPr lang="zh-HK" altLang="en-US" sz="17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251520" y="783201"/>
            <a:ext cx="8568952" cy="377435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圓角矩形 15"/>
          <p:cNvSpPr/>
          <p:nvPr/>
        </p:nvSpPr>
        <p:spPr>
          <a:xfrm>
            <a:off x="251520" y="1714489"/>
            <a:ext cx="8463884" cy="37862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10066"/>
              </p:ext>
            </p:extLst>
          </p:nvPr>
        </p:nvGraphicFramePr>
        <p:xfrm>
          <a:off x="2228113" y="2679900"/>
          <a:ext cx="805214" cy="55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點陣圖影像" r:id="rId4" imgW="1114581" imgH="771429" progId="PBrush">
                  <p:embed/>
                </p:oleObj>
              </mc:Choice>
              <mc:Fallback>
                <p:oleObj name="點陣圖影像" r:id="rId4" imgW="1114581" imgH="771429" progId="PBrush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113" y="2679900"/>
                        <a:ext cx="805214" cy="557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26850"/>
              </p:ext>
            </p:extLst>
          </p:nvPr>
        </p:nvGraphicFramePr>
        <p:xfrm>
          <a:off x="4222896" y="2230575"/>
          <a:ext cx="1065328" cy="28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點陣圖影像" r:id="rId6" imgW="1714739" imgH="457143" progId="PBrush">
                  <p:embed/>
                </p:oleObj>
              </mc:Choice>
              <mc:Fallback>
                <p:oleObj name="點陣圖影像" r:id="rId6" imgW="1714739" imgH="457143" progId="PBrush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96" y="2230575"/>
                        <a:ext cx="1065328" cy="28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44420"/>
              </p:ext>
            </p:extLst>
          </p:nvPr>
        </p:nvGraphicFramePr>
        <p:xfrm>
          <a:off x="5868144" y="4062711"/>
          <a:ext cx="1083083" cy="37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點陣圖影像" r:id="rId8" imgW="1743318" imgH="600159" progId="PBrush">
                  <p:embed/>
                </p:oleObj>
              </mc:Choice>
              <mc:Fallback>
                <p:oleObj name="點陣圖影像" r:id="rId8" imgW="1743318" imgH="600159" progId="PBrush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062711"/>
                        <a:ext cx="1083083" cy="372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06398"/>
              </p:ext>
            </p:extLst>
          </p:nvPr>
        </p:nvGraphicFramePr>
        <p:xfrm>
          <a:off x="6301012" y="2149614"/>
          <a:ext cx="952877" cy="3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點陣圖影像" r:id="rId10" imgW="1533739" imgH="514422" progId="PBrush">
                  <p:embed/>
                </p:oleObj>
              </mc:Choice>
              <mc:Fallback>
                <p:oleObj name="點陣圖影像" r:id="rId10" imgW="1533739" imgH="514422" progId="PBrush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012" y="2149614"/>
                        <a:ext cx="952877" cy="319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7" descr="Fisher-Pri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7" y="4118194"/>
            <a:ext cx="1074205" cy="3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37" y="2776468"/>
            <a:ext cx="862851" cy="4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2" descr="jack_wolfski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98" y="4040425"/>
            <a:ext cx="671748" cy="3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81950"/>
            <a:ext cx="626327" cy="6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94" y="3268249"/>
            <a:ext cx="652297" cy="6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10" y="2007337"/>
            <a:ext cx="626404" cy="6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3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929198"/>
            <a:ext cx="1312918" cy="3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93" y="3349632"/>
            <a:ext cx="999354" cy="36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05" y="3904640"/>
            <a:ext cx="786698" cy="4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3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44" y="2149614"/>
            <a:ext cx="859161" cy="4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27677"/>
            <a:ext cx="1507046" cy="3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65" y="2749000"/>
            <a:ext cx="804572" cy="5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214414" y="857232"/>
            <a:ext cx="6804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Over 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800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sets custom-made product a year</a:t>
            </a:r>
          </a:p>
          <a:p>
            <a:r>
              <a:rPr lang="zh-CN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年开发客户专用产品超过</a:t>
            </a:r>
            <a:r>
              <a:rPr lang="en-US" altLang="zh-CN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800</a:t>
            </a:r>
            <a:r>
              <a:rPr lang="zh-CN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" name="Picture 65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1529072" cy="37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20" y="2716737"/>
            <a:ext cx="664634" cy="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http://www.ergobag.de/skin/frontend/enterprise/ergobag/images/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7536"/>
            <a:ext cx="1134574" cy="3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1" y="3087457"/>
            <a:ext cx="876613" cy="66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1" y="3980650"/>
            <a:ext cx="1179066" cy="5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7" y="2265917"/>
            <a:ext cx="796908" cy="70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http://www.enroute.com.tw/Images/Brand/hcolor/hcolor_brand_logo_Eagle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09" y="4444908"/>
            <a:ext cx="2037766" cy="5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4643446"/>
            <a:ext cx="696812" cy="70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00" y="3194321"/>
            <a:ext cx="661188" cy="60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6362"/>
            <a:ext cx="1573519" cy="44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6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01" y="4653136"/>
            <a:ext cx="764451" cy="2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236897" cy="48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1212121212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429520" y="2285992"/>
            <a:ext cx="1214446" cy="51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71604" y="2143116"/>
            <a:ext cx="1357322" cy="44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19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826404" y="2688218"/>
            <a:ext cx="163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What does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57795"/>
            <a:ext cx="2999438" cy="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85786" y="3524966"/>
            <a:ext cx="795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i="1" dirty="0">
                <a:solidFill>
                  <a:srgbClr val="C00000"/>
                </a:solidFill>
              </a:rPr>
              <a:t>Not only product , but Innovation</a:t>
            </a:r>
            <a:r>
              <a:rPr lang="en-US" altLang="zh-HK" sz="2400" b="1" dirty="0">
                <a:solidFill>
                  <a:srgbClr val="C00000"/>
                </a:solidFill>
              </a:rPr>
              <a:t> &amp; </a:t>
            </a:r>
            <a:r>
              <a:rPr lang="en-US" altLang="zh-HK" sz="2400" b="1" i="1" dirty="0">
                <a:solidFill>
                  <a:srgbClr val="C00000"/>
                </a:solidFill>
              </a:rPr>
              <a:t>Good Quality.</a:t>
            </a:r>
          </a:p>
          <a:p>
            <a:r>
              <a:rPr lang="zh-CN" altLang="en-US" sz="2400" b="1" i="1" dirty="0">
                <a:solidFill>
                  <a:srgbClr val="C00000"/>
                </a:solidFill>
              </a:rPr>
              <a:t>多耐福销售，除了产品更是创意和品质</a:t>
            </a:r>
            <a:r>
              <a:rPr lang="en-US" altLang="zh-HK" sz="2400" b="1" i="1" dirty="0">
                <a:solidFill>
                  <a:srgbClr val="C00000"/>
                </a:solidFill>
              </a:rPr>
              <a:t> </a:t>
            </a:r>
            <a:endParaRPr lang="zh-HK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49786" y="2688218"/>
            <a:ext cx="146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sell?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0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7" y="3817979"/>
            <a:ext cx="2556818" cy="16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663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755576" y="930524"/>
            <a:ext cx="4629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chemeClr val="accent5">
                    <a:lumMod val="50000"/>
                  </a:schemeClr>
                </a:solidFill>
              </a:rPr>
              <a:t>Our International Quality Standard</a:t>
            </a: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国际品质标准</a:t>
            </a:r>
            <a:endParaRPr lang="zh-HK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315189" cy="368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83568" y="3206145"/>
            <a:ext cx="2933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00" b="1" dirty="0"/>
              <a:t>We are honor to be the </a:t>
            </a:r>
            <a:r>
              <a:rPr lang="en-US" altLang="zh-HK" sz="1400" b="1" dirty="0">
                <a:solidFill>
                  <a:srgbClr val="C00000"/>
                </a:solidFill>
              </a:rPr>
              <a:t>1</a:t>
            </a:r>
            <a:r>
              <a:rPr lang="en-US" altLang="zh-HK" sz="1400" b="1" baseline="30000" dirty="0">
                <a:solidFill>
                  <a:srgbClr val="C00000"/>
                </a:solidFill>
              </a:rPr>
              <a:t>st</a:t>
            </a:r>
            <a:r>
              <a:rPr lang="en-US" altLang="zh-HK" sz="1400" b="1" dirty="0">
                <a:solidFill>
                  <a:srgbClr val="C00000"/>
                </a:solidFill>
              </a:rPr>
              <a:t> </a:t>
            </a:r>
            <a:r>
              <a:rPr lang="en-US" altLang="zh-HK" sz="1400" b="1" dirty="0" err="1"/>
              <a:t>Bluesign</a:t>
            </a:r>
            <a:r>
              <a:rPr lang="en-US" altLang="zh-HK" sz="1400" b="1" dirty="0"/>
              <a:t> </a:t>
            </a:r>
          </a:p>
          <a:p>
            <a:r>
              <a:rPr lang="en-US" altLang="zh-HK" sz="1400" b="1" dirty="0"/>
              <a:t>authorized trims supplier since 2010.</a:t>
            </a:r>
            <a:endParaRPr lang="zh-HK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7819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26404" y="2688218"/>
            <a:ext cx="122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What is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17616" y="2688218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about?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99" y="1737618"/>
            <a:ext cx="2663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043608" y="3524966"/>
            <a:ext cx="8100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HK" b="1" i="1" dirty="0">
                <a:solidFill>
                  <a:srgbClr val="C00000"/>
                </a:solidFill>
              </a:rPr>
              <a:t>Environmental, health, safety EHS suggestions provide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b="1" i="1" dirty="0">
                <a:solidFill>
                  <a:srgbClr val="C00000"/>
                </a:solidFill>
              </a:rPr>
              <a:t>环保，健康，员工安全</a:t>
            </a:r>
            <a:endParaRPr lang="en-US" altLang="zh-HK" b="1" i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HK" b="1" i="1" dirty="0">
                <a:solidFill>
                  <a:srgbClr val="C00000"/>
                </a:solidFill>
              </a:rPr>
              <a:t>Analysis from row material, chemical content, water &amp; power resource aspects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b="1" i="1" dirty="0">
                <a:solidFill>
                  <a:srgbClr val="C00000"/>
                </a:solidFill>
              </a:rPr>
              <a:t>关注原材料，化学成分，水以及能源</a:t>
            </a:r>
            <a:endParaRPr lang="en-US" altLang="zh-HK" b="1" i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HK" b="1" i="1" dirty="0">
                <a:solidFill>
                  <a:srgbClr val="C00000"/>
                </a:solidFill>
              </a:rPr>
              <a:t>Well-managed manufacturing process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b="1" i="1" dirty="0">
                <a:solidFill>
                  <a:srgbClr val="C00000"/>
                </a:solidFill>
              </a:rPr>
              <a:t>有效管理工厂的各环节</a:t>
            </a:r>
            <a:endParaRPr lang="zh-HK" alt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947860"/>
            <a:ext cx="2663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lu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357430"/>
            <a:ext cx="6357983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500166" y="6000768"/>
            <a:ext cx="64395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700" b="1" dirty="0">
                <a:solidFill>
                  <a:srgbClr val="C00000"/>
                </a:solidFill>
              </a:rPr>
              <a:t>Around the 5 major issues</a:t>
            </a:r>
          </a:p>
          <a:p>
            <a:pPr algn="ctr"/>
            <a:r>
              <a:rPr lang="zh-CN" altLang="en-US" sz="1700" b="1" dirty="0">
                <a:solidFill>
                  <a:srgbClr val="C00000"/>
                </a:solidFill>
              </a:rPr>
              <a:t>生产，消费者安全，气排放，水排放，职业安全</a:t>
            </a:r>
            <a:endParaRPr lang="zh-HK" altLang="en-US" sz="1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2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 31"/>
          <p:cNvSpPr/>
          <p:nvPr/>
        </p:nvSpPr>
        <p:spPr>
          <a:xfrm>
            <a:off x="251520" y="783201"/>
            <a:ext cx="8568952" cy="377435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圓角矩形 32"/>
          <p:cNvSpPr/>
          <p:nvPr/>
        </p:nvSpPr>
        <p:spPr>
          <a:xfrm>
            <a:off x="251520" y="1719304"/>
            <a:ext cx="8568952" cy="42100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720044" y="857232"/>
            <a:ext cx="3583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4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Bluesign</a:t>
            </a:r>
            <a:r>
              <a:rPr kumimoji="1" lang="en-US" altLang="zh-TW" sz="2400" b="1" baseline="30000" dirty="0">
                <a:ln w="11430"/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®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Members</a:t>
            </a:r>
          </a:p>
          <a:p>
            <a:r>
              <a:rPr lang="zh-CN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蓝色认证成员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6000768"/>
            <a:ext cx="1594847" cy="53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85360"/>
              </p:ext>
            </p:extLst>
          </p:nvPr>
        </p:nvGraphicFramePr>
        <p:xfrm>
          <a:off x="2548501" y="2015393"/>
          <a:ext cx="1017799" cy="70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點陣圖影像" r:id="rId4" imgW="1114581" imgH="771429" progId="PBrush">
                  <p:embed/>
                </p:oleObj>
              </mc:Choice>
              <mc:Fallback>
                <p:oleObj name="點陣圖影像" r:id="rId4" imgW="1114581" imgH="771429" progId="PBrush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501" y="2015393"/>
                        <a:ext cx="1017799" cy="704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02963"/>
              </p:ext>
            </p:extLst>
          </p:nvPr>
        </p:nvGraphicFramePr>
        <p:xfrm>
          <a:off x="4866594" y="3472335"/>
          <a:ext cx="1224024" cy="41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點陣圖影像" r:id="rId6" imgW="1533739" imgH="514422" progId="PBrush">
                  <p:embed/>
                </p:oleObj>
              </mc:Choice>
              <mc:Fallback>
                <p:oleObj name="點陣圖影像" r:id="rId6" imgW="1533739" imgH="514422" progId="PBrush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594" y="3472335"/>
                        <a:ext cx="1224024" cy="410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2" descr="jack_wolfsk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50" y="4381650"/>
            <a:ext cx="1067580" cy="6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714884"/>
            <a:ext cx="853406" cy="8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928934"/>
            <a:ext cx="1405952" cy="74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93" y="2289518"/>
            <a:ext cx="1338343" cy="7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357826"/>
            <a:ext cx="1427713" cy="3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72074"/>
            <a:ext cx="1054287" cy="8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4" y="4215997"/>
            <a:ext cx="1531572" cy="7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00" y="3203160"/>
            <a:ext cx="1240917" cy="10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www.enroute.com.tw/Images/Brand/hcolor/hcolor_brand_logo_Eagl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88" y="2795770"/>
            <a:ext cx="2037766" cy="5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6" y="3009411"/>
            <a:ext cx="988084" cy="100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428868"/>
            <a:ext cx="993876" cy="90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86256"/>
            <a:ext cx="2202666" cy="6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http://www.ergobag.de/skin/frontend/enterprise/ergobag/images/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786190"/>
            <a:ext cx="1667603" cy="5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60" y="3410743"/>
            <a:ext cx="1033138" cy="7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3786182" y="6072206"/>
            <a:ext cx="148226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700" b="1" dirty="0">
                <a:solidFill>
                  <a:srgbClr val="C00000"/>
                </a:solidFill>
              </a:rPr>
              <a:t>Still increasing</a:t>
            </a:r>
            <a:endParaRPr lang="zh-HK" altLang="en-US" sz="1700" b="1" dirty="0">
              <a:solidFill>
                <a:srgbClr val="C00000"/>
              </a:solidFill>
            </a:endParaRPr>
          </a:p>
        </p:txBody>
      </p:sp>
      <p:pic>
        <p:nvPicPr>
          <p:cNvPr id="36" name="Picture 8" descr="121212121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6578" y="2214554"/>
            <a:ext cx="1766030" cy="64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472" y="2071678"/>
            <a:ext cx="1785950" cy="5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98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2685996" y="2711515"/>
            <a:ext cx="345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altLang="zh-HK" sz="2800" b="1" dirty="0">
                <a:solidFill>
                  <a:srgbClr val="C00000"/>
                </a:solidFill>
              </a:rPr>
              <a:t>Company </a:t>
            </a:r>
            <a:r>
              <a:rPr lang="zh-CN" altLang="en-US" sz="2800" b="1" dirty="0">
                <a:solidFill>
                  <a:srgbClr val="C00000"/>
                </a:solidFill>
              </a:rPr>
              <a:t>公司</a:t>
            </a:r>
            <a:endParaRPr lang="zh-HK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61206" y="3318702"/>
            <a:ext cx="34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chemeClr val="accent5">
                    <a:lumMod val="50000"/>
                  </a:schemeClr>
                </a:solidFill>
              </a:rPr>
              <a:t>Our </a:t>
            </a:r>
            <a:r>
              <a:rPr lang="en-US" altLang="zh-HK" sz="2800" b="1" dirty="0">
                <a:solidFill>
                  <a:srgbClr val="C00000"/>
                </a:solidFill>
              </a:rPr>
              <a:t>Strength </a:t>
            </a:r>
            <a:r>
              <a:rPr lang="zh-CN" altLang="en-US" sz="2800" b="1" dirty="0">
                <a:solidFill>
                  <a:srgbClr val="C00000"/>
                </a:solidFill>
              </a:rPr>
              <a:t>实力</a:t>
            </a:r>
            <a:r>
              <a:rPr lang="en-US" altLang="zh-HK" sz="2800" b="1" dirty="0">
                <a:solidFill>
                  <a:srgbClr val="C00000"/>
                </a:solidFill>
              </a:rPr>
              <a:t> </a:t>
            </a:r>
            <a:endParaRPr lang="zh-HK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4878" y="3948006"/>
            <a:ext cx="309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</a:rPr>
              <a:t>Our </a:t>
            </a:r>
            <a:r>
              <a:rPr lang="en-US" altLang="zh-TW" sz="2800" b="1" dirty="0">
                <a:solidFill>
                  <a:srgbClr val="C00000"/>
                </a:solidFill>
              </a:rPr>
              <a:t>Service </a:t>
            </a:r>
            <a:r>
              <a:rPr lang="zh-CN" altLang="en-US" sz="2800" b="1" dirty="0">
                <a:solidFill>
                  <a:srgbClr val="C00000"/>
                </a:solidFill>
              </a:rPr>
              <a:t>服务</a:t>
            </a:r>
            <a:endParaRPr lang="zh-HK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0" y="2099144"/>
            <a:ext cx="15960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700" b="1" dirty="0">
                <a:solidFill>
                  <a:srgbClr val="C00000"/>
                </a:solidFill>
              </a:rPr>
              <a:t>This is about</a:t>
            </a:r>
          </a:p>
          <a:p>
            <a:r>
              <a:rPr lang="zh-CN" altLang="en-US" sz="1700" b="1" dirty="0">
                <a:solidFill>
                  <a:srgbClr val="C00000"/>
                </a:solidFill>
              </a:rPr>
              <a:t>关于</a:t>
            </a:r>
            <a:r>
              <a:rPr lang="en-US" altLang="zh-HK" sz="1700" b="1" dirty="0">
                <a:solidFill>
                  <a:srgbClr val="C00000"/>
                </a:solidFill>
              </a:rPr>
              <a:t> </a:t>
            </a:r>
            <a:endParaRPr lang="zh-HK" altLang="en-US" sz="17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00826" y="4572443"/>
            <a:ext cx="2643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</a:rPr>
              <a:t>Our </a:t>
            </a:r>
            <a:r>
              <a:rPr lang="en-US" altLang="zh-TW" sz="2800" b="1" dirty="0">
                <a:solidFill>
                  <a:srgbClr val="C00000"/>
                </a:solidFill>
              </a:rPr>
              <a:t>Facility</a:t>
            </a:r>
            <a:r>
              <a:rPr lang="zh-CN" altLang="en-US" sz="2800" b="1" dirty="0">
                <a:solidFill>
                  <a:srgbClr val="C00000"/>
                </a:solidFill>
              </a:rPr>
              <a:t>设备</a:t>
            </a:r>
            <a:endParaRPr lang="zh-HK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857364"/>
            <a:ext cx="2279358" cy="6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2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                        Our factory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工厂</a:t>
            </a:r>
            <a:b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Warehouse </a:t>
            </a:r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</a:rPr>
              <a:t>仓库</a:t>
            </a:r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6622880" cy="39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</a:rPr>
              <a:t>Warehouse Full view </a:t>
            </a: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</a:rPr>
              <a:t>仓库全景</a:t>
            </a: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33" y="1600200"/>
            <a:ext cx="8066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Tooling Department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工模厂</a:t>
            </a:r>
          </a:p>
        </p:txBody>
      </p:sp>
      <p:pic>
        <p:nvPicPr>
          <p:cNvPr id="4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858048" cy="503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Tooling Department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工模厂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Monthly capacity:  </a:t>
            </a:r>
            <a:r>
              <a:rPr lang="zh-CN" altLang="en-US" sz="2400" dirty="0"/>
              <a:t>月产能</a:t>
            </a:r>
            <a:endParaRPr lang="en-US" altLang="zh-CN" sz="2400" dirty="0"/>
          </a:p>
          <a:p>
            <a:r>
              <a:rPr lang="en-US" altLang="zh-CN" sz="2400" dirty="0"/>
              <a:t>30+ plastic production mold +30</a:t>
            </a:r>
            <a:r>
              <a:rPr lang="zh-CN" altLang="en-US" sz="2400" dirty="0"/>
              <a:t>套塑胶模</a:t>
            </a:r>
            <a:endParaRPr lang="en-US" altLang="zh-CN" sz="2400" dirty="0"/>
          </a:p>
          <a:p>
            <a:r>
              <a:rPr lang="en-US" altLang="zh-CN" sz="2400" dirty="0"/>
              <a:t>10+ metal stamping mold+10</a:t>
            </a:r>
            <a:r>
              <a:rPr lang="zh-CN" altLang="en-US" sz="2400" dirty="0"/>
              <a:t>套金属冲模</a:t>
            </a:r>
            <a:endParaRPr lang="en-US" altLang="zh-CN" sz="2400" dirty="0"/>
          </a:p>
          <a:p>
            <a:r>
              <a:rPr lang="en-US" altLang="zh-CN" sz="2400" dirty="0"/>
              <a:t>10+ logo mold+10</a:t>
            </a:r>
            <a:r>
              <a:rPr lang="zh-CN" altLang="en-US" sz="2400" dirty="0"/>
              <a:t>套花馍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Picture 7" descr="gm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88" y="3662347"/>
            <a:ext cx="2984500" cy="2443163"/>
          </a:xfrm>
          <a:prstGeom prst="rect">
            <a:avLst/>
          </a:prstGeom>
          <a:noFill/>
        </p:spPr>
      </p:pic>
      <p:pic>
        <p:nvPicPr>
          <p:cNvPr id="5" name="Picture 8" descr="gm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75" y="3667110"/>
            <a:ext cx="2978150" cy="2452687"/>
          </a:xfrm>
          <a:prstGeom prst="rect">
            <a:avLst/>
          </a:prstGeom>
          <a:noFill/>
        </p:spPr>
      </p:pic>
      <p:pic>
        <p:nvPicPr>
          <p:cNvPr id="6" name="Picture 9" descr="gm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25" y="3662347"/>
            <a:ext cx="1874838" cy="2444750"/>
          </a:xfrm>
          <a:prstGeom prst="rect">
            <a:avLst/>
          </a:prstGeom>
          <a:noFill/>
        </p:spPr>
      </p:pic>
      <p:pic>
        <p:nvPicPr>
          <p:cNvPr id="7" name="Picture 10" descr="gm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643050"/>
            <a:ext cx="2173287" cy="187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Mold 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模具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Metal stamping mold           Plastic part mold</a:t>
            </a:r>
          </a:p>
          <a:p>
            <a:r>
              <a:rPr lang="zh-CN" altLang="en-US" dirty="0"/>
              <a:t>金属冲模                                 塑胶注塑模</a:t>
            </a:r>
          </a:p>
        </p:txBody>
      </p:sp>
      <p:pic>
        <p:nvPicPr>
          <p:cNvPr id="4" name="Picture 2" descr="gm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642" y="2857496"/>
            <a:ext cx="3750621" cy="2979742"/>
          </a:xfrm>
          <a:prstGeom prst="rect">
            <a:avLst/>
          </a:prstGeom>
          <a:noFill/>
        </p:spPr>
      </p:pic>
      <p:pic>
        <p:nvPicPr>
          <p:cNvPr id="5" name="Picture 4" descr="g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786058"/>
            <a:ext cx="3823852" cy="3049592"/>
          </a:xfrm>
          <a:prstGeom prst="rect">
            <a:avLst/>
          </a:prstGeom>
          <a:solidFill>
            <a:srgbClr val="66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Injection Department 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注塑部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768865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Material:POM,Nylon</a:t>
            </a:r>
            <a:r>
              <a:rPr lang="en-US" altLang="zh-CN" sz="2000" dirty="0"/>
              <a:t> TPU,TPR and so on</a:t>
            </a:r>
            <a:r>
              <a:rPr lang="zh-CN" altLang="en-US" sz="2000" dirty="0"/>
              <a:t>材料：</a:t>
            </a:r>
            <a:r>
              <a:rPr lang="en-US" altLang="zh-CN" sz="2000" dirty="0"/>
              <a:t>POM</a:t>
            </a:r>
            <a:r>
              <a:rPr lang="zh-CN" altLang="en-US" sz="2000" dirty="0"/>
              <a:t>，</a:t>
            </a:r>
            <a:r>
              <a:rPr lang="en-US" altLang="zh-CN" sz="2000" dirty="0"/>
              <a:t>Nylon</a:t>
            </a:r>
            <a:r>
              <a:rPr lang="zh-CN" altLang="en-US" sz="2000" dirty="0"/>
              <a:t>，</a:t>
            </a:r>
            <a:r>
              <a:rPr lang="en-US" altLang="zh-CN" sz="2000" dirty="0"/>
              <a:t>TPR</a:t>
            </a:r>
            <a:r>
              <a:rPr lang="zh-CN" altLang="en-US" sz="2000" dirty="0"/>
              <a:t>，</a:t>
            </a:r>
            <a:r>
              <a:rPr lang="en-US" altLang="zh-CN" sz="2000" dirty="0"/>
              <a:t>TPU</a:t>
            </a:r>
            <a:r>
              <a:rPr lang="zh-CN" altLang="en-US" sz="2000" dirty="0"/>
              <a:t>等</a:t>
            </a:r>
            <a:endParaRPr lang="en-US" altLang="zh-CN" sz="2000" dirty="0"/>
          </a:p>
          <a:p>
            <a:r>
              <a:rPr lang="en-US" altLang="zh-CN" sz="2000" dirty="0"/>
              <a:t>Machine: Horizontal Machine&amp; Vertical Machine(130 Machines)</a:t>
            </a:r>
          </a:p>
          <a:p>
            <a:r>
              <a:rPr lang="zh-CN" altLang="en-US" sz="2000" dirty="0"/>
              <a:t>机台：卧式机</a:t>
            </a:r>
            <a:r>
              <a:rPr lang="en-US" altLang="zh-CN" sz="2000" dirty="0"/>
              <a:t>&amp;</a:t>
            </a:r>
            <a:r>
              <a:rPr lang="zh-CN" altLang="en-US" sz="2000" dirty="0"/>
              <a:t>立式机（</a:t>
            </a:r>
            <a:r>
              <a:rPr lang="en-US" altLang="zh-CN" sz="2000" dirty="0"/>
              <a:t>130</a:t>
            </a:r>
            <a:r>
              <a:rPr lang="zh-CN" altLang="en-US" sz="2000" dirty="0"/>
              <a:t>台机台）</a:t>
            </a:r>
            <a:endParaRPr lang="en-US" altLang="zh-CN" sz="2000" dirty="0"/>
          </a:p>
          <a:p>
            <a:endParaRPr lang="en-US" altLang="zh-CN" sz="20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5284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Metal Department 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金属部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200" dirty="0"/>
              <a:t> </a:t>
            </a:r>
            <a:r>
              <a:rPr lang="en-US" altLang="zh-CN" sz="2000" dirty="0"/>
              <a:t>Material: Brass, Steel, Aluminum </a:t>
            </a:r>
          </a:p>
          <a:p>
            <a:r>
              <a:rPr lang="en-US" altLang="zh-CN" sz="2000" dirty="0"/>
              <a:t>75 Hi-speed stamping press  75</a:t>
            </a:r>
            <a:r>
              <a:rPr lang="zh-CN" altLang="en-US" sz="2000" dirty="0"/>
              <a:t>台冲床</a:t>
            </a:r>
            <a:endParaRPr lang="en-US" altLang="zh-CN" sz="2000" dirty="0"/>
          </a:p>
          <a:p>
            <a:r>
              <a:rPr lang="en-US" altLang="zh-CN" sz="2000" dirty="0"/>
              <a:t>14 Spring setting machine 14</a:t>
            </a:r>
            <a:r>
              <a:rPr lang="zh-CN" altLang="en-US" sz="2000" dirty="0"/>
              <a:t>台装簧机</a:t>
            </a:r>
            <a:endParaRPr lang="en-US" altLang="zh-CN" sz="2000" dirty="0"/>
          </a:p>
          <a:p>
            <a:r>
              <a:rPr lang="en-US" altLang="zh-CN" sz="2000" dirty="0"/>
              <a:t>15 Button/Stud setting machine</a:t>
            </a:r>
          </a:p>
          <a:p>
            <a:r>
              <a:rPr lang="en-US" altLang="zh-CN" sz="2000" dirty="0"/>
              <a:t>15</a:t>
            </a:r>
            <a:r>
              <a:rPr lang="zh-CN" altLang="en-US" sz="2000" dirty="0"/>
              <a:t>台公扣缩腰机</a:t>
            </a:r>
            <a:endParaRPr lang="en-US" altLang="zh-CN" sz="2000" dirty="0"/>
          </a:p>
          <a:p>
            <a:r>
              <a:rPr lang="en-US" altLang="zh-CN" sz="2000" dirty="0"/>
              <a:t>                                                                   </a:t>
            </a:r>
          </a:p>
          <a:p>
            <a:r>
              <a:rPr lang="en-US" altLang="zh-CN" sz="2000" dirty="0"/>
              <a:t>                                                                  </a:t>
            </a:r>
          </a:p>
          <a:p>
            <a:r>
              <a:rPr lang="en-US" altLang="zh-CN" sz="2000" dirty="0"/>
              <a:t>                                                       86 Assembly machine 86</a:t>
            </a:r>
            <a:r>
              <a:rPr lang="zh-CN" altLang="en-US" sz="2000" dirty="0"/>
              <a:t>台组装机</a:t>
            </a:r>
            <a:endParaRPr lang="en-US" altLang="zh-CN" sz="2000" dirty="0"/>
          </a:p>
          <a:p>
            <a:r>
              <a:rPr lang="en-US" altLang="zh-CN" sz="2000" dirty="0"/>
              <a:t>                                                       34 socket inspection machine</a:t>
            </a:r>
          </a:p>
          <a:p>
            <a:r>
              <a:rPr lang="en-US" altLang="zh-CN" sz="2000" dirty="0"/>
              <a:t>                                                           34</a:t>
            </a:r>
            <a:r>
              <a:rPr lang="zh-CN" altLang="en-US" sz="2000" dirty="0"/>
              <a:t>台母扣检验机</a:t>
            </a:r>
            <a:endParaRPr lang="en-US" altLang="zh-CN" sz="2000" dirty="0"/>
          </a:p>
          <a:p>
            <a:r>
              <a:rPr lang="en-US" altLang="zh-CN" sz="2000" dirty="0"/>
              <a:t>                                                       14 Aluminum tack machine 14</a:t>
            </a:r>
            <a:r>
              <a:rPr lang="zh-CN" altLang="en-US" sz="2000" dirty="0"/>
              <a:t>台铝钉机</a:t>
            </a:r>
            <a:r>
              <a:rPr lang="en-US" altLang="zh-CN" sz="2200" dirty="0"/>
              <a:t> </a:t>
            </a:r>
          </a:p>
          <a:p>
            <a:endParaRPr lang="zh-CN" altLang="en-US" b="1" dirty="0"/>
          </a:p>
        </p:txBody>
      </p:sp>
      <p:pic>
        <p:nvPicPr>
          <p:cNvPr id="4" name="Picture 5" descr="IMG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643338" cy="2732879"/>
          </a:xfrm>
          <a:prstGeom prst="rect">
            <a:avLst/>
          </a:prstGeom>
          <a:noFill/>
        </p:spPr>
      </p:pic>
      <p:pic>
        <p:nvPicPr>
          <p:cNvPr id="5" name="Picture 6" descr="IMG_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744911" cy="2808683"/>
          </a:xfrm>
          <a:prstGeom prst="rect">
            <a:avLst/>
          </a:prstGeom>
          <a:noFill/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572140"/>
            <a:ext cx="179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572140"/>
            <a:ext cx="1895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>
                <a:solidFill>
                  <a:schemeClr val="accent4">
                    <a:lumMod val="75000"/>
                  </a:schemeClr>
                </a:solidFill>
              </a:rPr>
              <a:t>Zinc&amp;Aluminum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 Department</a:t>
            </a:r>
            <a:b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Full view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锌合金铝合金部门全景</a:t>
            </a:r>
          </a:p>
        </p:txBody>
      </p:sp>
      <p:pic>
        <p:nvPicPr>
          <p:cNvPr id="4" name="内容占位符 3" descr="mmexport1479168381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1" y="1600200"/>
            <a:ext cx="6715172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Aluminum Stamping machine</a:t>
            </a:r>
            <a:b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铝合金冲压机</a:t>
            </a:r>
            <a:endParaRPr lang="zh-CN" altLang="en-US" dirty="0"/>
          </a:p>
        </p:txBody>
      </p:sp>
      <p:pic>
        <p:nvPicPr>
          <p:cNvPr id="4" name="内容占位符 3" descr="mmexport1479168385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6922081" cy="519156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Die casting machine</a:t>
            </a:r>
            <a:b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锌合金压铸机</a:t>
            </a:r>
            <a:endParaRPr lang="zh-CN" altLang="en-US" dirty="0"/>
          </a:p>
        </p:txBody>
      </p:sp>
      <p:pic>
        <p:nvPicPr>
          <p:cNvPr id="4" name="内容占位符 3" descr="mmexport1479168376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1500166" y="121442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00" b="1" dirty="0">
                <a:solidFill>
                  <a:srgbClr val="C00000"/>
                </a:solidFill>
              </a:rPr>
              <a:t>Aims to strengthen the cooperation,  </a:t>
            </a:r>
          </a:p>
          <a:p>
            <a:pPr algn="ctr"/>
            <a:r>
              <a:rPr lang="en-US" altLang="zh-HK" sz="2800" b="1" dirty="0">
                <a:solidFill>
                  <a:srgbClr val="C00000"/>
                </a:solidFill>
              </a:rPr>
              <a:t>for a Win-win situation.</a:t>
            </a:r>
          </a:p>
          <a:p>
            <a:pPr algn="ctr"/>
            <a:r>
              <a:rPr lang="zh-CN" altLang="en-US" sz="2800" b="1" dirty="0">
                <a:solidFill>
                  <a:srgbClr val="C00000"/>
                </a:solidFill>
              </a:rPr>
              <a:t>合作共赢</a:t>
            </a:r>
            <a:endParaRPr lang="en-US" altLang="zh-HK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286388"/>
            <a:ext cx="2845818" cy="9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等腰三角形 4"/>
          <p:cNvSpPr/>
          <p:nvPr/>
        </p:nvSpPr>
        <p:spPr>
          <a:xfrm>
            <a:off x="2786050" y="3071810"/>
            <a:ext cx="3384376" cy="1152128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1285852" y="5072074"/>
            <a:ext cx="2857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4400" b="1" dirty="0">
                <a:solidFill>
                  <a:srgbClr val="C00000"/>
                </a:solidFill>
              </a:rPr>
              <a:t>All customers</a:t>
            </a:r>
          </a:p>
        </p:txBody>
      </p:sp>
    </p:spTree>
    <p:extLst>
      <p:ext uri="{BB962C8B-B14F-4D97-AF65-F5344CB8AC3E}">
        <p14:creationId xmlns:p14="http://schemas.microsoft.com/office/powerpoint/2010/main" val="1086293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  <a:t>Aluminum Die casting machine</a:t>
            </a:r>
            <a:br>
              <a:rPr lang="en-US" altLang="zh-C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铝合金压铸机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Machine: Made in Japan</a:t>
            </a:r>
            <a:r>
              <a:rPr lang="zh-CN" altLang="en-US" sz="2400" dirty="0"/>
              <a:t>日本原装进口机台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000792" cy="45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6936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02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6" y="1212937"/>
            <a:ext cx="14573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G_02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11" y="1193887"/>
            <a:ext cx="15144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IMG_02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36" y="1258762"/>
            <a:ext cx="14478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G_029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3"/>
          <a:stretch/>
        </p:blipFill>
        <p:spPr bwMode="auto">
          <a:xfrm>
            <a:off x="4671036" y="3843325"/>
            <a:ext cx="1447800" cy="16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G_02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2" y="3843325"/>
            <a:ext cx="12668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IMG_029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/>
          <a:stretch/>
        </p:blipFill>
        <p:spPr bwMode="auto">
          <a:xfrm>
            <a:off x="2716798" y="3872517"/>
            <a:ext cx="1333500" cy="15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37858" y="3140968"/>
            <a:ext cx="1671804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>
              <a:defRPr sz="1700" b="1">
                <a:solidFill>
                  <a:srgbClr val="C00000"/>
                </a:solidFill>
              </a:defRPr>
            </a:lvl1pPr>
          </a:lstStyle>
          <a:p>
            <a:r>
              <a:rPr lang="en-US" altLang="zh-TW" dirty="0"/>
              <a:t>Tensile Strength </a:t>
            </a:r>
          </a:p>
          <a:p>
            <a:r>
              <a:rPr lang="en-US" altLang="zh-TW" dirty="0"/>
              <a:t>Machine </a:t>
            </a:r>
            <a:r>
              <a:rPr lang="zh-CN" altLang="en-US" dirty="0"/>
              <a:t>拉力机</a:t>
            </a:r>
            <a:endParaRPr lang="en-US" altLang="zh-TW" dirty="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0" y="3167054"/>
            <a:ext cx="18063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700" b="1" dirty="0">
                <a:solidFill>
                  <a:srgbClr val="C00000"/>
                </a:solidFill>
              </a:rPr>
              <a:t>Salt Spray Tester</a:t>
            </a:r>
            <a:r>
              <a:rPr lang="zh-CN" altLang="en-US" sz="1700" b="1" dirty="0">
                <a:solidFill>
                  <a:srgbClr val="C00000"/>
                </a:solidFill>
              </a:rPr>
              <a:t>盐雾测试机</a:t>
            </a:r>
            <a:endParaRPr lang="en-US" altLang="zh-TW" sz="1700" b="1" dirty="0">
              <a:solidFill>
                <a:srgbClr val="C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584374" y="5477743"/>
            <a:ext cx="1684628" cy="8771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>
              <a:defRPr sz="1700" b="1">
                <a:solidFill>
                  <a:srgbClr val="C00000"/>
                </a:solidFill>
              </a:defRPr>
            </a:lvl1pPr>
          </a:lstStyle>
          <a:p>
            <a:r>
              <a:rPr lang="en-US" altLang="zh-TW" dirty="0"/>
              <a:t>Frozen/Heat </a:t>
            </a:r>
          </a:p>
          <a:p>
            <a:r>
              <a:rPr lang="en-US" altLang="zh-TW" dirty="0"/>
              <a:t>Testing Chamber</a:t>
            </a:r>
          </a:p>
          <a:p>
            <a:r>
              <a:rPr lang="zh-CN" altLang="en-US" dirty="0"/>
              <a:t>冷</a:t>
            </a:r>
            <a:r>
              <a:rPr lang="en-US" altLang="zh-CN" dirty="0"/>
              <a:t>/</a:t>
            </a:r>
            <a:r>
              <a:rPr lang="zh-CN" altLang="en-US" dirty="0"/>
              <a:t>热测试机</a:t>
            </a:r>
            <a:endParaRPr lang="en-US" altLang="zh-TW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26311" y="5451652"/>
            <a:ext cx="1553851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en-US" altLang="zh-TW" sz="1700" dirty="0">
                <a:solidFill>
                  <a:srgbClr val="C00000"/>
                </a:solidFill>
              </a:rPr>
              <a:t>Scorch Tester</a:t>
            </a:r>
          </a:p>
          <a:p>
            <a:r>
              <a:rPr lang="zh-CN" altLang="en-US" sz="1700" dirty="0">
                <a:solidFill>
                  <a:srgbClr val="C00000"/>
                </a:solidFill>
              </a:rPr>
              <a:t>移染测试机</a:t>
            </a:r>
            <a:endParaRPr lang="en-US" altLang="zh-TW" sz="1700" dirty="0">
              <a:solidFill>
                <a:srgbClr val="C00000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05202" y="5451652"/>
            <a:ext cx="1515513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700" b="1" dirty="0">
                <a:solidFill>
                  <a:srgbClr val="C00000"/>
                </a:solidFill>
              </a:rPr>
              <a:t>Heated  dryer</a:t>
            </a:r>
          </a:p>
          <a:p>
            <a:pPr>
              <a:spcBef>
                <a:spcPct val="50000"/>
              </a:spcBef>
            </a:pPr>
            <a:r>
              <a:rPr lang="zh-CN" altLang="en-US" sz="1700" b="1" dirty="0">
                <a:solidFill>
                  <a:srgbClr val="C00000"/>
                </a:solidFill>
              </a:rPr>
              <a:t>烘干机</a:t>
            </a:r>
            <a:r>
              <a:rPr lang="en-US" altLang="zh-TW" sz="1700" b="1" dirty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28" name="图片 18" descr="截图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6354" y="1248679"/>
            <a:ext cx="1311621" cy="1944216"/>
          </a:xfrm>
          <a:prstGeom prst="rect">
            <a:avLst/>
          </a:prstGeom>
        </p:spPr>
      </p:pic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567334" y="3140968"/>
            <a:ext cx="1671804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>
              <a:defRPr sz="1700" b="1">
                <a:solidFill>
                  <a:srgbClr val="C00000"/>
                </a:solidFill>
              </a:defRPr>
            </a:lvl1pPr>
          </a:lstStyle>
          <a:p>
            <a:r>
              <a:rPr lang="en-US" altLang="zh-TW" dirty="0"/>
              <a:t>Tensile Strength </a:t>
            </a:r>
          </a:p>
          <a:p>
            <a:r>
              <a:rPr lang="en-US" altLang="zh-TW" dirty="0"/>
              <a:t>Machine </a:t>
            </a:r>
            <a:r>
              <a:rPr lang="zh-CN" altLang="en-US" dirty="0"/>
              <a:t>拉力机</a:t>
            </a:r>
            <a:endParaRPr lang="en-US" altLang="zh-TW" dirty="0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754346" y="3167054"/>
            <a:ext cx="180638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700" b="1" dirty="0">
                <a:solidFill>
                  <a:srgbClr val="C00000"/>
                </a:solidFill>
              </a:rPr>
              <a:t>Impact Testing Machine </a:t>
            </a:r>
            <a:r>
              <a:rPr lang="zh-CN" altLang="en-US" sz="1700" b="1" dirty="0">
                <a:solidFill>
                  <a:srgbClr val="C00000"/>
                </a:solidFill>
              </a:rPr>
              <a:t>撞击测试机</a:t>
            </a:r>
            <a:endParaRPr lang="en-US" altLang="zh-TW" sz="1700" b="1" dirty="0">
              <a:solidFill>
                <a:srgbClr val="C00000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660232" y="5477743"/>
            <a:ext cx="1829219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>
              <a:defRPr sz="1700" b="1">
                <a:solidFill>
                  <a:srgbClr val="C00000"/>
                </a:solidFill>
              </a:defRPr>
            </a:lvl1pPr>
          </a:lstStyle>
          <a:p>
            <a:r>
              <a:rPr lang="en-US" altLang="zh-TW" dirty="0"/>
              <a:t>Weathering Tester</a:t>
            </a:r>
          </a:p>
          <a:p>
            <a:r>
              <a:rPr lang="en-US" altLang="zh-CN" dirty="0"/>
              <a:t>UV</a:t>
            </a:r>
            <a:r>
              <a:rPr lang="zh-CN" altLang="en-US" dirty="0"/>
              <a:t>测试仪</a:t>
            </a:r>
            <a:endParaRPr lang="en-US" altLang="zh-TW" dirty="0"/>
          </a:p>
        </p:txBody>
      </p:sp>
      <p:pic>
        <p:nvPicPr>
          <p:cNvPr id="32" name="图片 20" descr="截图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3977078"/>
            <a:ext cx="1984292" cy="148433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33346" y="428605"/>
            <a:ext cx="8010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b="1" dirty="0">
                <a:solidFill>
                  <a:schemeClr val="accent5">
                    <a:lumMod val="50000"/>
                  </a:schemeClr>
                </a:solidFill>
              </a:rPr>
              <a:t>Quality Department---</a:t>
            </a:r>
            <a:r>
              <a:rPr lang="en-US" altLang="zh-HK" sz="2400" b="1" dirty="0">
                <a:solidFill>
                  <a:schemeClr val="accent5">
                    <a:lumMod val="50000"/>
                  </a:schemeClr>
                </a:solidFill>
              </a:rPr>
              <a:t>Internal Quality Assurance</a:t>
            </a: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品检部</a:t>
            </a:r>
            <a:endParaRPr lang="zh-HK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8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14348" y="785794"/>
            <a:ext cx="599209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Production </a:t>
            </a:r>
            <a:r>
              <a:rPr lang="en-US" altLang="zh-TW" sz="2400" b="1" dirty="0">
                <a:solidFill>
                  <a:srgbClr val="C00000"/>
                </a:solidFill>
              </a:rPr>
              <a:t>Batch Detection of Lead Tolerance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铅含量测试</a:t>
            </a:r>
            <a:endParaRPr lang="en-US" altLang="zh-TW" sz="2400" b="1" dirty="0">
              <a:solidFill>
                <a:srgbClr val="C00000"/>
              </a:solidFill>
            </a:endParaRPr>
          </a:p>
          <a:p>
            <a:endParaRPr lang="en-US" altLang="zh-TW" sz="1700" b="1" dirty="0">
              <a:solidFill>
                <a:srgbClr val="C00000"/>
              </a:solidFill>
            </a:endParaRPr>
          </a:p>
          <a:p>
            <a:endParaRPr lang="zh-HK" altLang="en-US" sz="1700" b="1" dirty="0">
              <a:solidFill>
                <a:srgbClr val="C00000"/>
              </a:solidFill>
            </a:endParaRPr>
          </a:p>
        </p:txBody>
      </p:sp>
      <p:pic>
        <p:nvPicPr>
          <p:cNvPr id="13" name="Picture 3" descr="C:\Users\dennischan\Desktop\Brand material\Brand list\Team Trainning\Auto machine\查含铅量的机器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5904011" cy="442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79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26404" y="2688218"/>
            <a:ext cx="1665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How about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57795"/>
            <a:ext cx="2999438" cy="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28662" y="3524966"/>
            <a:ext cx="781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i="1" dirty="0">
                <a:solidFill>
                  <a:srgbClr val="C00000"/>
                </a:solidFill>
              </a:rPr>
              <a:t>Automation</a:t>
            </a:r>
            <a:r>
              <a:rPr lang="en-US" altLang="zh-HK" sz="2400" b="1" dirty="0">
                <a:solidFill>
                  <a:srgbClr val="C00000"/>
                </a:solidFill>
              </a:rPr>
              <a:t> is our goal.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工厂产能，自动化是我们的目标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49787" y="2688218"/>
            <a:ext cx="3090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manufacturing power?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3" y="980728"/>
            <a:ext cx="6668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Traditional Injection Machine with mechanical arm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传统注塑机加装机械手臂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1717336"/>
            <a:ext cx="26574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54865">
            <a:off x="3859213" y="4093823"/>
            <a:ext cx="649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1863" y="3230223"/>
            <a:ext cx="122396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563" y="1717336"/>
            <a:ext cx="318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71496"/>
              </p:ext>
            </p:extLst>
          </p:nvPr>
        </p:nvGraphicFramePr>
        <p:xfrm>
          <a:off x="3859213" y="3877923"/>
          <a:ext cx="6969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點陣圖影像" r:id="rId8" imgW="1552792" imgH="3048426" progId="PBrush">
                  <p:embed/>
                </p:oleObj>
              </mc:Choice>
              <mc:Fallback>
                <p:oleObj name="點陣圖影像" r:id="rId8" imgW="1552792" imgH="3048426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877923"/>
                        <a:ext cx="696912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7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67052E-7 L -0.05382 0.01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8301 L 0.53959 0.229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 descr="IMG_4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64904"/>
            <a:ext cx="2376487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IMG_44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2742"/>
            <a:ext cx="12969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404"/>
            <a:ext cx="136048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179"/>
            <a:ext cx="3887787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3" y="980728"/>
            <a:ext cx="3013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Modular Mold System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快速换模系统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3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3" y="980728"/>
            <a:ext cx="3013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Modular Mold System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快速换模系统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8347603" cy="3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928662" y="535782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   快速                             灵活                                  高效                                 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7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42910" y="857232"/>
            <a:ext cx="5780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Automatic Production – Horizontal Machine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全自动生产</a:t>
            </a:r>
            <a:r>
              <a:rPr lang="en-US" altLang="zh-HK" sz="2400" b="1" dirty="0">
                <a:solidFill>
                  <a:srgbClr val="C00000"/>
                </a:solidFill>
              </a:rPr>
              <a:t>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5" descr="C:\Users\dennischan\Desktop\Brand material\Brand list\Team Trainning\Auto machine\IMG_20150106_154535_SHOT2SHO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705140"/>
            <a:ext cx="56165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Users\dennischan\Desktop\Brand material\Brand list\Team Trainning\Auto machine\IMG_20150106_154535_SHOT2SHO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1703553"/>
            <a:ext cx="5616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C:\Users\dennischan\Desktop\Brand material\Brand list\Team Trainning\Auto machine\IMG_20150106_154535_SHOT2SHOT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8" y="1705140"/>
            <a:ext cx="56165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dennischan\Desktop\Brand material\Brand list\Team Trainning\Auto machine\IMG_20150106_154535_SHOT2SHOT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688" y="1705140"/>
            <a:ext cx="56213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C:\Users\dennischan\Desktop\Brand material\Brand list\Team Trainning\Auto machine\IMG_20150106_154535_SHOT2SHOT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687678"/>
            <a:ext cx="5616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C:\Users\dennischan\Desktop\Brand material\Brand list\Team Trainning\Auto machine\IMG_20150106_154640_SHOT2SHOT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38" y="174482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C:\Users\dennischan\Desktop\Brand material\Brand list\Team Trainning\Auto machine\IMG_20150106_154640_SHOT2SHOT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174482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C:\Users\dennischan\Desktop\Brand material\Brand list\Team Trainning\Auto machine\IMG_20150106_154640_SHOT2SHOT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744828"/>
            <a:ext cx="561816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C:\Users\dennischan\Desktop\Brand material\Brand list\Team Trainning\Auto machine\IMG_20150106_154640_SHOT2SHOT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975" y="1721015"/>
            <a:ext cx="561816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C:\Users\dennischan\Desktop\Brand material\Brand list\Team Trainning\Auto machine\IMG_20150106_154640_SHOT2SHOT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450" y="171466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6975" y="3497428"/>
            <a:ext cx="201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75100" y="3497428"/>
            <a:ext cx="201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4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0503 0.331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657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9479 0.2893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42910" y="642918"/>
            <a:ext cx="5429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Automatic Production – Vertical Machine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立式机自动手臂</a:t>
            </a:r>
            <a:r>
              <a:rPr lang="en-US" altLang="zh-HK" sz="2400" b="1" dirty="0">
                <a:solidFill>
                  <a:srgbClr val="C00000"/>
                </a:solidFill>
              </a:rPr>
              <a:t> 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6" descr="C:\Users\dennischan\Desktop\Brand material\Brand list\Team Trainning\Auto machine\立式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57563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dennischan\Desktop\Brand material\Brand list\Team Trainning\Auto machine\IMG_20150106_153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43013"/>
            <a:ext cx="53514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8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3" y="714356"/>
            <a:ext cx="581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Automatic Production – Puller Cord Welding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绳子自动熔切机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7" name="Picture 3" descr="C:\Users\dennischan\Desktop\Brand material\Brand list\Team Trainning\Auto machine\IMG_20150106_153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1600388"/>
            <a:ext cx="5359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dennischan\Desktop\Brand material\Brand list\Team Trainning\Auto machine\IMG_20150106_153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1600388"/>
            <a:ext cx="53260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C:\Users\dennischan\Desktop\Brand material\Brand list\Team Trainning\Auto machine\IMG_20150106_153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" y="1600388"/>
            <a:ext cx="5372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Users\dennischan\Desktop\Brand material\Brand list\Team Trainning\Auto machine\IMG_20150106_153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63" y="1600388"/>
            <a:ext cx="53705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C:\Users\dennischan\Desktop\Brand material\Brand list\Team Trainning\Auto machine\IMG_20150106_153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600388"/>
            <a:ext cx="5375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3" y="3903850"/>
            <a:ext cx="2266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2597338"/>
            <a:ext cx="156686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向下箭號 33"/>
          <p:cNvSpPr/>
          <p:nvPr/>
        </p:nvSpPr>
        <p:spPr>
          <a:xfrm>
            <a:off x="7212013" y="3840350"/>
            <a:ext cx="48418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pic>
        <p:nvPicPr>
          <p:cNvPr id="35" name="Picture 3" descr="C:\Users\dennischan\Desktop\Brand material\Brand list\Team Trainning\Auto machine\IMG_20150106_153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1600388"/>
            <a:ext cx="53609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C:\Users\dennischan\Desktop\Brand material\Brand list\Team Trainning\Auto machine\IMG_20150106_153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1600388"/>
            <a:ext cx="53260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 descr="C:\Users\dennischan\Desktop\Brand material\Brand list\Team Trainning\Auto machine\IMG_20150106_153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1600388"/>
            <a:ext cx="5372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C:\Users\dennischan\Desktop\Brand material\Brand list\Team Trainning\Auto machine\IMG_20150106_153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600388"/>
            <a:ext cx="53705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 descr="C:\Users\dennischan\Desktop\Brand material\Brand list\Team Trainning\Auto machine\IMG_20150106_153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" y="1600388"/>
            <a:ext cx="5376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C:\Users\dennischan\Desktop\Brand material\Brand list\Team Trainning\Auto machine\IMG_20150106_1533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4550" y="3903850"/>
            <a:ext cx="1400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0121 0.1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214282" y="2688218"/>
            <a:ext cx="1813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So, what’s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7795"/>
            <a:ext cx="2999438" cy="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4067944" y="352496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Your </a:t>
            </a:r>
            <a:r>
              <a:rPr lang="en-US" altLang="zh-HK" sz="2400" b="1" i="1" dirty="0">
                <a:solidFill>
                  <a:srgbClr val="C00000"/>
                </a:solidFill>
              </a:rPr>
              <a:t>BEST</a:t>
            </a:r>
            <a:r>
              <a:rPr lang="en-US" altLang="zh-HK" sz="2400" b="1" dirty="0">
                <a:solidFill>
                  <a:srgbClr val="C00000"/>
                </a:solidFill>
              </a:rPr>
              <a:t> global trims supplier!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做好的全球辅料供应商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040" y="2688218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?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44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3" y="980728"/>
            <a:ext cx="612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Automatic Production – Assembly </a:t>
            </a:r>
            <a:r>
              <a:rPr lang="zh-CN" altLang="en-US" sz="2400" b="1" dirty="0">
                <a:solidFill>
                  <a:srgbClr val="C00000"/>
                </a:solidFill>
              </a:rPr>
              <a:t>自动组合机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C:\Users\dennischan\Desktop\Brand material\Brand list\Team Trainning\Auto machine\IMG_20150106_152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674937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dennischan\Desktop\Brand material\Brand list\Team Trainning\Auto machine\IMG_20150106_152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055812"/>
            <a:ext cx="16478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dennischan\Desktop\Brand material\Brand list\Team Trainning\Auto machine\IMG_20150106_152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608262"/>
            <a:ext cx="1425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dennischan\Desktop\Brand material\Brand list\Team Trainning\Auto machine\IMG_20150106_152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332287"/>
            <a:ext cx="17541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十字形 23"/>
          <p:cNvSpPr/>
          <p:nvPr/>
        </p:nvSpPr>
        <p:spPr>
          <a:xfrm>
            <a:off x="1255713" y="3506787"/>
            <a:ext cx="504825" cy="504825"/>
          </a:xfrm>
          <a:prstGeom prst="plus">
            <a:avLst>
              <a:gd name="adj" fmla="val 37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grpSp>
        <p:nvGrpSpPr>
          <p:cNvPr id="25" name="群組 7"/>
          <p:cNvGrpSpPr>
            <a:grpSpLocks/>
          </p:cNvGrpSpPr>
          <p:nvPr/>
        </p:nvGrpSpPr>
        <p:grpSpPr bwMode="auto">
          <a:xfrm>
            <a:off x="6227763" y="3651250"/>
            <a:ext cx="431800" cy="325437"/>
            <a:chOff x="6084168" y="3823038"/>
            <a:chExt cx="432048" cy="326042"/>
          </a:xfrm>
        </p:grpSpPr>
        <p:sp>
          <p:nvSpPr>
            <p:cNvPr id="26" name="矩形 25"/>
            <p:cNvSpPr/>
            <p:nvPr/>
          </p:nvSpPr>
          <p:spPr>
            <a:xfrm>
              <a:off x="6084168" y="3823038"/>
              <a:ext cx="432048" cy="1097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084168" y="4039339"/>
              <a:ext cx="432048" cy="1097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242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3301" r="68036" b="80571"/>
          <a:stretch/>
        </p:blipFill>
        <p:spPr bwMode="auto">
          <a:xfrm>
            <a:off x="7452320" y="5927890"/>
            <a:ext cx="1594847" cy="6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71472" y="1000108"/>
            <a:ext cx="612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C00000"/>
                </a:solidFill>
              </a:rPr>
              <a:t>Automatic Production – Assembly </a:t>
            </a:r>
            <a:r>
              <a:rPr lang="zh-CN" altLang="en-US" sz="2400" b="1" dirty="0">
                <a:solidFill>
                  <a:srgbClr val="C00000"/>
                </a:solidFill>
              </a:rPr>
              <a:t>自动组合机</a:t>
            </a:r>
            <a:endParaRPr lang="zh-HK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dennischan\Desktop\Brand material\Brand list\Team Trainning\Auto machine\IMG_20150106_15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919764"/>
            <a:ext cx="21717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dennischan\Desktop\Brand material\Brand list\Team Trainning\Auto machine\IMG_20150106_15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3627914"/>
            <a:ext cx="14763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dennischan\Desktop\Brand material\Brand list\Team Trainning\Auto machine\IMG_20150106_153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663" y="2927826"/>
            <a:ext cx="12779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十字形 16"/>
          <p:cNvSpPr/>
          <p:nvPr/>
        </p:nvSpPr>
        <p:spPr>
          <a:xfrm>
            <a:off x="1403350" y="2988151"/>
            <a:ext cx="504825" cy="504825"/>
          </a:xfrm>
          <a:prstGeom prst="plus">
            <a:avLst>
              <a:gd name="adj" fmla="val 37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grpSp>
        <p:nvGrpSpPr>
          <p:cNvPr id="18" name="群組 14"/>
          <p:cNvGrpSpPr>
            <a:grpSpLocks/>
          </p:cNvGrpSpPr>
          <p:nvPr/>
        </p:nvGrpSpPr>
        <p:grpSpPr bwMode="auto">
          <a:xfrm>
            <a:off x="6156325" y="3537426"/>
            <a:ext cx="431800" cy="327025"/>
            <a:chOff x="6084168" y="3823038"/>
            <a:chExt cx="432048" cy="326042"/>
          </a:xfrm>
        </p:grpSpPr>
        <p:sp>
          <p:nvSpPr>
            <p:cNvPr id="19" name="矩形 18"/>
            <p:cNvSpPr/>
            <p:nvPr/>
          </p:nvSpPr>
          <p:spPr>
            <a:xfrm>
              <a:off x="6084168" y="3823038"/>
              <a:ext cx="432048" cy="110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084168" y="4038289"/>
              <a:ext cx="432048" cy="110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</p:grpSp>
      <p:pic>
        <p:nvPicPr>
          <p:cNvPr id="28" name="Picture 6" descr="C:\Users\dennischan\Desktop\Brand material\Brand list\Team Trainning\Auto machine\IMG_20150106_153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3100" y="2330926"/>
            <a:ext cx="243046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41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" y="1124745"/>
            <a:ext cx="7005511" cy="46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5220072" y="292494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>
                <a:solidFill>
                  <a:srgbClr val="C00000"/>
                </a:solidFill>
              </a:rPr>
              <a:t>Your Best Trims Partner Ever!</a:t>
            </a:r>
            <a:endParaRPr lang="zh-HK" alt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01" y="1889266"/>
            <a:ext cx="28503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20018" y="3399383"/>
            <a:ext cx="180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>
                <a:solidFill>
                  <a:srgbClr val="C00000"/>
                </a:solidFill>
              </a:rPr>
              <a:t>Thanks You !</a:t>
            </a:r>
            <a:endParaRPr lang="zh-HK" alt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857760"/>
            <a:ext cx="1944216" cy="8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683567" y="5508007"/>
            <a:ext cx="836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b="1" dirty="0" err="1">
                <a:solidFill>
                  <a:srgbClr val="C00000"/>
                </a:solidFill>
              </a:rPr>
              <a:t>Duraflex</a:t>
            </a:r>
            <a:r>
              <a:rPr lang="en-US" altLang="zh-HK" sz="1600" b="1" dirty="0">
                <a:solidFill>
                  <a:srgbClr val="C00000"/>
                </a:solidFill>
              </a:rPr>
              <a:t> is a well known global trims supplier </a:t>
            </a:r>
          </a:p>
          <a:p>
            <a:r>
              <a:rPr lang="en-US" altLang="zh-HK" sz="1600" b="1" dirty="0">
                <a:solidFill>
                  <a:srgbClr val="C00000"/>
                </a:solidFill>
              </a:rPr>
              <a:t>of outdoor backpack and equipment since 60 years ago.</a:t>
            </a:r>
          </a:p>
          <a:p>
            <a:r>
              <a:rPr lang="zh-CN" altLang="en-US" sz="1600" b="1" dirty="0">
                <a:solidFill>
                  <a:srgbClr val="C00000"/>
                </a:solidFill>
              </a:rPr>
              <a:t>多耐福是一个全球知名品牌，从事户外背包和配件超过</a:t>
            </a:r>
            <a:r>
              <a:rPr lang="en-US" altLang="zh-CN" sz="1600" b="1" dirty="0">
                <a:solidFill>
                  <a:srgbClr val="C00000"/>
                </a:solidFill>
              </a:rPr>
              <a:t>60</a:t>
            </a:r>
            <a:r>
              <a:rPr lang="zh-CN" altLang="en-US" sz="1600" b="1" dirty="0">
                <a:solidFill>
                  <a:srgbClr val="C00000"/>
                </a:solidFill>
              </a:rPr>
              <a:t>年历史</a:t>
            </a:r>
            <a:endParaRPr lang="zh-HK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2879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071546"/>
            <a:ext cx="7610465" cy="37147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00166" y="500042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 err="1">
                <a:solidFill>
                  <a:srgbClr val="C00000"/>
                </a:solidFill>
              </a:rPr>
              <a:t>Unitex</a:t>
            </a:r>
            <a:r>
              <a:rPr lang="en-US" altLang="zh-HK" sz="2800" b="1" dirty="0">
                <a:solidFill>
                  <a:srgbClr val="C00000"/>
                </a:solidFill>
              </a:rPr>
              <a:t> History</a:t>
            </a:r>
          </a:p>
          <a:p>
            <a:r>
              <a:rPr lang="zh-CN" altLang="en-US" sz="2800" b="1" dirty="0">
                <a:solidFill>
                  <a:srgbClr val="C00000"/>
                </a:solidFill>
              </a:rPr>
              <a:t>历史</a:t>
            </a:r>
            <a:endParaRPr lang="en-US" altLang="zh-HK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2082" name="Text Box 3"/>
          <p:cNvSpPr txBox="1">
            <a:spLocks noChangeArrowheads="1"/>
          </p:cNvSpPr>
          <p:nvPr/>
        </p:nvSpPr>
        <p:spPr bwMode="auto">
          <a:xfrm>
            <a:off x="642910" y="714356"/>
            <a:ext cx="61181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Our Global Network 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</a:rPr>
              <a:t>全球网络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83" name="Group 4"/>
          <p:cNvGrpSpPr>
            <a:grpSpLocks/>
          </p:cNvGrpSpPr>
          <p:nvPr/>
        </p:nvGrpSpPr>
        <p:grpSpPr bwMode="auto">
          <a:xfrm>
            <a:off x="1116013" y="2275503"/>
            <a:ext cx="6726237" cy="3790950"/>
            <a:chOff x="703" y="1706"/>
            <a:chExt cx="4237" cy="2388"/>
          </a:xfrm>
        </p:grpSpPr>
        <p:graphicFrame>
          <p:nvGraphicFramePr>
            <p:cNvPr id="2078" name="Object 30"/>
            <p:cNvGraphicFramePr>
              <a:graphicFrameLocks noChangeAspect="1"/>
            </p:cNvGraphicFramePr>
            <p:nvPr/>
          </p:nvGraphicFramePr>
          <p:xfrm>
            <a:off x="793" y="1706"/>
            <a:ext cx="4147" cy="2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6" name="點陣圖影像" r:id="rId3" imgW="6582694" imgH="3790476" progId="PBrush">
                    <p:embed/>
                  </p:oleObj>
                </mc:Choice>
                <mc:Fallback>
                  <p:oleObj name="點陣圖影像" r:id="rId3" imgW="6582694" imgH="3790476" progId="PBrush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706"/>
                          <a:ext cx="4147" cy="2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0" name="Line 6"/>
            <p:cNvSpPr>
              <a:spLocks noChangeShapeType="1"/>
            </p:cNvSpPr>
            <p:nvPr/>
          </p:nvSpPr>
          <p:spPr bwMode="auto">
            <a:xfrm>
              <a:off x="4150" y="2478"/>
              <a:ext cx="544" cy="22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91" name="Line 7"/>
            <p:cNvSpPr>
              <a:spLocks noChangeShapeType="1"/>
            </p:cNvSpPr>
            <p:nvPr/>
          </p:nvSpPr>
          <p:spPr bwMode="auto">
            <a:xfrm flipH="1">
              <a:off x="703" y="2523"/>
              <a:ext cx="544" cy="4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084" name="Text Box 8"/>
          <p:cNvSpPr txBox="1">
            <a:spLocks noChangeArrowheads="1"/>
          </p:cNvSpPr>
          <p:nvPr/>
        </p:nvSpPr>
        <p:spPr bwMode="auto">
          <a:xfrm>
            <a:off x="611188" y="1357298"/>
            <a:ext cx="792003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/>
              <a:t>Brand sales team: </a:t>
            </a:r>
            <a:r>
              <a:rPr lang="en-US" altLang="zh-TW" sz="2000" b="1" dirty="0">
                <a:solidFill>
                  <a:srgbClr val="FF0000"/>
                </a:solidFill>
              </a:rPr>
              <a:t>4</a:t>
            </a:r>
            <a:r>
              <a:rPr lang="en-US" altLang="zh-TW" sz="2000" b="1" dirty="0"/>
              <a:t> America  teams,</a:t>
            </a:r>
            <a:r>
              <a:rPr lang="en-US" altLang="zh-TW" sz="2000" b="1" dirty="0">
                <a:solidFill>
                  <a:srgbClr val="FF0000"/>
                </a:solidFill>
              </a:rPr>
              <a:t> 2 </a:t>
            </a:r>
            <a:r>
              <a:rPr lang="en-US" altLang="zh-TW" sz="2000" b="1" dirty="0"/>
              <a:t>Europe teams,</a:t>
            </a:r>
            <a:r>
              <a:rPr lang="zh-TW" altLang="en-US" sz="2000" b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12 </a:t>
            </a:r>
            <a:r>
              <a:rPr lang="en-US" altLang="zh-TW" sz="2000" b="1" dirty="0"/>
              <a:t>Asia teams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200" b="1" dirty="0"/>
              <a:t>品牌销售团队：美国</a:t>
            </a:r>
            <a:r>
              <a:rPr lang="en-US" altLang="zh-CN" sz="1200" b="1" dirty="0"/>
              <a:t>4</a:t>
            </a:r>
            <a:r>
              <a:rPr lang="zh-CN" altLang="en-US" sz="1200" b="1" dirty="0"/>
              <a:t>个，欧洲</a:t>
            </a:r>
            <a:r>
              <a:rPr lang="en-US" altLang="zh-CN" sz="1200" b="1" dirty="0"/>
              <a:t>2</a:t>
            </a:r>
            <a:r>
              <a:rPr lang="zh-CN" altLang="en-US" sz="1200" b="1" dirty="0"/>
              <a:t>个，亚洲</a:t>
            </a:r>
            <a:r>
              <a:rPr lang="en-US" altLang="zh-CN" sz="1200" b="1" dirty="0"/>
              <a:t>12</a:t>
            </a:r>
            <a:r>
              <a:rPr lang="zh-CN" altLang="en-US" sz="1200" b="1" dirty="0"/>
              <a:t>个</a:t>
            </a:r>
            <a:endParaRPr lang="en-US" altLang="zh-TW" sz="12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/>
              <a:t>The factory sales team: </a:t>
            </a:r>
            <a:r>
              <a:rPr lang="en-US" altLang="zh-TW" sz="2000" b="1" dirty="0">
                <a:solidFill>
                  <a:srgbClr val="FF0000"/>
                </a:solidFill>
              </a:rPr>
              <a:t>12 </a:t>
            </a:r>
            <a:r>
              <a:rPr lang="en-US" altLang="zh-TW" sz="2000" b="1" dirty="0"/>
              <a:t>sales offices,</a:t>
            </a:r>
            <a:r>
              <a:rPr lang="zh-TW" altLang="en-US" sz="2000" b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+ 300 </a:t>
            </a:r>
            <a:r>
              <a:rPr lang="en-US" altLang="zh-TW" sz="2000" b="1" dirty="0"/>
              <a:t>members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200" b="1" dirty="0"/>
              <a:t>业务团队：</a:t>
            </a:r>
            <a:r>
              <a:rPr lang="en-US" altLang="zh-CN" sz="1200" b="1" dirty="0"/>
              <a:t>7</a:t>
            </a:r>
            <a:r>
              <a:rPr lang="zh-CN" altLang="en-US" sz="1200" b="1" dirty="0"/>
              <a:t>个业务办，</a:t>
            </a:r>
            <a:r>
              <a:rPr lang="en-US" altLang="zh-CN" sz="1200" b="1" dirty="0"/>
              <a:t>+300</a:t>
            </a:r>
            <a:r>
              <a:rPr lang="zh-CN" altLang="en-US" sz="1200" b="1" dirty="0"/>
              <a:t>业务同事</a:t>
            </a:r>
            <a:endParaRPr lang="en-US" altLang="zh-TW" sz="12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/>
              <a:t>Production plant: </a:t>
            </a:r>
            <a:r>
              <a:rPr lang="en-US" altLang="zh-CN" sz="2000" b="1" dirty="0">
                <a:solidFill>
                  <a:srgbClr val="FF0000"/>
                </a:solidFill>
              </a:rPr>
              <a:t>5</a:t>
            </a:r>
            <a:r>
              <a:rPr lang="en-US" altLang="zh-TW" sz="2000" b="1" dirty="0"/>
              <a:t> factories, </a:t>
            </a:r>
            <a:r>
              <a:rPr lang="en-US" altLang="zh-TW" sz="2000" b="1" dirty="0">
                <a:solidFill>
                  <a:srgbClr val="FF0000"/>
                </a:solidFill>
              </a:rPr>
              <a:t>+200 </a:t>
            </a:r>
            <a:r>
              <a:rPr lang="en-US" altLang="zh-TW" sz="2000" b="1" dirty="0"/>
              <a:t>machines, </a:t>
            </a:r>
            <a:r>
              <a:rPr lang="en-US" altLang="zh-TW" sz="2000" b="1" dirty="0">
                <a:solidFill>
                  <a:srgbClr val="FF0000"/>
                </a:solidFill>
              </a:rPr>
              <a:t>+2000 </a:t>
            </a:r>
            <a:r>
              <a:rPr lang="en-US" altLang="zh-TW" sz="2000" b="1" dirty="0"/>
              <a:t>staffs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200" b="1" dirty="0"/>
              <a:t>产地分布：</a:t>
            </a:r>
            <a:r>
              <a:rPr lang="en-US" altLang="zh-CN" sz="1200" b="1" dirty="0"/>
              <a:t>5</a:t>
            </a:r>
            <a:r>
              <a:rPr lang="zh-CN" altLang="en-US" sz="1200" b="1" dirty="0"/>
              <a:t>间工厂，</a:t>
            </a:r>
            <a:r>
              <a:rPr lang="en-US" altLang="zh-CN" sz="1200" b="1" dirty="0"/>
              <a:t>+200</a:t>
            </a:r>
            <a:r>
              <a:rPr lang="zh-CN" altLang="en-US" sz="1200" b="1" dirty="0"/>
              <a:t>机台，</a:t>
            </a:r>
            <a:r>
              <a:rPr lang="en-US" altLang="zh-CN" sz="1200" b="1" dirty="0"/>
              <a:t>+2000</a:t>
            </a:r>
            <a:r>
              <a:rPr lang="zh-CN" altLang="en-US" sz="1200" b="1" dirty="0"/>
              <a:t>员工</a:t>
            </a:r>
            <a:endParaRPr lang="en-US" altLang="zh-TW" sz="1200" b="1" dirty="0"/>
          </a:p>
          <a:p>
            <a:pPr>
              <a:spcBef>
                <a:spcPct val="50000"/>
              </a:spcBef>
            </a:pPr>
            <a:endParaRPr lang="en-US" altLang="zh-TW" sz="2000" b="1" dirty="0"/>
          </a:p>
          <a:p>
            <a:pPr>
              <a:spcBef>
                <a:spcPct val="50000"/>
              </a:spcBef>
            </a:pPr>
            <a:endParaRPr lang="en-US" altLang="zh-TW" sz="20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20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20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2400" b="1" dirty="0"/>
          </a:p>
        </p:txBody>
      </p:sp>
      <p:sp>
        <p:nvSpPr>
          <p:cNvPr id="16" name="Text Box 9" descr="大方格"/>
          <p:cNvSpPr txBox="1">
            <a:spLocks noChangeArrowheads="1"/>
          </p:cNvSpPr>
          <p:nvPr/>
        </p:nvSpPr>
        <p:spPr bwMode="auto">
          <a:xfrm>
            <a:off x="6876256" y="3572491"/>
            <a:ext cx="194421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US factory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(NMC)</a:t>
            </a:r>
          </a:p>
        </p:txBody>
      </p:sp>
      <p:sp>
        <p:nvSpPr>
          <p:cNvPr id="17" name="Text Box 10" descr="大方格"/>
          <p:cNvSpPr txBox="1">
            <a:spLocks noChangeArrowheads="1"/>
          </p:cNvSpPr>
          <p:nvPr/>
        </p:nvSpPr>
        <p:spPr bwMode="auto">
          <a:xfrm>
            <a:off x="5459017" y="4504294"/>
            <a:ext cx="2087563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China-Shanghai factory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(2005)</a:t>
            </a:r>
          </a:p>
        </p:txBody>
      </p:sp>
      <p:sp>
        <p:nvSpPr>
          <p:cNvPr id="18" name="Text Box 11" descr="大方格"/>
          <p:cNvSpPr txBox="1">
            <a:spLocks noChangeArrowheads="1"/>
          </p:cNvSpPr>
          <p:nvPr/>
        </p:nvSpPr>
        <p:spPr bwMode="auto">
          <a:xfrm>
            <a:off x="3425572" y="5228253"/>
            <a:ext cx="193851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China-Shenzhen    factory 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(1991)</a:t>
            </a:r>
          </a:p>
        </p:txBody>
      </p:sp>
      <p:sp>
        <p:nvSpPr>
          <p:cNvPr id="20" name="Text Box 12" descr="大方格"/>
          <p:cNvSpPr txBox="1">
            <a:spLocks noChangeArrowheads="1"/>
          </p:cNvSpPr>
          <p:nvPr/>
        </p:nvSpPr>
        <p:spPr bwMode="auto">
          <a:xfrm>
            <a:off x="1763688" y="5087506"/>
            <a:ext cx="1368152" cy="86177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Vietnam factory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(2009)</a:t>
            </a:r>
          </a:p>
        </p:txBody>
      </p:sp>
      <p:sp>
        <p:nvSpPr>
          <p:cNvPr id="21" name="Text Box 13" descr="大方格"/>
          <p:cNvSpPr txBox="1">
            <a:spLocks noChangeArrowheads="1"/>
          </p:cNvSpPr>
          <p:nvPr/>
        </p:nvSpPr>
        <p:spPr bwMode="auto">
          <a:xfrm>
            <a:off x="827584" y="3715291"/>
            <a:ext cx="144016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Italy factory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(NMI)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矩形 22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4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1188" y="1772816"/>
            <a:ext cx="576103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Tianjing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, </a:t>
            </a:r>
            <a:r>
              <a:rPr lang="en-US" altLang="zh-CN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Qingdiao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天津，青岛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Nanjing, Suzhou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南京，苏州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Xiamen,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Guangzhou,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en-US" altLang="zh-TW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Zhongshan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厦门，广州，中山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Hong Kong(Head office) 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新細明體" pitchFamily="18" charset="-120"/>
              </a:rPr>
              <a:t>香港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7030A0"/>
                </a:solidFill>
                <a:latin typeface="Calibri" pitchFamily="34" charset="0"/>
                <a:ea typeface="新細明體" pitchFamily="18" charset="-120"/>
              </a:rPr>
              <a:t>Vietnam, </a:t>
            </a:r>
            <a:r>
              <a:rPr lang="en-US" altLang="zh-CN" sz="2000" b="1" dirty="0">
                <a:solidFill>
                  <a:srgbClr val="7030A0"/>
                </a:solidFill>
                <a:latin typeface="Calibri" pitchFamily="34" charset="0"/>
                <a:ea typeface="新細明體" pitchFamily="18" charset="-120"/>
              </a:rPr>
              <a:t>Shenzhen, </a:t>
            </a:r>
            <a:r>
              <a:rPr lang="en-US" altLang="zh-CN" sz="2000" b="1" dirty="0" err="1">
                <a:solidFill>
                  <a:srgbClr val="7030A0"/>
                </a:solidFill>
                <a:latin typeface="Calibri" pitchFamily="34" charset="0"/>
                <a:ea typeface="新細明體" pitchFamily="18" charset="-120"/>
              </a:rPr>
              <a:t>Jiashan</a:t>
            </a:r>
            <a:endParaRPr lang="en-US" altLang="zh-CN" sz="2000" b="1" dirty="0">
              <a:solidFill>
                <a:srgbClr val="7030A0"/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rgbClr val="7030A0"/>
                </a:solidFill>
                <a:latin typeface="Calibri" pitchFamily="34" charset="0"/>
                <a:ea typeface="新細明體" pitchFamily="18" charset="-120"/>
              </a:rPr>
              <a:t>越南，深圳，嘉善</a:t>
            </a:r>
            <a:endParaRPr lang="en-US" altLang="zh-TW" sz="2000" b="1" dirty="0">
              <a:solidFill>
                <a:srgbClr val="7030A0"/>
              </a:solidFill>
              <a:latin typeface="Calibri" pitchFamily="34" charset="0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Taiwan </a:t>
            </a:r>
            <a:r>
              <a:rPr lang="zh-CN" altLang="en-US" sz="2000" b="1" dirty="0">
                <a:solidFill>
                  <a:srgbClr val="FF0000"/>
                </a:solidFill>
                <a:latin typeface="Calibri" pitchFamily="34" charset="0"/>
                <a:ea typeface="新細明體" pitchFamily="18" charset="-120"/>
              </a:rPr>
              <a:t>台湾</a:t>
            </a:r>
            <a:endParaRPr lang="en-US" altLang="zh-TW" sz="2000" b="1" dirty="0">
              <a:solidFill>
                <a:srgbClr val="FF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42910" y="785794"/>
            <a:ext cx="7786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Our Asian Sales Network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</a:rPr>
              <a:t>亚洲销售网络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矩形 23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714876" cy="35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42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408711" cy="18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2" y="2114550"/>
            <a:ext cx="5974471" cy="16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75656" y="3356992"/>
            <a:ext cx="151216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1" lang="en-US" altLang="zh-TW" sz="2000" b="1" dirty="0">
                <a:solidFill>
                  <a:srgbClr val="C00000"/>
                </a:solidFill>
              </a:rPr>
              <a:t>Back  pack</a:t>
            </a:r>
          </a:p>
          <a:p>
            <a:r>
              <a:rPr kumimoji="1" lang="zh-CN" altLang="en-US" sz="2000" b="1" dirty="0">
                <a:solidFill>
                  <a:srgbClr val="C00000"/>
                </a:solidFill>
              </a:rPr>
              <a:t>背包</a:t>
            </a:r>
            <a:endParaRPr kumimoji="1" lang="zh-TW" altLang="zh-HK" sz="2000" b="1" dirty="0">
              <a:solidFill>
                <a:srgbClr val="C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3848" y="3356992"/>
            <a:ext cx="122413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kumimoji="1" sz="2000" b="1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Garment</a:t>
            </a:r>
          </a:p>
          <a:p>
            <a:r>
              <a:rPr lang="zh-CN" altLang="en-US" dirty="0"/>
              <a:t>成衣</a:t>
            </a:r>
            <a:r>
              <a:rPr lang="en-US" altLang="zh-TW" dirty="0"/>
              <a:t> </a:t>
            </a:r>
            <a:endParaRPr lang="zh-TW" altLang="zh-HK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21216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1" lang="en-US" altLang="zh-TW" sz="2000" b="1" dirty="0">
                <a:solidFill>
                  <a:srgbClr val="C00000"/>
                </a:solidFill>
              </a:rPr>
              <a:t>Military</a:t>
            </a:r>
          </a:p>
          <a:p>
            <a:r>
              <a:rPr kumimoji="1" lang="zh-CN" altLang="en-US" sz="2000" b="1" dirty="0">
                <a:solidFill>
                  <a:srgbClr val="C00000"/>
                </a:solidFill>
              </a:rPr>
              <a:t>军用</a:t>
            </a:r>
            <a:endParaRPr kumimoji="1" lang="zh-TW" altLang="zh-HK" sz="2000" b="1" dirty="0">
              <a:solidFill>
                <a:srgbClr val="C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56176" y="3356992"/>
            <a:ext cx="1800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1" lang="en-US" altLang="zh-TW" sz="2000" b="1" dirty="0">
                <a:solidFill>
                  <a:srgbClr val="C00000"/>
                </a:solidFill>
              </a:rPr>
              <a:t>Baby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2000" b="1" dirty="0">
                <a:solidFill>
                  <a:srgbClr val="C00000"/>
                </a:solidFill>
              </a:rPr>
              <a:t>strollers</a:t>
            </a:r>
          </a:p>
          <a:p>
            <a:r>
              <a:rPr kumimoji="1" lang="zh-CN" altLang="en-US" sz="2000" b="1" dirty="0">
                <a:solidFill>
                  <a:srgbClr val="C00000"/>
                </a:solidFill>
              </a:rPr>
              <a:t>童车</a:t>
            </a:r>
            <a:endParaRPr kumimoji="1" lang="zh-TW" altLang="zh-HK" sz="2000" b="1" dirty="0">
              <a:solidFill>
                <a:srgbClr val="C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19672" y="5093065"/>
            <a:ext cx="122413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kumimoji="1" sz="2000" b="1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Helmet</a:t>
            </a:r>
          </a:p>
          <a:p>
            <a:r>
              <a:rPr lang="zh-CN" altLang="en-US" dirty="0"/>
              <a:t>头盔</a:t>
            </a:r>
            <a:endParaRPr lang="zh-TW" altLang="zh-HK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31841" y="5123842"/>
            <a:ext cx="129728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kumimoji="1" sz="2000" b="1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Golf  Bag</a:t>
            </a:r>
          </a:p>
          <a:p>
            <a:r>
              <a:rPr lang="zh-CN" altLang="en-US" dirty="0"/>
              <a:t>高尔夫</a:t>
            </a:r>
            <a:endParaRPr lang="zh-TW" altLang="zh-HK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72000" y="5123843"/>
            <a:ext cx="17281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kumimoji="1" sz="2000" b="1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Water Sports</a:t>
            </a:r>
          </a:p>
          <a:p>
            <a:r>
              <a:rPr lang="zh-CN" altLang="en-US" dirty="0"/>
              <a:t>   水上运动</a:t>
            </a:r>
            <a:endParaRPr lang="zh-TW" altLang="zh-HK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444208" y="5123843"/>
            <a:ext cx="122413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kumimoji="1" sz="2000" b="1">
                <a:solidFill>
                  <a:srgbClr val="C00000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Others</a:t>
            </a:r>
          </a:p>
          <a:p>
            <a:r>
              <a:rPr lang="zh-CN" altLang="en-US" dirty="0"/>
              <a:t>其它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68467" y="1124744"/>
            <a:ext cx="69039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Industries Served 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</a:rPr>
              <a:t>客户行业分布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08912"/>
            <a:ext cx="1572469" cy="5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16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68467" y="714356"/>
            <a:ext cx="4617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Our Key Customers</a:t>
            </a:r>
          </a:p>
          <a:p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</a:rPr>
              <a:t>重点客户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07781"/>
              </p:ext>
            </p:extLst>
          </p:nvPr>
        </p:nvGraphicFramePr>
        <p:xfrm>
          <a:off x="7572396" y="2571744"/>
          <a:ext cx="1359168" cy="94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6" name="點陣圖影像" r:id="rId3" imgW="1114581" imgH="771429" progId="PBrush">
                  <p:embed/>
                </p:oleObj>
              </mc:Choice>
              <mc:Fallback>
                <p:oleObj name="點陣圖影像" r:id="rId3" imgW="1114581" imgH="771429" progId="PBrush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2571744"/>
                        <a:ext cx="1359168" cy="94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08101"/>
              </p:ext>
            </p:extLst>
          </p:nvPr>
        </p:nvGraphicFramePr>
        <p:xfrm>
          <a:off x="7020272" y="5596907"/>
          <a:ext cx="1860224" cy="64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7" name="點陣圖影像" r:id="rId5" imgW="1743318" imgH="600159" progId="PBrush">
                  <p:embed/>
                </p:oleObj>
              </mc:Choice>
              <mc:Fallback>
                <p:oleObj name="點陣圖影像" r:id="rId5" imgW="1743318" imgH="600159" progId="PBrush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596907"/>
                        <a:ext cx="1860224" cy="640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9787"/>
              </p:ext>
            </p:extLst>
          </p:nvPr>
        </p:nvGraphicFramePr>
        <p:xfrm>
          <a:off x="1714480" y="3357562"/>
          <a:ext cx="1436542" cy="48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8" name="點陣圖影像" r:id="rId7" imgW="1533739" imgH="514422" progId="PBrush">
                  <p:embed/>
                </p:oleObj>
              </mc:Choice>
              <mc:Fallback>
                <p:oleObj name="點陣圖影像" r:id="rId7" imgW="1533739" imgH="514422" progId="PBrush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357562"/>
                        <a:ext cx="1436542" cy="481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29" y="4036960"/>
            <a:ext cx="1372765" cy="7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46" y="3760073"/>
            <a:ext cx="1151926" cy="11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5" y="5324814"/>
            <a:ext cx="1106433" cy="104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643050"/>
            <a:ext cx="1247438" cy="12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20" y="1916832"/>
            <a:ext cx="2378624" cy="6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0" y="4680441"/>
            <a:ext cx="1840672" cy="6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13" y="5598754"/>
            <a:ext cx="1031470" cy="5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02" y="1844824"/>
            <a:ext cx="935903" cy="49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2174393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8490"/>
            <a:ext cx="1093490" cy="7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929066"/>
            <a:ext cx="910384" cy="68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5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00" y="4928107"/>
            <a:ext cx="1823409" cy="4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 descr="http://www.ergobag.de/skin/frontend/enterprise/ergobag/images/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000372"/>
            <a:ext cx="1815383" cy="5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7159" y="1916832"/>
            <a:ext cx="370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Over </a:t>
            </a:r>
            <a:r>
              <a:rPr lang="en-US" altLang="zh-TW" sz="4800" b="1" dirty="0">
                <a:solidFill>
                  <a:srgbClr val="C00000"/>
                </a:solidFill>
              </a:rPr>
              <a:t>130</a:t>
            </a:r>
            <a:r>
              <a:rPr lang="en-US" altLang="zh-TW" sz="4400" b="1" dirty="0"/>
              <a:t> </a:t>
            </a:r>
            <a:r>
              <a:rPr lang="en-US" altLang="zh-TW" b="1" dirty="0"/>
              <a:t>Active Customers</a:t>
            </a:r>
          </a:p>
        </p:txBody>
      </p:sp>
      <p:sp>
        <p:nvSpPr>
          <p:cNvPr id="37" name="矩形 36"/>
          <p:cNvSpPr/>
          <p:nvPr/>
        </p:nvSpPr>
        <p:spPr>
          <a:xfrm>
            <a:off x="357158" y="2617012"/>
            <a:ext cx="349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Market Share over </a:t>
            </a:r>
            <a:r>
              <a:rPr lang="en-US" altLang="zh-TW" sz="4800" b="1" dirty="0">
                <a:solidFill>
                  <a:srgbClr val="C00000"/>
                </a:solidFill>
              </a:rPr>
              <a:t>30%</a:t>
            </a:r>
            <a:r>
              <a:rPr lang="en-US" altLang="zh-TW" sz="4400" b="1" dirty="0">
                <a:solidFill>
                  <a:srgbClr val="C00000"/>
                </a:solidFill>
              </a:rPr>
              <a:t> 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79" y="5540095"/>
            <a:ext cx="1889703" cy="7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48" name="Picture 26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41" y="5575913"/>
            <a:ext cx="1859775" cy="66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121212121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5720" y="4714883"/>
            <a:ext cx="1571636" cy="57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1472" y="3929066"/>
            <a:ext cx="215636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866" name="Picture 37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57950" y="4857760"/>
            <a:ext cx="1562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867" name="Picture 37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57554" y="3000372"/>
            <a:ext cx="21286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7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00892" y="619688"/>
            <a:ext cx="1500198" cy="10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91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920</Words>
  <Application>Microsoft Office PowerPoint</Application>
  <PresentationFormat>全屏显示(4:3)</PresentationFormat>
  <Paragraphs>189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8" baseType="lpstr">
      <vt:lpstr>微軟正黑體</vt:lpstr>
      <vt:lpstr>Arial</vt:lpstr>
      <vt:lpstr>Calibri</vt:lpstr>
      <vt:lpstr>Wingdings</vt:lpstr>
      <vt:lpstr>Office 佈景主題</vt:lpstr>
      <vt:lpstr>點陣圖影像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Our factory工厂 Warehouse 仓库</vt:lpstr>
      <vt:lpstr>Warehouse Full view 仓库全景</vt:lpstr>
      <vt:lpstr>Tooling Department工模厂</vt:lpstr>
      <vt:lpstr>Tooling Department工模厂</vt:lpstr>
      <vt:lpstr>Mold 模具</vt:lpstr>
      <vt:lpstr>Injection Department 注塑部</vt:lpstr>
      <vt:lpstr>Metal Department 金属部</vt:lpstr>
      <vt:lpstr>Zinc&amp;Aluminum Department Full view锌合金铝合金部门全景</vt:lpstr>
      <vt:lpstr>Aluminum Stamping machine 铝合金冲压机</vt:lpstr>
      <vt:lpstr>Die casting machine 锌合金压铸机</vt:lpstr>
      <vt:lpstr>Aluminum Die casting machine 铝合金压铸机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cat</dc:creator>
  <cp:lastModifiedBy>郝荣丽</cp:lastModifiedBy>
  <cp:revision>379</cp:revision>
  <cp:lastPrinted>2015-04-22T09:42:48Z</cp:lastPrinted>
  <dcterms:created xsi:type="dcterms:W3CDTF">2015-03-17T03:57:25Z</dcterms:created>
  <dcterms:modified xsi:type="dcterms:W3CDTF">2021-12-30T09:15:33Z</dcterms:modified>
</cp:coreProperties>
</file>