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Default Extension="tiff" ContentType="image/tiff"/>
  <Override PartName="/ppt/tags/tag15.xml" ContentType="application/vnd.openxmlformats-officedocument.presentationml.tags+xml"/>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4" r:id="rId3"/>
  </p:sldMasterIdLst>
  <p:notesMasterIdLst>
    <p:notesMasterId r:id="rId34"/>
  </p:notesMasterIdLst>
  <p:sldIdLst>
    <p:sldId id="3280" r:id="rId4"/>
    <p:sldId id="307" r:id="rId5"/>
    <p:sldId id="270" r:id="rId6"/>
    <p:sldId id="3309" r:id="rId7"/>
    <p:sldId id="3282" r:id="rId8"/>
    <p:sldId id="3281" r:id="rId9"/>
    <p:sldId id="3314" r:id="rId10"/>
    <p:sldId id="3283" r:id="rId11"/>
    <p:sldId id="3285" r:id="rId12"/>
    <p:sldId id="3286" r:id="rId13"/>
    <p:sldId id="3308" r:id="rId14"/>
    <p:sldId id="3284" r:id="rId15"/>
    <p:sldId id="3287" r:id="rId16"/>
    <p:sldId id="3289" r:id="rId17"/>
    <p:sldId id="3288" r:id="rId18"/>
    <p:sldId id="3310" r:id="rId19"/>
    <p:sldId id="3294" r:id="rId20"/>
    <p:sldId id="3290" r:id="rId21"/>
    <p:sldId id="3311" r:id="rId22"/>
    <p:sldId id="3298" r:id="rId23"/>
    <p:sldId id="3299" r:id="rId24"/>
    <p:sldId id="3300" r:id="rId25"/>
    <p:sldId id="3301" r:id="rId26"/>
    <p:sldId id="3302" r:id="rId27"/>
    <p:sldId id="3303" r:id="rId28"/>
    <p:sldId id="3312" r:id="rId29"/>
    <p:sldId id="475" r:id="rId30"/>
    <p:sldId id="3305" r:id="rId31"/>
    <p:sldId id="3306" r:id="rId32"/>
    <p:sldId id="330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66CC"/>
    <a:srgbClr val="00FF00"/>
    <a:srgbClr val="D0CEC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588"/>
  </p:normalViewPr>
  <p:slideViewPr>
    <p:cSldViewPr snapToGrid="0" snapToObjects="1">
      <p:cViewPr>
        <p:scale>
          <a:sx n="60" d="100"/>
          <a:sy n="60" d="100"/>
        </p:scale>
        <p:origin x="-1080" y="-31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34763-9919-6C42-A3EC-4D361CC35963}" type="datetimeFigureOut">
              <a:rPr kumimoji="1" lang="zh-CN" altLang="en-US" smtClean="0"/>
              <a:pPr/>
              <a:t>2022/7/13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DA438-0F48-5646-B564-EA9EBAC3CCC4}" type="slidenum">
              <a:rPr kumimoji="1" lang="zh-CN" altLang="en-US" smtClean="0"/>
              <a:pPr/>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147A23-5BA8-44CE-9215-79B767159C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F9328F-83E9-4F2C-AC8C-D0EB83688118}"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F9328F-83E9-4F2C-AC8C-D0EB83688118}" type="slidenum">
              <a:rPr lang="zh-CN" altLang="en-US" smtClean="0"/>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F9328F-83E9-4F2C-AC8C-D0EB83688118}" type="slidenum">
              <a:rPr lang="zh-CN" altLang="en-US" smtClean="0"/>
              <a:pPr/>
              <a:t>16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F9328F-83E9-4F2C-AC8C-D0EB83688118}" type="slidenum">
              <a:rPr lang="zh-CN" altLang="en-US" smtClean="0"/>
              <a:pPr/>
              <a:t>19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F9328F-83E9-4F2C-AC8C-D0EB83688118}" type="slidenum">
              <a:rPr lang="zh-CN" altLang="en-US" smtClean="0"/>
              <a:pPr/>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6172202"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685800"/>
            <a:fld id="{40996123-076B-46E6-93DF-CC1D4C4C4F25}" type="datetimeFigureOut">
              <a:rPr lang="zh-CN" altLang="en-US" sz="1350" smtClean="0">
                <a:solidFill>
                  <a:prstClr val="black"/>
                </a:solidFill>
              </a:rPr>
              <a:pPr defTabSz="685800"/>
              <a:t>2022/7/13</a:t>
            </a:fld>
            <a:endParaRPr lang="zh-CN" altLang="en-US" sz="135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685800"/>
            <a:endParaRPr lang="zh-CN" altLang="en-US" sz="135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685800"/>
            <a:fld id="{D5B41E91-F45B-448B-8AA9-08F251357861}" type="slidenum">
              <a:rPr lang="zh-CN" altLang="en-US" sz="1350" smtClean="0">
                <a:solidFill>
                  <a:prstClr val="black"/>
                </a:solidFill>
              </a:rPr>
              <a:pPr defTabSz="685800"/>
              <a:t>‹#›</a:t>
            </a:fld>
            <a:endParaRPr lang="zh-CN" altLang="en-US" sz="1350">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00" advTm="0">
        <p14:flip dir="r"/>
      </p:transition>
    </mc:Choice>
    <mc:Fallback>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63344"/>
            <a:ext cx="2844800" cy="365125"/>
          </a:xfrm>
        </p:spPr>
        <p:txBody>
          <a:bodyPr/>
          <a:lstStyle/>
          <a:p>
            <a:fld id="{530820CF-B880-4189-942D-D702A7CBA730}" type="datetimeFigureOut">
              <a:rPr lang="zh-CN" altLang="en-US" smtClean="0"/>
              <a:pPr/>
              <a:t>2022/7/13</a:t>
            </a:fld>
            <a:endParaRPr lang="zh-CN" altLang="en-US"/>
          </a:p>
        </p:txBody>
      </p:sp>
      <p:sp>
        <p:nvSpPr>
          <p:cNvPr id="4" name="页脚占位符 3"/>
          <p:cNvSpPr>
            <a:spLocks noGrp="1"/>
          </p:cNvSpPr>
          <p:nvPr>
            <p:ph type="ftr" sz="quarter" idx="11"/>
          </p:nvPr>
        </p:nvSpPr>
        <p:spPr>
          <a:xfrm>
            <a:off x="4115587" y="6363344"/>
            <a:ext cx="3860800" cy="365125"/>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9264764" y="6351789"/>
            <a:ext cx="1850728" cy="376667"/>
          </a:xfrm>
        </p:spPr>
        <p:txBody>
          <a:bodyPr vert="horz" lIns="102156" tIns="51076" rIns="102156" bIns="51076" rtlCol="0" anchor="ctr"/>
          <a:lstStyle>
            <a:lvl1pPr algn="r">
              <a:defRPr lang="zh-CN" altLang="en-US" smtClean="0"/>
            </a:lvl1p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16" name="燕尾形 15"/>
          <p:cNvSpPr/>
          <p:nvPr userDrawn="1"/>
        </p:nvSpPr>
        <p:spPr>
          <a:xfrm>
            <a:off x="815413" y="452669"/>
            <a:ext cx="288032" cy="288032"/>
          </a:xfrm>
          <a:prstGeom prst="chevron">
            <a:avLst/>
          </a:prstGeom>
          <a:solidFill>
            <a:srgbClr val="CC0000"/>
          </a:solidFill>
          <a:ln>
            <a:noFill/>
          </a:ln>
          <a:effectLst>
            <a:outerShdw blurRad="254000" dist="101600" dir="27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2" name="标题 1"/>
          <p:cNvSpPr>
            <a:spLocks noGrp="1"/>
          </p:cNvSpPr>
          <p:nvPr>
            <p:ph type="title"/>
          </p:nvPr>
        </p:nvSpPr>
        <p:spPr>
          <a:xfrm>
            <a:off x="1209303" y="356659"/>
            <a:ext cx="7863029" cy="440676"/>
          </a:xfrm>
        </p:spPr>
        <p:txBody>
          <a:bodyPr vert="horz" lIns="68580" tIns="34290" rIns="68580" bIns="34290" rtlCol="0" anchor="ctr">
            <a:noAutofit/>
          </a:bodyPr>
          <a:lstStyle>
            <a:lvl1pPr algn="l">
              <a:defRPr lang="zh-CN" altLang="en-US" sz="2935"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685800">
              <a:lnSpc>
                <a:spcPct val="90000"/>
              </a:lnSpc>
            </a:pPr>
            <a:r>
              <a:rPr lang="zh-CN" altLang="en-US" dirty="0"/>
              <a:t>单击此处编辑母版标题样式</a:t>
            </a:r>
          </a:p>
        </p:txBody>
      </p:sp>
      <p:pic>
        <p:nvPicPr>
          <p:cNvPr id="17" name="图片 1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608502" y="311762"/>
            <a:ext cx="972132" cy="524951"/>
          </a:xfrm>
          <a:prstGeom prst="rect">
            <a:avLst/>
          </a:prstGeom>
        </p:spPr>
      </p:pic>
      <p:grpSp>
        <p:nvGrpSpPr>
          <p:cNvPr id="8" name="组合 7"/>
          <p:cNvGrpSpPr/>
          <p:nvPr userDrawn="1"/>
        </p:nvGrpSpPr>
        <p:grpSpPr>
          <a:xfrm>
            <a:off x="0" y="917967"/>
            <a:ext cx="12192000" cy="5940032"/>
            <a:chOff x="0" y="688475"/>
            <a:chExt cx="9144000" cy="4455024"/>
          </a:xfrm>
        </p:grpSpPr>
        <p:sp>
          <p:nvSpPr>
            <p:cNvPr id="14" name="矩形 13"/>
            <p:cNvSpPr/>
            <p:nvPr userDrawn="1"/>
          </p:nvSpPr>
          <p:spPr>
            <a:xfrm>
              <a:off x="0" y="699246"/>
              <a:ext cx="9144000" cy="4444253"/>
            </a:xfrm>
            <a:prstGeom prst="rect">
              <a:avLst/>
            </a:prstGeom>
            <a:gradFill flip="none" rotWithShape="1">
              <a:gsLst>
                <a:gs pos="0">
                  <a:schemeClr val="bg1">
                    <a:lumMod val="88000"/>
                  </a:schemeClr>
                </a:gs>
                <a:gs pos="75000">
                  <a:schemeClr val="bg1"/>
                </a:gs>
              </a:gsLst>
              <a:lin ang="5400000" scaled="1"/>
              <a:tileRect/>
            </a:gradFill>
            <a:ln>
              <a:noFill/>
            </a:ln>
            <a:effectLst>
              <a:outerShdw blurRad="1270000" dist="165100" dir="16200000" sx="82000" sy="82000" algn="ctr" rotWithShape="0">
                <a:srgbClr val="000000">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矩形 11"/>
            <p:cNvSpPr/>
            <p:nvPr userDrawn="1"/>
          </p:nvSpPr>
          <p:spPr>
            <a:xfrm>
              <a:off x="0" y="688475"/>
              <a:ext cx="9133672" cy="1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300"/>
                                        <p:tgtEl>
                                          <p:spTgt spid="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par>
                          <p:cTn id="18" fill="hold">
                            <p:stCondLst>
                              <p:cond delay="1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anim calcmode="lin" valueType="num">
                                      <p:cBhvr>
                                        <p:cTn id="2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9DF7EEB-B334-614B-ADA6-164516060608}" type="datetimeFigureOut">
              <a:rPr kumimoji="1" lang="zh-CN" altLang="en-US" smtClean="0"/>
              <a:pPr/>
              <a:t>2022/7/13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008174A-1247-6C4B-A24D-8EF8677E9136}" type="slidenum">
              <a:rPr kumimoji="1" lang="zh-CN" altLang="en-US" smtClean="0"/>
              <a:pPr/>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F7EEB-B334-614B-ADA6-164516060608}" type="datetimeFigureOut">
              <a:rPr kumimoji="1" lang="zh-CN" altLang="en-US" smtClean="0"/>
              <a:pPr/>
              <a:t>2022/7/13</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8174A-1247-6C4B-A24D-8EF8677E9136}" type="slidenum">
              <a:rPr kumimoji="1" lang="zh-CN" altLang="en-US" smtClean="0"/>
              <a:pPr/>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0000"/>
              </a:schemeClr>
            </a:gs>
            <a:gs pos="100000">
              <a:schemeClr val="bg1">
                <a:lumMod val="95000"/>
              </a:schemeClr>
            </a:gs>
            <a:gs pos="60000">
              <a:schemeClr val="bg1"/>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02156" tIns="51076" rIns="102156" bIns="51076"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17"/>
            <a:ext cx="10972800" cy="4525963"/>
          </a:xfrm>
          <a:prstGeom prst="rect">
            <a:avLst/>
          </a:prstGeom>
        </p:spPr>
        <p:txBody>
          <a:bodyPr vert="horz" lIns="102156" tIns="51076" rIns="102156" bIns="5107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102156" tIns="51076" rIns="102156" bIns="51076" rtlCol="0" anchor="ctr"/>
          <a:lstStyle>
            <a:lvl1pPr algn="l">
              <a:defRPr sz="1735">
                <a:solidFill>
                  <a:schemeClr val="tx1">
                    <a:tint val="75000"/>
                  </a:schemeClr>
                </a:solidFill>
              </a:defRPr>
            </a:lvl1pPr>
          </a:lstStyle>
          <a:p>
            <a:fld id="{530820CF-B880-4189-942D-D702A7CBA730}" type="datetimeFigureOut">
              <a:rPr lang="zh-CN" altLang="en-US" smtClean="0"/>
              <a:pPr/>
              <a:t>2022/7/13</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102156" tIns="51076" rIns="102156" bIns="51076" rtlCol="0" anchor="ctr"/>
          <a:lstStyle>
            <a:lvl1pPr algn="ctr">
              <a:defRPr sz="17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102156" tIns="51076" rIns="102156" bIns="51076" rtlCol="0" anchor="ctr"/>
          <a:lstStyle>
            <a:lvl1pPr algn="r">
              <a:defRPr sz="1735">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mc:Choice xmlns="" xmlns:p14="http://schemas.microsoft.com/office/powerpoint/2010/main" Requires="p14">
      <p:transition spd="slow" p14:dur="2000" advTm="11000">
        <p14:vortex dir="r"/>
      </p:transition>
    </mc:Choice>
    <mc:Fallback>
      <p:transition spd="slow" advTm="11000">
        <p:fade/>
      </p:transition>
    </mc:Fallback>
  </mc:AlternateContent>
  <p:txStyles>
    <p:titleStyle>
      <a:lvl1pPr algn="ctr" defTabSz="1363980" rtl="0" eaLnBrk="1" latinLnBrk="0" hangingPunct="1">
        <a:spcBef>
          <a:spcPct val="0"/>
        </a:spcBef>
        <a:buNone/>
        <a:defRPr sz="6665" kern="1200">
          <a:solidFill>
            <a:schemeClr val="tx1"/>
          </a:solidFill>
          <a:latin typeface="+mj-lt"/>
          <a:ea typeface="+mj-ea"/>
          <a:cs typeface="+mj-cs"/>
        </a:defRPr>
      </a:lvl1pPr>
    </p:titleStyle>
    <p:bodyStyle>
      <a:lvl1pPr marL="511175" indent="-511175" algn="l" defTabSz="136398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08075" indent="-426720" algn="l" defTabSz="1363980" rtl="0" eaLnBrk="1" latinLnBrk="0" hangingPunct="1">
        <a:spcBef>
          <a:spcPct val="20000"/>
        </a:spcBef>
        <a:buFont typeface="Arial" panose="020B0604020202020204" pitchFamily="34" charset="0"/>
        <a:buChar char="–"/>
        <a:defRPr sz="4135" kern="1200">
          <a:solidFill>
            <a:schemeClr val="tx1"/>
          </a:solidFill>
          <a:latin typeface="+mn-lt"/>
          <a:ea typeface="+mn-ea"/>
          <a:cs typeface="+mn-cs"/>
        </a:defRPr>
      </a:lvl2pPr>
      <a:lvl3pPr marL="1704975" indent="-340995" algn="l" defTabSz="136398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387600" indent="-340995" algn="l" defTabSz="1363980" rtl="0" eaLnBrk="1" latinLnBrk="0" hangingPunct="1">
        <a:spcBef>
          <a:spcPct val="20000"/>
        </a:spcBef>
        <a:buFont typeface="Arial" panose="020B0604020202020204" pitchFamily="34" charset="0"/>
        <a:buChar char="–"/>
        <a:defRPr sz="3065" kern="1200">
          <a:solidFill>
            <a:schemeClr val="tx1"/>
          </a:solidFill>
          <a:latin typeface="+mn-lt"/>
          <a:ea typeface="+mn-ea"/>
          <a:cs typeface="+mn-cs"/>
        </a:defRPr>
      </a:lvl4pPr>
      <a:lvl5pPr marL="3070225" indent="-340995" algn="l" defTabSz="1363980" rtl="0" eaLnBrk="1" latinLnBrk="0" hangingPunct="1">
        <a:spcBef>
          <a:spcPct val="20000"/>
        </a:spcBef>
        <a:buFont typeface="Arial" panose="020B0604020202020204" pitchFamily="34" charset="0"/>
        <a:buChar char="»"/>
        <a:defRPr sz="3065" kern="1200">
          <a:solidFill>
            <a:schemeClr val="tx1"/>
          </a:solidFill>
          <a:latin typeface="+mn-lt"/>
          <a:ea typeface="+mn-ea"/>
          <a:cs typeface="+mn-cs"/>
        </a:defRPr>
      </a:lvl5pPr>
      <a:lvl6pPr marL="3751580" indent="-340995" algn="l" defTabSz="1363980" rtl="0" eaLnBrk="1" latinLnBrk="0" hangingPunct="1">
        <a:spcBef>
          <a:spcPct val="20000"/>
        </a:spcBef>
        <a:buFont typeface="Arial" panose="020B0604020202020204" pitchFamily="34" charset="0"/>
        <a:buChar char="•"/>
        <a:defRPr sz="3065" kern="1200">
          <a:solidFill>
            <a:schemeClr val="tx1"/>
          </a:solidFill>
          <a:latin typeface="+mn-lt"/>
          <a:ea typeface="+mn-ea"/>
          <a:cs typeface="+mn-cs"/>
        </a:defRPr>
      </a:lvl6pPr>
      <a:lvl7pPr marL="4433570" indent="-340995" algn="l" defTabSz="1363980" rtl="0" eaLnBrk="1" latinLnBrk="0" hangingPunct="1">
        <a:spcBef>
          <a:spcPct val="20000"/>
        </a:spcBef>
        <a:buFont typeface="Arial" panose="020B0604020202020204" pitchFamily="34" charset="0"/>
        <a:buChar char="•"/>
        <a:defRPr sz="3065" kern="1200">
          <a:solidFill>
            <a:schemeClr val="tx1"/>
          </a:solidFill>
          <a:latin typeface="+mn-lt"/>
          <a:ea typeface="+mn-ea"/>
          <a:cs typeface="+mn-cs"/>
        </a:defRPr>
      </a:lvl7pPr>
      <a:lvl8pPr marL="5116195" indent="-340995" algn="l" defTabSz="1363980" rtl="0" eaLnBrk="1" latinLnBrk="0" hangingPunct="1">
        <a:spcBef>
          <a:spcPct val="20000"/>
        </a:spcBef>
        <a:buFont typeface="Arial" panose="020B0604020202020204" pitchFamily="34" charset="0"/>
        <a:buChar char="•"/>
        <a:defRPr sz="3065" kern="1200">
          <a:solidFill>
            <a:schemeClr val="tx1"/>
          </a:solidFill>
          <a:latin typeface="+mn-lt"/>
          <a:ea typeface="+mn-ea"/>
          <a:cs typeface="+mn-cs"/>
        </a:defRPr>
      </a:lvl8pPr>
      <a:lvl9pPr marL="5798820" indent="-340995" algn="l" defTabSz="1363980" rtl="0" eaLnBrk="1" latinLnBrk="0" hangingPunct="1">
        <a:spcBef>
          <a:spcPct val="20000"/>
        </a:spcBef>
        <a:buFont typeface="Arial" panose="020B0604020202020204" pitchFamily="34" charset="0"/>
        <a:buChar char="•"/>
        <a:defRPr sz="3065" kern="1200">
          <a:solidFill>
            <a:schemeClr val="tx1"/>
          </a:solidFill>
          <a:latin typeface="+mn-lt"/>
          <a:ea typeface="+mn-ea"/>
          <a:cs typeface="+mn-cs"/>
        </a:defRPr>
      </a:lvl9pPr>
    </p:bodyStyle>
    <p:otherStyle>
      <a:defPPr>
        <a:defRPr lang="zh-CN"/>
      </a:defPPr>
      <a:lvl1pPr marL="0" algn="l" defTabSz="1363980" rtl="0" eaLnBrk="1" latinLnBrk="0" hangingPunct="1">
        <a:defRPr sz="2665" kern="1200">
          <a:solidFill>
            <a:schemeClr val="tx1"/>
          </a:solidFill>
          <a:latin typeface="+mn-lt"/>
          <a:ea typeface="+mn-ea"/>
          <a:cs typeface="+mn-cs"/>
        </a:defRPr>
      </a:lvl1pPr>
      <a:lvl2pPr marL="682625" algn="l" defTabSz="1363980" rtl="0" eaLnBrk="1" latinLnBrk="0" hangingPunct="1">
        <a:defRPr sz="2665" kern="1200">
          <a:solidFill>
            <a:schemeClr val="tx1"/>
          </a:solidFill>
          <a:latin typeface="+mn-lt"/>
          <a:ea typeface="+mn-ea"/>
          <a:cs typeface="+mn-cs"/>
        </a:defRPr>
      </a:lvl2pPr>
      <a:lvl3pPr marL="1363980" algn="l" defTabSz="1363980" rtl="0" eaLnBrk="1" latinLnBrk="0" hangingPunct="1">
        <a:defRPr sz="2665" kern="1200">
          <a:solidFill>
            <a:schemeClr val="tx1"/>
          </a:solidFill>
          <a:latin typeface="+mn-lt"/>
          <a:ea typeface="+mn-ea"/>
          <a:cs typeface="+mn-cs"/>
        </a:defRPr>
      </a:lvl3pPr>
      <a:lvl4pPr marL="2046605" algn="l" defTabSz="1363980" rtl="0" eaLnBrk="1" latinLnBrk="0" hangingPunct="1">
        <a:defRPr sz="2665" kern="1200">
          <a:solidFill>
            <a:schemeClr val="tx1"/>
          </a:solidFill>
          <a:latin typeface="+mn-lt"/>
          <a:ea typeface="+mn-ea"/>
          <a:cs typeface="+mn-cs"/>
        </a:defRPr>
      </a:lvl4pPr>
      <a:lvl5pPr marL="2728595" algn="l" defTabSz="1363980" rtl="0" eaLnBrk="1" latinLnBrk="0" hangingPunct="1">
        <a:defRPr sz="2665" kern="1200">
          <a:solidFill>
            <a:schemeClr val="tx1"/>
          </a:solidFill>
          <a:latin typeface="+mn-lt"/>
          <a:ea typeface="+mn-ea"/>
          <a:cs typeface="+mn-cs"/>
        </a:defRPr>
      </a:lvl5pPr>
      <a:lvl6pPr marL="3411220" algn="l" defTabSz="1363980" rtl="0" eaLnBrk="1" latinLnBrk="0" hangingPunct="1">
        <a:defRPr sz="2665" kern="1200">
          <a:solidFill>
            <a:schemeClr val="tx1"/>
          </a:solidFill>
          <a:latin typeface="+mn-lt"/>
          <a:ea typeface="+mn-ea"/>
          <a:cs typeface="+mn-cs"/>
        </a:defRPr>
      </a:lvl6pPr>
      <a:lvl7pPr marL="4092575" algn="l" defTabSz="1363980" rtl="0" eaLnBrk="1" latinLnBrk="0" hangingPunct="1">
        <a:defRPr sz="2665" kern="1200">
          <a:solidFill>
            <a:schemeClr val="tx1"/>
          </a:solidFill>
          <a:latin typeface="+mn-lt"/>
          <a:ea typeface="+mn-ea"/>
          <a:cs typeface="+mn-cs"/>
        </a:defRPr>
      </a:lvl7pPr>
      <a:lvl8pPr marL="4775200" algn="l" defTabSz="1363980" rtl="0" eaLnBrk="1" latinLnBrk="0" hangingPunct="1">
        <a:defRPr sz="2665" kern="1200">
          <a:solidFill>
            <a:schemeClr val="tx1"/>
          </a:solidFill>
          <a:latin typeface="+mn-lt"/>
          <a:ea typeface="+mn-ea"/>
          <a:cs typeface="+mn-cs"/>
        </a:defRPr>
      </a:lvl8pPr>
      <a:lvl9pPr marL="5457190" algn="l" defTabSz="1363980" rtl="0" eaLnBrk="1" latinLnBrk="0" hangingPunct="1">
        <a:defRPr sz="26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5.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tags" Target="../tags/tag16.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9.xml"/><Relationship Id="rId7" Type="http://schemas.openxmlformats.org/officeDocument/2006/relationships/image" Target="../media/image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3.xml"/><Relationship Id="rId7" Type="http://schemas.openxmlformats.org/officeDocument/2006/relationships/image" Target="../media/image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microsoft.com/office/2007/relationships/hdphoto" Target="../media/image38.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tags" Target="../tags/tag8.xml"/></Relationships>
</file>

<file path=ppt/slides/_rels/slide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Layout" Target="../slideLayouts/slideLayout7.xml"/><Relationship Id="rId4" Type="http://schemas.openxmlformats.org/officeDocument/2006/relationships/tags" Target="../tags/tag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模式1"/>
          <p:cNvPicPr>
            <a:picLocks noRot="1" noChangeArrowheads="1"/>
          </p:cNvPicPr>
          <p:nvPr/>
        </p:nvPicPr>
        <p:blipFill>
          <a:blip r:embed="rId2" cstate="print"/>
          <a:srcRect/>
          <a:stretch>
            <a:fillRect/>
          </a:stretch>
        </p:blipFill>
        <p:spPr bwMode="auto">
          <a:xfrm>
            <a:off x="3469032" y="945931"/>
            <a:ext cx="4665306" cy="19097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文本框 6"/>
          <p:cNvSpPr txBox="1"/>
          <p:nvPr/>
        </p:nvSpPr>
        <p:spPr>
          <a:xfrm>
            <a:off x="1802188" y="3969215"/>
            <a:ext cx="8201137" cy="1066827"/>
          </a:xfrm>
          <a:prstGeom prst="rect">
            <a:avLst/>
          </a:prstGeom>
          <a:noFill/>
          <a:ln w="12700" cap="flat">
            <a:noFill/>
            <a:miter lim="400000"/>
          </a:ln>
          <a:effectLst>
            <a:outerShdw blurRad="50800" dist="38100" dir="16200000"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35" tIns="25335" rIns="25335" bIns="25335" numCol="1" spcCol="381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black"/>
                </a:solidFill>
                <a:effectLst/>
                <a:uLnTx/>
                <a:uFillTx/>
                <a:latin typeface="Impact" panose="020B0806030902050204" pitchFamily="34" charset="0"/>
                <a:ea typeface="方正兰亭超细黑简体" panose="02000000000000000000" pitchFamily="2" charset="-122"/>
                <a:cs typeface="+mn-cs"/>
              </a:rPr>
              <a:t>Company Profile</a:t>
            </a:r>
            <a:endParaRPr kumimoji="0" lang="zh-CN" altLang="en-US" sz="6600" b="0" i="0" u="none" strike="noStrike" kern="1200" cap="none" spc="0" normalizeH="0" baseline="0" noProof="0" dirty="0">
              <a:ln>
                <a:noFill/>
              </a:ln>
              <a:solidFill>
                <a:prstClr val="black"/>
              </a:solidFill>
              <a:effectLst/>
              <a:uLnTx/>
              <a:uFillTx/>
              <a:latin typeface="Impact" panose="020B0806030902050204" pitchFamily="34" charset="0"/>
              <a:ea typeface="方正兰亭超细黑简体" panose="02000000000000000000" pitchFamily="2" charset="-122"/>
              <a:cs typeface="+mn-cs"/>
            </a:endParaRPr>
          </a:p>
        </p:txBody>
      </p:sp>
    </p:spTree>
  </p:cSld>
  <p:clrMapOvr>
    <a:masterClrMapping/>
  </p:clrMapOvr>
  <p:transition>
    <p:diamond/>
  </p:transition>
  <p:timing>
    <p:tnLst>
      <p:par>
        <p:cTn id="1" dur="indefinite" restart="never" fill="hold"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e have the automatic production lines. Here I have to mentioned that for the heat transfer labels, we have totally 4 automatic screen printing lines, more than 20 semi-automatic screen printing lines and some manually screen printing lines. And 30K sheets of films can be finished per day.…"/>
          <p:cNvSpPr txBox="1"/>
          <p:nvPr/>
        </p:nvSpPr>
        <p:spPr>
          <a:xfrm>
            <a:off x="410817" y="930492"/>
            <a:ext cx="11516140" cy="51816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panose="05020102010507070707"/>
              <a:buChar char=""/>
              <a:defRPr kumimoji="0" sz="18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18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18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18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800" dirty="0">
                <a:latin typeface="Impact" panose="020B0806030902050204" pitchFamily="34" charset="0"/>
                <a:ea typeface="Hoefler Text"/>
                <a:cs typeface="Hoefler Text"/>
                <a:sym typeface="Hoefler Text"/>
              </a:rPr>
              <a:t>H</a:t>
            </a:r>
            <a:r>
              <a:rPr lang="en-US" altLang="zh-CN" sz="2800" dirty="0">
                <a:latin typeface="Impact" panose="020B0806030902050204" pitchFamily="34" charset="0"/>
                <a:ea typeface="Hoefler Text"/>
                <a:cs typeface="Hoefler Text"/>
                <a:sym typeface="Hoefler Text"/>
              </a:rPr>
              <a:t>as Silicon badges capacity 2 million pcs  per month. </a:t>
            </a:r>
          </a:p>
          <a:p>
            <a:pPr marL="0" indent="0">
              <a:spcBef>
                <a:spcPts val="1275"/>
              </a:spcBef>
              <a:buClr>
                <a:srgbClr val="929292"/>
              </a:buClr>
              <a:buSzPct val="60000"/>
              <a:buNone/>
              <a:defRPr sz="5000">
                <a:latin typeface="Hoefler Text"/>
                <a:ea typeface="Hoefler Text"/>
                <a:cs typeface="Hoefler Text"/>
                <a:sym typeface="Hoefler Text"/>
              </a:defRPr>
            </a:pPr>
            <a:r>
              <a:rPr lang="zh-CN" altLang="en-US" sz="2400" dirty="0">
                <a:latin typeface="Hoefler Text"/>
                <a:ea typeface="Hoefler Text"/>
                <a:cs typeface="Hoefler Text"/>
                <a:sym typeface="Hoefler Text"/>
              </a:rPr>
              <a:t>拥有硅胶章产能每个月</a:t>
            </a:r>
            <a:r>
              <a:rPr lang="en-US" altLang="zh-CN" sz="2400" dirty="0">
                <a:latin typeface="Hoefler Text"/>
                <a:ea typeface="Hoefler Text"/>
                <a:cs typeface="Hoefler Text"/>
                <a:sym typeface="Hoefler Text"/>
              </a:rPr>
              <a:t>200</a:t>
            </a:r>
            <a:r>
              <a:rPr lang="zh-CN" altLang="en-US" sz="2400" dirty="0">
                <a:latin typeface="Hoefler Text"/>
                <a:ea typeface="Hoefler Text"/>
                <a:cs typeface="Hoefler Text"/>
                <a:sym typeface="Hoefler Text"/>
              </a:rPr>
              <a:t>万</a:t>
            </a:r>
            <a:endParaRPr lang="en-US" sz="2400" dirty="0">
              <a:latin typeface="Hoefler Text"/>
              <a:ea typeface="Hoefler Text"/>
              <a:cs typeface="Hoefler Text"/>
              <a:sym typeface="Hoefler Text"/>
            </a:endParaRP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800" dirty="0">
                <a:latin typeface="Impact" panose="020B0806030902050204" pitchFamily="34" charset="0"/>
                <a:ea typeface="Hoefler Text"/>
                <a:cs typeface="Hoefler Text"/>
                <a:sym typeface="Hoefler Text"/>
              </a:rPr>
              <a:t>Has 18 Heat Transfer Label Fully-automatic production lines.</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2400" dirty="0">
                <a:latin typeface="Hoefler Text"/>
                <a:ea typeface="Hoefler Text"/>
                <a:cs typeface="Hoefler Text"/>
                <a:sym typeface="Hoefler Text"/>
              </a:rPr>
              <a:t>拥有</a:t>
            </a:r>
            <a:r>
              <a:rPr lang="en-US" altLang="zh-CN" sz="2400" dirty="0">
                <a:latin typeface="Hoefler Text"/>
                <a:ea typeface="Hoefler Text"/>
                <a:cs typeface="Hoefler Text"/>
                <a:sym typeface="Hoefler Text"/>
              </a:rPr>
              <a:t>18</a:t>
            </a:r>
            <a:r>
              <a:rPr lang="zh-CN" altLang="en-US" sz="2400" dirty="0">
                <a:latin typeface="Hoefler Text"/>
                <a:ea typeface="Hoefler Text"/>
                <a:cs typeface="Hoefler Text"/>
                <a:sym typeface="Hoefler Text"/>
              </a:rPr>
              <a:t>条全自动化热转印标生产线</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800" dirty="0">
                <a:latin typeface="Impact" panose="020B0806030902050204" pitchFamily="34" charset="0"/>
                <a:ea typeface="Hoefler Text"/>
                <a:cs typeface="Hoefler Text"/>
                <a:sym typeface="Hoefler Text"/>
              </a:rPr>
              <a:t>Has 16 Semi-automatic screen printing lines and 5 Manual screen printing lines. </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2400" dirty="0">
                <a:latin typeface="Hoefler Text"/>
                <a:ea typeface="Hoefler Text"/>
                <a:cs typeface="Hoefler Text"/>
                <a:sym typeface="Hoefler Text"/>
              </a:rPr>
              <a:t>拥有</a:t>
            </a:r>
            <a:r>
              <a:rPr lang="en-US" altLang="zh-CN" sz="2400" dirty="0">
                <a:latin typeface="Hoefler Text"/>
                <a:ea typeface="Hoefler Text"/>
                <a:cs typeface="Hoefler Text"/>
                <a:sym typeface="Hoefler Text"/>
              </a:rPr>
              <a:t>16</a:t>
            </a:r>
            <a:r>
              <a:rPr lang="zh-CN" altLang="en-US" sz="2400" dirty="0">
                <a:latin typeface="Hoefler Text"/>
                <a:ea typeface="Hoefler Text"/>
                <a:cs typeface="Hoefler Text"/>
                <a:sym typeface="Hoefler Text"/>
              </a:rPr>
              <a:t>条半自动化热转印标生产线</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800" dirty="0">
                <a:latin typeface="Impact" panose="020B0806030902050204" pitchFamily="34" charset="0"/>
                <a:ea typeface="Hoefler Text"/>
                <a:cs typeface="Hoefler Text"/>
                <a:sym typeface="Hoefler Text"/>
              </a:rPr>
              <a:t>Total capacity for the Heat Transfer Labels is 1.2 millions sheets per month, 100pcs/sheet. </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2400" dirty="0">
                <a:latin typeface="Hoefler Text"/>
                <a:ea typeface="Hoefler Text"/>
                <a:cs typeface="Hoefler Text"/>
                <a:sym typeface="Hoefler Text"/>
              </a:rPr>
              <a:t>热转印标产能达到每月</a:t>
            </a:r>
            <a:r>
              <a:rPr lang="en-US" altLang="zh-CN" sz="2400" dirty="0">
                <a:latin typeface="Hoefler Text"/>
                <a:ea typeface="Hoefler Text"/>
                <a:cs typeface="Hoefler Text"/>
                <a:sym typeface="Hoefler Text"/>
              </a:rPr>
              <a:t>120</a:t>
            </a:r>
            <a:r>
              <a:rPr lang="zh-CN" altLang="en-US" sz="2400" dirty="0">
                <a:latin typeface="Hoefler Text"/>
                <a:ea typeface="Hoefler Text"/>
                <a:cs typeface="Hoefler Text"/>
                <a:sym typeface="Hoefler Text"/>
              </a:rPr>
              <a:t>万张，</a:t>
            </a:r>
            <a:r>
              <a:rPr lang="en-US" altLang="zh-CN" sz="2400" dirty="0">
                <a:latin typeface="Hoefler Text"/>
                <a:ea typeface="Hoefler Text"/>
                <a:cs typeface="Hoefler Text"/>
                <a:sym typeface="Hoefler Text"/>
              </a:rPr>
              <a:t>100</a:t>
            </a:r>
            <a:r>
              <a:rPr lang="zh-CN" altLang="en-US" sz="2400" dirty="0">
                <a:latin typeface="Hoefler Text"/>
                <a:ea typeface="Hoefler Text"/>
                <a:cs typeface="Hoefler Text"/>
                <a:sym typeface="Hoefler Text"/>
              </a:rPr>
              <a:t>个标每张</a:t>
            </a:r>
          </a:p>
        </p:txBody>
      </p:sp>
      <p:sp>
        <p:nvSpPr>
          <p:cNvPr id="3" name="Shanghai Yingkai Garment Accessories Co., Ltd. is a company specialized in garment trims design and produce. We are based in China while have service bureau in Southeast Asia, Europe and America to give better and rapid service to our customers. The belief Yingkainese hold firmly is: Quality, Efficiency &amp; Innovation."/>
          <p:cNvSpPr txBox="1"/>
          <p:nvPr/>
        </p:nvSpPr>
        <p:spPr>
          <a:xfrm>
            <a:off x="121297" y="42406"/>
            <a:ext cx="9001836" cy="739254"/>
          </a:xfrm>
          <a:prstGeom prst="rect">
            <a:avLst/>
          </a:prstGeom>
          <a:ln w="12700">
            <a:miter lim="400000"/>
          </a:ln>
        </p:spPr>
        <p:txBody>
          <a:bodyPr lIns="50800" tIns="50800" rIns="50800" bIns="50800" anchor="ctr"/>
          <a:lstStyle>
            <a:lvl1pPr defTabSz="626745">
              <a:buClr>
                <a:srgbClr val="929292"/>
              </a:buClr>
              <a:buFont typeface="Zapf Dingbats"/>
              <a:defRPr sz="3200">
                <a:latin typeface="Hoefler Text"/>
                <a:ea typeface="Hoefler Text"/>
                <a:cs typeface="Hoefler Text"/>
                <a:sym typeface="Hoefler Text"/>
              </a:defRPr>
            </a:lvl1pPr>
          </a:lstStyle>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en-US"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Wuhu factory </a:t>
            </a:r>
            <a:r>
              <a:rPr kumimoji="0" lang="zh-CN" altLang="en-US" sz="2000" b="1" i="0" u="none" strike="noStrike" kern="0" cap="none" spc="0" normalizeH="0" baseline="0" noProof="0" dirty="0">
                <a:ln>
                  <a:noFill/>
                </a:ln>
                <a:solidFill>
                  <a:prstClr val="black"/>
                </a:solidFill>
                <a:effectLst/>
                <a:uLnTx/>
                <a:uFillTx/>
                <a:latin typeface="Hoefler Text"/>
                <a:sym typeface="Hoefler Text"/>
              </a:rPr>
              <a:t>芜湖工厂</a:t>
            </a:r>
            <a:endParaRPr kumimoji="0" sz="2000" b="0" i="0" u="none" strike="noStrike" kern="0" cap="none" spc="0" normalizeH="0" baseline="0" noProof="0" dirty="0">
              <a:ln>
                <a:noFill/>
              </a:ln>
              <a:solidFill>
                <a:prstClr val="black"/>
              </a:solidFill>
              <a:effectLst/>
              <a:uLnTx/>
              <a:uFillTx/>
              <a:latin typeface="Hoefler Text"/>
              <a:sym typeface="Hoefler Tex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83096" y="907774"/>
            <a:ext cx="11125200" cy="5951882"/>
          </a:xfrm>
          <a:prstGeom prst="rect">
            <a:avLst/>
          </a:prstGeom>
        </p:spPr>
      </p:pic>
      <p:sp>
        <p:nvSpPr>
          <p:cNvPr id="4" name="文本框 3"/>
          <p:cNvSpPr txBox="1"/>
          <p:nvPr/>
        </p:nvSpPr>
        <p:spPr>
          <a:xfrm>
            <a:off x="99391" y="46503"/>
            <a:ext cx="6096000" cy="830997"/>
          </a:xfrm>
          <a:prstGeom prst="rect">
            <a:avLst/>
          </a:prstGeom>
          <a:noFill/>
        </p:spPr>
        <p:txBody>
          <a:bodyPr wrap="square">
            <a:spAutoFit/>
          </a:bodyPr>
          <a:lstStyle/>
          <a:p>
            <a:pPr marL="0" marR="0" lvl="0" indent="0" algn="l" defTabSz="626745" rtl="0" eaLnBrk="1" fontAlgn="auto" latinLnBrk="0" hangingPunct="1">
              <a:lnSpc>
                <a:spcPct val="100000"/>
              </a:lnSpc>
              <a:spcBef>
                <a:spcPts val="0"/>
              </a:spcBef>
              <a:spcAft>
                <a:spcPts val="0"/>
              </a:spcAft>
              <a:buClr>
                <a:srgbClr val="929292"/>
              </a:buClr>
              <a:buSzTx/>
              <a:buFont typeface="Zapf Dingbats"/>
              <a:buNone/>
              <a:defRPr/>
            </a:pPr>
            <a:r>
              <a:rPr kumimoji="0" lang="en-US" altLang="zh-CN" sz="2800" b="1" i="0" u="none" strike="noStrike" kern="0" cap="none" spc="0" normalizeH="0" baseline="0" noProof="0" dirty="0">
                <a:ln>
                  <a:noFill/>
                </a:ln>
                <a:solidFill>
                  <a:prstClr val="black"/>
                </a:solidFill>
                <a:effectLst/>
                <a:uLnTx/>
                <a:uFillTx/>
                <a:latin typeface="Impact" panose="020B0806030902050204" pitchFamily="34" charset="0"/>
                <a:ea typeface="+mn-ea"/>
                <a:cs typeface="+mn-cs"/>
                <a:sym typeface="Hoefler Text"/>
              </a:rPr>
              <a:t>Wuhu factory </a:t>
            </a:r>
            <a:r>
              <a:rPr lang="en-US" altLang="zh-CN" sz="2000" b="1" kern="0" dirty="0">
                <a:solidFill>
                  <a:srgbClr val="FF0000"/>
                </a:solidFill>
                <a:latin typeface="Hoefler Text"/>
                <a:ea typeface="等线" panose="02010600030101010101" pitchFamily="2" charset="-122"/>
                <a:sym typeface="Hoefler Text"/>
              </a:rPr>
              <a:t>–Silicon Badges</a:t>
            </a:r>
          </a:p>
          <a:p>
            <a:pPr marL="0" marR="0" lvl="0" indent="0" algn="l" defTabSz="626745" rtl="0" eaLnBrk="1" fontAlgn="auto" latinLnBrk="0" hangingPunct="1">
              <a:lnSpc>
                <a:spcPct val="100000"/>
              </a:lnSpc>
              <a:spcBef>
                <a:spcPts val="0"/>
              </a:spcBef>
              <a:spcAft>
                <a:spcPts val="0"/>
              </a:spcAft>
              <a:buClr>
                <a:srgbClr val="929292"/>
              </a:buClr>
              <a:buSzTx/>
              <a:buFont typeface="Zapf Dingbats"/>
              <a:buNone/>
              <a:defRPr/>
            </a:pPr>
            <a:r>
              <a:rPr kumimoji="0" lang="zh-CN" altLang="en-US" sz="2000" b="1" i="0" u="none" strike="noStrike" kern="0" cap="none" spc="0" normalizeH="0" baseline="0" noProof="0" dirty="0">
                <a:ln>
                  <a:noFill/>
                </a:ln>
                <a:solidFill>
                  <a:prstClr val="black"/>
                </a:solidFill>
                <a:effectLst/>
                <a:uLnTx/>
                <a:uFillTx/>
                <a:latin typeface="Hoefler Text"/>
                <a:ea typeface="等线" panose="02010600030101010101" pitchFamily="2" charset="-122"/>
                <a:cs typeface="+mn-cs"/>
                <a:sym typeface="Hoefler Text"/>
              </a:rPr>
              <a:t>芜湖工厂</a:t>
            </a:r>
            <a:r>
              <a:rPr kumimoji="0" lang="en-US" altLang="zh-CN" sz="2000" b="1" i="0" u="none" strike="noStrike" kern="0" cap="none" spc="0" normalizeH="0" baseline="0" noProof="0" dirty="0">
                <a:ln>
                  <a:noFill/>
                </a:ln>
                <a:solidFill>
                  <a:srgbClr val="FF0000"/>
                </a:solidFill>
                <a:effectLst/>
                <a:uLnTx/>
                <a:uFillTx/>
                <a:latin typeface="Hoefler Text"/>
                <a:ea typeface="等线" panose="02010600030101010101" pitchFamily="2" charset="-122"/>
                <a:cs typeface="+mn-cs"/>
                <a:sym typeface="Hoefler Text"/>
              </a:rPr>
              <a:t>-</a:t>
            </a:r>
            <a:r>
              <a:rPr kumimoji="0" lang="zh-CN" altLang="en-US" sz="2000" b="1" i="0" u="none" strike="noStrike" kern="0" cap="none" spc="0" normalizeH="0" baseline="0" noProof="0" dirty="0">
                <a:ln>
                  <a:noFill/>
                </a:ln>
                <a:solidFill>
                  <a:srgbClr val="FF0000"/>
                </a:solidFill>
                <a:effectLst/>
                <a:uLnTx/>
                <a:uFillTx/>
                <a:latin typeface="Hoefler Text"/>
                <a:ea typeface="等线" panose="02010600030101010101" pitchFamily="2" charset="-122"/>
                <a:cs typeface="+mn-cs"/>
                <a:sym typeface="Hoefler Text"/>
              </a:rPr>
              <a:t>硅胶章车间</a:t>
            </a:r>
            <a:endParaRPr kumimoji="0" lang="zh-CN" altLang="en-US" sz="2000" b="0" i="0" u="none" strike="noStrike" kern="0" cap="none" spc="0" normalizeH="0" baseline="0" noProof="0" dirty="0">
              <a:ln>
                <a:noFill/>
              </a:ln>
              <a:solidFill>
                <a:srgbClr val="FF0000"/>
              </a:solidFill>
              <a:effectLst/>
              <a:uLnTx/>
              <a:uFillTx/>
              <a:latin typeface="Hoefler Text"/>
              <a:ea typeface="+mn-ea"/>
              <a:cs typeface="+mn-cs"/>
              <a:sym typeface="Hoefler Tex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nghai Yingkai Garment Accessories Co., Ltd. is a company specialized in garment trims design and produce. We are based in China while have service bureau in Southeast Asia, Europe and America to give better and rapid service to our customers. The belief Yingkainese hold firmly is: Quality, Efficiency &amp; Innovation."/>
          <p:cNvSpPr txBox="1"/>
          <p:nvPr/>
        </p:nvSpPr>
        <p:spPr>
          <a:xfrm>
            <a:off x="72814" y="-96568"/>
            <a:ext cx="9001836" cy="990600"/>
          </a:xfrm>
          <a:prstGeom prst="rect">
            <a:avLst/>
          </a:prstGeom>
          <a:ln w="12700">
            <a:miter lim="400000"/>
          </a:ln>
        </p:spPr>
        <p:txBody>
          <a:bodyPr lIns="50800" tIns="50800" rIns="50800" bIns="50800" anchor="ctr"/>
          <a:lstStyle>
            <a:lvl1pPr defTabSz="626745">
              <a:buClr>
                <a:srgbClr val="929292"/>
              </a:buClr>
              <a:buFont typeface="Zapf Dingbats"/>
              <a:defRPr sz="3200">
                <a:latin typeface="Hoefler Text"/>
                <a:ea typeface="Hoefler Text"/>
                <a:cs typeface="Hoefler Text"/>
                <a:sym typeface="Hoefler Text"/>
              </a:defRPr>
            </a:lvl1pPr>
          </a:lstStyle>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en-US"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Wuhu factory</a:t>
            </a:r>
            <a:r>
              <a:rPr kumimoji="0" lang="en-US" altLang="zh-CN" sz="1800" b="1" i="0" u="none" strike="noStrike" kern="0" cap="none" spc="0" normalizeH="0" baseline="0" noProof="0" dirty="0">
                <a:ln>
                  <a:noFill/>
                </a:ln>
                <a:solidFill>
                  <a:srgbClr val="FF0000"/>
                </a:solidFill>
                <a:effectLst/>
                <a:uLnTx/>
                <a:uFillTx/>
                <a:latin typeface="Hoefler Text"/>
                <a:sym typeface="Hoefler Text"/>
              </a:rPr>
              <a:t>-Fully-Automatic Production Line</a:t>
            </a:r>
          </a:p>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zh-CN" altLang="en-US" sz="1800" b="1" i="0" u="none" strike="noStrike" kern="0" cap="none" spc="0" normalizeH="0" baseline="0" noProof="0" dirty="0">
                <a:ln>
                  <a:noFill/>
                </a:ln>
                <a:solidFill>
                  <a:prstClr val="black"/>
                </a:solidFill>
                <a:effectLst/>
                <a:uLnTx/>
                <a:uFillTx/>
                <a:latin typeface="Hoefler Text"/>
                <a:sym typeface="Hoefler Text"/>
              </a:rPr>
              <a:t>芜湖工厂</a:t>
            </a:r>
            <a:r>
              <a:rPr kumimoji="0" lang="en-US" altLang="zh-CN" sz="1800" b="1" i="0" u="none" strike="noStrike" kern="0" cap="none" spc="0" normalizeH="0" baseline="0" noProof="0" dirty="0">
                <a:ln>
                  <a:noFill/>
                </a:ln>
                <a:solidFill>
                  <a:prstClr val="black"/>
                </a:solidFill>
                <a:effectLst/>
                <a:uLnTx/>
                <a:uFillTx/>
                <a:latin typeface="Hoefler Text"/>
                <a:sym typeface="Hoefler Text"/>
              </a:rPr>
              <a:t>-</a:t>
            </a:r>
            <a:r>
              <a:rPr kumimoji="0" lang="zh-CN" altLang="en-US" sz="1800" b="1" i="0" u="none" strike="noStrike" kern="0" cap="none" spc="0" normalizeH="0" baseline="0" noProof="0" dirty="0">
                <a:ln>
                  <a:noFill/>
                </a:ln>
                <a:solidFill>
                  <a:srgbClr val="FF0000"/>
                </a:solidFill>
                <a:effectLst/>
                <a:uLnTx/>
                <a:uFillTx/>
                <a:latin typeface="Hoefler Text"/>
                <a:sym typeface="Hoefler Text"/>
              </a:rPr>
              <a:t>全自动生产线</a:t>
            </a:r>
            <a:endParaRPr kumimoji="0" sz="1800" b="0" i="0" u="none" strike="noStrike" kern="0" cap="none" spc="0" normalizeH="0" baseline="0" noProof="0" dirty="0">
              <a:ln>
                <a:noFill/>
              </a:ln>
              <a:solidFill>
                <a:srgbClr val="FF0000"/>
              </a:solidFill>
              <a:effectLst/>
              <a:uLnTx/>
              <a:uFillTx/>
              <a:latin typeface="Hoefler Text"/>
              <a:sym typeface="Hoefler Text"/>
            </a:endParaRP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648" y="917724"/>
            <a:ext cx="12205648" cy="594027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854764"/>
            <a:ext cx="12192000" cy="6003235"/>
          </a:xfrm>
          <a:prstGeom prst="rect">
            <a:avLst/>
          </a:prstGeom>
        </p:spPr>
      </p:pic>
      <p:sp>
        <p:nvSpPr>
          <p:cNvPr id="3" name="Shanghai Yingkai Garment Accessories Co., Ltd. is a company specialized in garment trims design and produce. We are based in China while have service bureau in Southeast Asia, Europe and America to give better and rapid service to our customers. The belief Yingkainese hold firmly is: Quality, Efficiency &amp; Innovation."/>
          <p:cNvSpPr txBox="1"/>
          <p:nvPr/>
        </p:nvSpPr>
        <p:spPr>
          <a:xfrm>
            <a:off x="104289" y="0"/>
            <a:ext cx="9001836" cy="990600"/>
          </a:xfrm>
          <a:prstGeom prst="rect">
            <a:avLst/>
          </a:prstGeom>
          <a:ln w="12700">
            <a:miter lim="400000"/>
          </a:ln>
        </p:spPr>
        <p:txBody>
          <a:bodyPr lIns="50800" tIns="50800" rIns="50800" bIns="50800" anchor="ctr"/>
          <a:lstStyle>
            <a:lvl1pPr defTabSz="626745">
              <a:buClr>
                <a:srgbClr val="929292"/>
              </a:buClr>
              <a:buFont typeface="Zapf Dingbats"/>
              <a:defRPr sz="3200">
                <a:latin typeface="Hoefler Text"/>
                <a:ea typeface="Hoefler Text"/>
                <a:cs typeface="Hoefler Text"/>
                <a:sym typeface="Hoefler Text"/>
              </a:defRPr>
            </a:lvl1pPr>
          </a:lstStyle>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en-US"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Wuhu factory</a:t>
            </a:r>
            <a:r>
              <a:rPr kumimoji="0" lang="en-US" altLang="zh-CN" sz="1800" b="1" i="0" u="none" strike="noStrike" kern="0" cap="none" spc="0" normalizeH="0" baseline="0" noProof="0" dirty="0">
                <a:ln>
                  <a:noFill/>
                </a:ln>
                <a:solidFill>
                  <a:srgbClr val="FF0000"/>
                </a:solidFill>
                <a:effectLst/>
                <a:uLnTx/>
                <a:uFillTx/>
                <a:latin typeface="Hoefler Text"/>
                <a:sym typeface="Hoefler Text"/>
              </a:rPr>
              <a:t>-Semi-Automatic Production Line</a:t>
            </a:r>
          </a:p>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zh-CN" altLang="en-US" sz="1800" b="1" i="0" u="none" strike="noStrike" kern="0" cap="none" spc="0" normalizeH="0" baseline="0" noProof="0" dirty="0">
                <a:ln>
                  <a:noFill/>
                </a:ln>
                <a:solidFill>
                  <a:prstClr val="black"/>
                </a:solidFill>
                <a:effectLst/>
                <a:uLnTx/>
                <a:uFillTx/>
                <a:latin typeface="Hoefler Text"/>
                <a:sym typeface="Hoefler Text"/>
              </a:rPr>
              <a:t>芜湖工厂</a:t>
            </a:r>
            <a:r>
              <a:rPr kumimoji="0" lang="en-US" altLang="zh-CN" sz="1800" b="1" i="0" u="none" strike="noStrike" kern="0" cap="none" spc="0" normalizeH="0" baseline="0" noProof="0" dirty="0">
                <a:ln>
                  <a:noFill/>
                </a:ln>
                <a:solidFill>
                  <a:prstClr val="black"/>
                </a:solidFill>
                <a:effectLst/>
                <a:uLnTx/>
                <a:uFillTx/>
                <a:latin typeface="Hoefler Text"/>
                <a:sym typeface="Hoefler Text"/>
              </a:rPr>
              <a:t>-</a:t>
            </a:r>
            <a:r>
              <a:rPr kumimoji="0" lang="zh-CN" altLang="en-US" sz="1800" b="1" i="0" u="none" strike="noStrike" kern="0" cap="none" spc="0" normalizeH="0" baseline="0" noProof="0" dirty="0">
                <a:ln>
                  <a:noFill/>
                </a:ln>
                <a:solidFill>
                  <a:srgbClr val="FF0000"/>
                </a:solidFill>
                <a:effectLst/>
                <a:uLnTx/>
                <a:uFillTx/>
                <a:latin typeface="Hoefler Text"/>
                <a:sym typeface="Hoefler Text"/>
              </a:rPr>
              <a:t>半自动生产线</a:t>
            </a:r>
            <a:endParaRPr kumimoji="0" lang="zh-CN" altLang="en-US" sz="1800" b="0" i="0" u="none" strike="noStrike" kern="0" cap="none" spc="0" normalizeH="0" baseline="0" noProof="0" dirty="0">
              <a:ln>
                <a:noFill/>
              </a:ln>
              <a:solidFill>
                <a:srgbClr val="FF0000"/>
              </a:solidFill>
              <a:effectLst/>
              <a:uLnTx/>
              <a:uFillTx/>
              <a:latin typeface="Hoefler Text"/>
              <a:sym typeface="Hoefler Text"/>
            </a:endParaRPr>
          </a:p>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endParaRPr kumimoji="0" sz="1800" b="0" i="0" u="none" strike="noStrike" kern="0" cap="none" spc="0" normalizeH="0" baseline="0" noProof="0" dirty="0">
              <a:ln>
                <a:noFill/>
              </a:ln>
              <a:solidFill>
                <a:srgbClr val="FF0000"/>
              </a:solidFill>
              <a:effectLst/>
              <a:uLnTx/>
              <a:uFillTx/>
              <a:latin typeface="Hoefler Text"/>
              <a:sym typeface="Hoefler Tex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179443"/>
            <a:ext cx="12192001" cy="5678557"/>
          </a:xfrm>
          <a:prstGeom prst="rect">
            <a:avLst/>
          </a:prstGeom>
        </p:spPr>
      </p:pic>
      <p:sp>
        <p:nvSpPr>
          <p:cNvPr id="4" name="Shanghai Yingkai Garment Accessories Co., Ltd. is a company specialized in garment trims design and produce. We are based in China while have service bureau in Southeast Asia, Europe and America to give better and rapid service to our customers. The belief Yingkainese hold firmly is: Quality, Efficiency &amp; Innovation."/>
          <p:cNvSpPr txBox="1"/>
          <p:nvPr/>
        </p:nvSpPr>
        <p:spPr>
          <a:xfrm>
            <a:off x="225286" y="112655"/>
            <a:ext cx="8814577" cy="990600"/>
          </a:xfrm>
          <a:prstGeom prst="rect">
            <a:avLst/>
          </a:prstGeom>
          <a:ln w="12700">
            <a:miter lim="400000"/>
          </a:ln>
        </p:spPr>
        <p:txBody>
          <a:bodyPr lIns="50800" tIns="50800" rIns="50800" bIns="50800" anchor="ctr"/>
          <a:lstStyle>
            <a:lvl1pPr defTabSz="626745">
              <a:buClr>
                <a:srgbClr val="929292"/>
              </a:buClr>
              <a:buFont typeface="Zapf Dingbats"/>
              <a:defRPr sz="3200">
                <a:latin typeface="Hoefler Text"/>
                <a:ea typeface="Hoefler Text"/>
                <a:cs typeface="Hoefler Text"/>
                <a:sym typeface="Hoefler Text"/>
              </a:defRPr>
            </a:lvl1pPr>
          </a:lstStyle>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en-US"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Wuhu factory</a:t>
            </a:r>
            <a:r>
              <a:rPr kumimoji="0" lang="en-US" altLang="zh-CN" sz="1800" b="1" i="0" u="none" strike="noStrike" kern="0" cap="none" spc="0" normalizeH="0" baseline="0" noProof="0" dirty="0">
                <a:ln>
                  <a:noFill/>
                </a:ln>
                <a:solidFill>
                  <a:srgbClr val="FF0000"/>
                </a:solidFill>
                <a:effectLst/>
                <a:uLnTx/>
                <a:uFillTx/>
                <a:latin typeface="Hoefler Text"/>
                <a:sym typeface="Hoefler Text"/>
              </a:rPr>
              <a:t>-In-house Lab</a:t>
            </a:r>
          </a:p>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zh-CN" altLang="en-US" sz="1800" b="1" i="0" u="none" strike="noStrike" kern="0" cap="none" spc="0" normalizeH="0" baseline="0" noProof="0" dirty="0">
                <a:ln>
                  <a:noFill/>
                </a:ln>
                <a:solidFill>
                  <a:prstClr val="black"/>
                </a:solidFill>
                <a:effectLst/>
                <a:uLnTx/>
                <a:uFillTx/>
                <a:latin typeface="Hoefler Text"/>
                <a:sym typeface="Hoefler Text"/>
              </a:rPr>
              <a:t>芜湖工厂</a:t>
            </a:r>
            <a:r>
              <a:rPr kumimoji="0" lang="en-US" altLang="zh-CN" sz="1800" b="1" i="0" u="none" strike="noStrike" kern="0" cap="none" spc="0" normalizeH="0" baseline="0" noProof="0" dirty="0">
                <a:ln>
                  <a:noFill/>
                </a:ln>
                <a:solidFill>
                  <a:prstClr val="black"/>
                </a:solidFill>
                <a:effectLst/>
                <a:uLnTx/>
                <a:uFillTx/>
                <a:latin typeface="Hoefler Text"/>
                <a:sym typeface="Hoefler Text"/>
              </a:rPr>
              <a:t>-</a:t>
            </a:r>
            <a:r>
              <a:rPr kumimoji="0" lang="zh-CN" altLang="en-US" sz="1800" b="1" i="0" u="none" strike="noStrike" kern="0" cap="none" spc="0" normalizeH="0" baseline="0" noProof="0" dirty="0">
                <a:ln>
                  <a:noFill/>
                </a:ln>
                <a:solidFill>
                  <a:srgbClr val="FF0000"/>
                </a:solidFill>
                <a:effectLst/>
                <a:uLnTx/>
                <a:uFillTx/>
                <a:latin typeface="Hoefler Text"/>
                <a:sym typeface="Hoefler Text"/>
              </a:rPr>
              <a:t>工厂实验室</a:t>
            </a:r>
            <a:endParaRPr kumimoji="0" lang="zh-CN" altLang="en-US" sz="1800" b="0" i="0" u="none" strike="noStrike" kern="0" cap="none" spc="0" normalizeH="0" baseline="0" noProof="0" dirty="0">
              <a:ln>
                <a:noFill/>
              </a:ln>
              <a:solidFill>
                <a:srgbClr val="FF0000"/>
              </a:solidFill>
              <a:effectLst/>
              <a:uLnTx/>
              <a:uFillTx/>
              <a:latin typeface="Hoefler Text"/>
              <a:sym typeface="Hoefler Text"/>
            </a:endParaRPr>
          </a:p>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endParaRPr kumimoji="0" sz="1800" b="0" i="0" u="none" strike="noStrike" kern="0" cap="none" spc="0" normalizeH="0" baseline="0" noProof="0" dirty="0">
              <a:ln>
                <a:noFill/>
              </a:ln>
              <a:solidFill>
                <a:srgbClr val="FF0000"/>
              </a:solidFill>
              <a:effectLst/>
              <a:uLnTx/>
              <a:uFillTx/>
              <a:latin typeface="Hoefler Text"/>
              <a:sym typeface="Hoefler Tex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nghai Yingkai Garment Accessories Co., Ltd. is a company specialized in garment trims design and produce. We are based in China while have service bureau in Southeast Asia, Europe and America to give better and rapid service to our customers. The belief Yingkainese hold firmly is: Quality, Efficiency &amp; Innovation."/>
          <p:cNvSpPr txBox="1"/>
          <p:nvPr/>
        </p:nvSpPr>
        <p:spPr>
          <a:xfrm>
            <a:off x="291547" y="112655"/>
            <a:ext cx="8814577" cy="990600"/>
          </a:xfrm>
          <a:prstGeom prst="rect">
            <a:avLst/>
          </a:prstGeom>
          <a:ln w="12700">
            <a:miter lim="400000"/>
          </a:ln>
        </p:spPr>
        <p:txBody>
          <a:bodyPr lIns="50800" tIns="50800" rIns="50800" bIns="50800" anchor="ctr"/>
          <a:lstStyle>
            <a:lvl1pPr defTabSz="626745">
              <a:buClr>
                <a:srgbClr val="929292"/>
              </a:buClr>
              <a:buFont typeface="Zapf Dingbats"/>
              <a:defRPr sz="3200">
                <a:latin typeface="Hoefler Text"/>
                <a:ea typeface="Hoefler Text"/>
                <a:cs typeface="Hoefler Text"/>
                <a:sym typeface="Hoefler Text"/>
              </a:defRPr>
            </a:lvl1pPr>
          </a:lstStyle>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en-US"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Wuhu factory</a:t>
            </a:r>
            <a:r>
              <a:rPr kumimoji="0" lang="en-US" altLang="zh-CN" sz="1800" b="1" i="0" u="none" strike="noStrike" kern="0" cap="none" spc="0" normalizeH="0" baseline="0" noProof="0" dirty="0">
                <a:ln>
                  <a:noFill/>
                </a:ln>
                <a:solidFill>
                  <a:srgbClr val="FF0000"/>
                </a:solidFill>
                <a:effectLst/>
                <a:uLnTx/>
                <a:uFillTx/>
                <a:latin typeface="Hoefler Text"/>
                <a:sym typeface="Hoefler Text"/>
              </a:rPr>
              <a:t>-In-house Lab</a:t>
            </a:r>
          </a:p>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zh-CN" altLang="en-US" sz="1800" b="1" i="0" u="none" strike="noStrike" kern="0" cap="none" spc="0" normalizeH="0" baseline="0" noProof="0" dirty="0">
                <a:ln>
                  <a:noFill/>
                </a:ln>
                <a:solidFill>
                  <a:prstClr val="black"/>
                </a:solidFill>
                <a:effectLst/>
                <a:uLnTx/>
                <a:uFillTx/>
                <a:latin typeface="Hoefler Text"/>
                <a:sym typeface="Hoefler Text"/>
              </a:rPr>
              <a:t>芜湖工厂</a:t>
            </a:r>
            <a:r>
              <a:rPr kumimoji="0" lang="en-US" altLang="zh-CN" sz="1800" b="1" i="0" u="none" strike="noStrike" kern="0" cap="none" spc="0" normalizeH="0" baseline="0" noProof="0" dirty="0">
                <a:ln>
                  <a:noFill/>
                </a:ln>
                <a:solidFill>
                  <a:prstClr val="black"/>
                </a:solidFill>
                <a:effectLst/>
                <a:uLnTx/>
                <a:uFillTx/>
                <a:latin typeface="Hoefler Text"/>
                <a:sym typeface="Hoefler Text"/>
              </a:rPr>
              <a:t>-</a:t>
            </a:r>
            <a:r>
              <a:rPr kumimoji="0" lang="zh-CN" altLang="en-US" sz="1800" b="1" i="0" u="none" strike="noStrike" kern="0" cap="none" spc="0" normalizeH="0" baseline="0" noProof="0" dirty="0">
                <a:ln>
                  <a:noFill/>
                </a:ln>
                <a:solidFill>
                  <a:srgbClr val="FF0000"/>
                </a:solidFill>
                <a:effectLst/>
                <a:uLnTx/>
                <a:uFillTx/>
                <a:latin typeface="Hoefler Text"/>
                <a:sym typeface="Hoefler Text"/>
              </a:rPr>
              <a:t>工厂实验室</a:t>
            </a:r>
            <a:endParaRPr kumimoji="0" lang="zh-CN" altLang="en-US" sz="1800" b="0" i="0" u="none" strike="noStrike" kern="0" cap="none" spc="0" normalizeH="0" baseline="0" noProof="0" dirty="0">
              <a:ln>
                <a:noFill/>
              </a:ln>
              <a:solidFill>
                <a:srgbClr val="FF0000"/>
              </a:solidFill>
              <a:effectLst/>
              <a:uLnTx/>
              <a:uFillTx/>
              <a:latin typeface="Hoefler Text"/>
              <a:sym typeface="Hoefler Text"/>
            </a:endParaRPr>
          </a:p>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endParaRPr kumimoji="0" sz="1800" b="0" i="0" u="none" strike="noStrike" kern="0" cap="none" spc="0" normalizeH="0" baseline="0" noProof="0" dirty="0">
              <a:ln>
                <a:noFill/>
              </a:ln>
              <a:solidFill>
                <a:srgbClr val="FF0000"/>
              </a:solidFill>
              <a:effectLst/>
              <a:uLnTx/>
              <a:uFillTx/>
              <a:latin typeface="Hoefler Text"/>
              <a:sym typeface="Hoefler Text"/>
            </a:endParaRP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056872"/>
            <a:ext cx="12192000" cy="594027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MH_Entry_2">
            <a:hlinkClick r:id="" action="ppaction://noaction"/>
          </p:cNvPr>
          <p:cNvSpPr/>
          <p:nvPr>
            <p:custDataLst>
              <p:tags r:id="rId1"/>
            </p:custDataLst>
          </p:nvPr>
        </p:nvSpPr>
        <p:spPr>
          <a:xfrm>
            <a:off x="5093652" y="309465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2. Main Products</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  主要产品</a:t>
            </a:r>
            <a:endParaRPr lang="en-US" altLang="zh-CN" sz="2400" b="1" dirty="0">
              <a:solidFill>
                <a:schemeClr val="tx1"/>
              </a:solidFill>
              <a:latin typeface="Impact" panose="020B0806030902050204" pitchFamily="34" charset="0"/>
              <a:cs typeface="Calibri" panose="020F0502020204030204" pitchFamily="34" charset="0"/>
              <a:sym typeface="+mn-ea"/>
            </a:endParaRPr>
          </a:p>
        </p:txBody>
      </p:sp>
      <p:sp>
        <p:nvSpPr>
          <p:cNvPr id="17" name="PA_MH_Entry_2">
            <a:hlinkClick r:id="" action="ppaction://noaction"/>
          </p:cNvPr>
          <p:cNvSpPr/>
          <p:nvPr>
            <p:custDataLst>
              <p:tags r:id="rId2"/>
            </p:custDataLst>
          </p:nvPr>
        </p:nvSpPr>
        <p:spPr>
          <a:xfrm>
            <a:off x="5439192" y="433662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3. Quality Control</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品质管控</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
        <p:nvSpPr>
          <p:cNvPr id="18" name="TextBox 7"/>
          <p:cNvSpPr txBox="1"/>
          <p:nvPr/>
        </p:nvSpPr>
        <p:spPr>
          <a:xfrm>
            <a:off x="4411176" y="427643"/>
            <a:ext cx="3801626" cy="1243205"/>
          </a:xfrm>
          <a:prstGeom prst="rect">
            <a:avLst/>
          </a:prstGeom>
        </p:spPr>
        <p:txBody>
          <a:bodyPr vert="horz" lIns="91440" tIns="45720" rIns="91440" bIns="45720" rtlCol="0" anchor="ctr">
            <a:normAutofit/>
          </a:bodyPr>
          <a:lstStyle/>
          <a:p>
            <a:pPr algn="ctr">
              <a:lnSpc>
                <a:spcPct val="90000"/>
              </a:lnSpc>
              <a:spcBef>
                <a:spcPct val="0"/>
              </a:spcBef>
              <a:spcAft>
                <a:spcPts val="600"/>
              </a:spcAft>
              <a:defRPr sz="4100">
                <a:latin typeface="Impact" panose="020B0806030902050204"/>
                <a:ea typeface="Impact" panose="020B0806030902050204"/>
                <a:cs typeface="Impact" panose="020B0806030902050204"/>
                <a:sym typeface="Impact" panose="020B0806030902050204"/>
              </a:defRPr>
            </a:pPr>
            <a:r>
              <a:rPr lang="en-US" sz="6000" b="1" noProof="0" dirty="0">
                <a:ln>
                  <a:noFill/>
                </a:ln>
                <a:effectLst/>
                <a:uLnTx/>
                <a:uFillTx/>
                <a:latin typeface="Impact" panose="020B0806030902050204" pitchFamily="34" charset="0"/>
                <a:ea typeface="+mj-ea"/>
                <a:cs typeface="+mj-cs"/>
                <a:sym typeface="Impact" panose="020B0806030902050204"/>
              </a:rPr>
              <a:t>CONTENT</a:t>
            </a:r>
            <a:endParaRPr lang="en-US" sz="6000" b="1" dirty="0">
              <a:latin typeface="Impact" panose="020B0806030902050204" pitchFamily="34" charset="0"/>
              <a:ea typeface="+mj-ea"/>
              <a:cs typeface="+mj-cs"/>
            </a:endParaRPr>
          </a:p>
        </p:txBody>
      </p:sp>
      <p:pic>
        <p:nvPicPr>
          <p:cNvPr id="3" name="图片 2"/>
          <p:cNvPicPr>
            <a:picLocks noChangeAspect="1"/>
          </p:cNvPicPr>
          <p:nvPr/>
        </p:nvPicPr>
        <p:blipFill>
          <a:blip r:embed="rId7"/>
          <a:stretch>
            <a:fillRect/>
          </a:stretch>
        </p:blipFill>
        <p:spPr>
          <a:xfrm>
            <a:off x="86980" y="292482"/>
            <a:ext cx="4213498" cy="3408321"/>
          </a:xfrm>
          <a:prstGeom prst="rect">
            <a:avLst/>
          </a:prstGeom>
        </p:spPr>
      </p:pic>
      <p:pic>
        <p:nvPicPr>
          <p:cNvPr id="5" name="图片 4"/>
          <p:cNvPicPr>
            <a:picLocks noChangeAspect="1"/>
          </p:cNvPicPr>
          <p:nvPr/>
        </p:nvPicPr>
        <p:blipFill>
          <a:blip r:embed="rId8"/>
          <a:stretch>
            <a:fillRect/>
          </a:stretch>
        </p:blipFill>
        <p:spPr>
          <a:xfrm>
            <a:off x="2140748" y="3916311"/>
            <a:ext cx="3801625" cy="2800725"/>
          </a:xfrm>
          <a:prstGeom prst="rect">
            <a:avLst/>
          </a:prstGeom>
        </p:spPr>
      </p:pic>
      <p:sp>
        <p:nvSpPr>
          <p:cNvPr id="13" name="PA_MH_Entry_2">
            <a:hlinkClick r:id="" action="ppaction://noaction"/>
          </p:cNvPr>
          <p:cNvSpPr/>
          <p:nvPr>
            <p:custDataLst>
              <p:tags r:id="rId3"/>
            </p:custDataLst>
          </p:nvPr>
        </p:nvSpPr>
        <p:spPr>
          <a:xfrm>
            <a:off x="6735547" y="5801616"/>
            <a:ext cx="599619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4. Core Competitive Advantages</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核心竞争优势</a:t>
            </a:r>
          </a:p>
          <a:p>
            <a:pPr lvl="0" algn="ctr"/>
            <a:endParaRPr lang="en-US" altLang="zh-CN" sz="3200" b="1" dirty="0">
              <a:solidFill>
                <a:srgbClr val="D0CECE"/>
              </a:solidFill>
              <a:latin typeface="Impact" panose="020B0806030902050204" pitchFamily="34" charset="0"/>
              <a:cs typeface="Calibri" panose="020F0502020204030204" pitchFamily="34" charset="0"/>
              <a:sym typeface="+mn-ea"/>
            </a:endParaRPr>
          </a:p>
        </p:txBody>
      </p:sp>
      <p:sp>
        <p:nvSpPr>
          <p:cNvPr id="9" name="PA_MH_Entry_2">
            <a:hlinkClick r:id="" action="ppaction://noaction"/>
          </p:cNvPr>
          <p:cNvSpPr/>
          <p:nvPr>
            <p:custDataLst>
              <p:tags r:id="rId4"/>
            </p:custDataLst>
          </p:nvPr>
        </p:nvSpPr>
        <p:spPr>
          <a:xfrm>
            <a:off x="5020550" y="1913864"/>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1. </a:t>
            </a:r>
            <a:r>
              <a:rPr lang="en-US" altLang="zh-CN" sz="3200" b="1" kern="100" dirty="0">
                <a:solidFill>
                  <a:srgbClr val="D0CECE"/>
                </a:solidFill>
                <a:latin typeface="Impact" panose="020B0806030902050204" pitchFamily="34" charset="0"/>
                <a:ea typeface="微软雅黑" panose="020B0503020204020204" pitchFamily="34" charset="-122"/>
                <a:cs typeface="Times New Roman" panose="02020603050405020304" pitchFamily="18" charset="0"/>
                <a:sym typeface="微软雅黑" panose="020B0503020204020204" pitchFamily="34" charset="-122"/>
              </a:rPr>
              <a:t>Company Introduction</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公司介绍</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ven Label"/>
          <p:cNvSpPr txBox="1"/>
          <p:nvPr/>
        </p:nvSpPr>
        <p:spPr>
          <a:xfrm>
            <a:off x="604094" y="6206739"/>
            <a:ext cx="1108494" cy="546303"/>
          </a:xfrm>
          <a:prstGeom prst="rect">
            <a:avLst/>
          </a:prstGeom>
          <a:ln w="12700">
            <a:miter lim="400000"/>
          </a:ln>
        </p:spPr>
        <p:txBody>
          <a:bodyPr wrap="square" lIns="19050" tIns="19050" rIns="19050" bIns="19050" anchor="ctr">
            <a:spAutoFit/>
          </a:bodyPr>
          <a:lstStyle>
            <a:lvl1pPr>
              <a:defRPr sz="2000"/>
            </a:lvl1pPr>
          </a:lstStyle>
          <a:p>
            <a:pPr algn="ctr"/>
            <a:r>
              <a:rPr sz="1100" dirty="0">
                <a:solidFill>
                  <a:prstClr val="black"/>
                </a:solidFill>
                <a:latin typeface="Constantia" panose="02030602050306030303"/>
              </a:rPr>
              <a:t>Woven Label</a:t>
            </a:r>
            <a:endParaRPr lang="en-US" sz="1100" dirty="0">
              <a:solidFill>
                <a:prstClr val="black"/>
              </a:solidFill>
              <a:latin typeface="Constantia" panose="02030602050306030303"/>
            </a:endParaRPr>
          </a:p>
          <a:p>
            <a:pPr algn="ctr"/>
            <a:r>
              <a:rPr lang="zh-CN" altLang="en-US" sz="1100" dirty="0">
                <a:solidFill>
                  <a:prstClr val="black"/>
                </a:solidFill>
                <a:latin typeface="Constantia" panose="02030602050306030303"/>
                <a:ea typeface="宋体" panose="02010600030101010101" pitchFamily="2" charset="-122"/>
              </a:rPr>
              <a:t>织唛</a:t>
            </a:r>
            <a:endParaRPr lang="en-US" sz="1100" dirty="0">
              <a:solidFill>
                <a:prstClr val="black"/>
              </a:solidFill>
              <a:latin typeface="Constantia" panose="02030602050306030303"/>
            </a:endParaRPr>
          </a:p>
          <a:p>
            <a:pPr algn="ctr"/>
            <a:endParaRPr sz="1100" dirty="0">
              <a:solidFill>
                <a:prstClr val="black"/>
              </a:solidFill>
              <a:latin typeface="Constantia" panose="02030602050306030303"/>
            </a:endParaRPr>
          </a:p>
        </p:txBody>
      </p:sp>
      <p:sp>
        <p:nvSpPr>
          <p:cNvPr id="5" name="Printed Label"/>
          <p:cNvSpPr txBox="1"/>
          <p:nvPr/>
        </p:nvSpPr>
        <p:spPr>
          <a:xfrm>
            <a:off x="10226040" y="3224213"/>
            <a:ext cx="1325245" cy="376555"/>
          </a:xfrm>
          <a:prstGeom prst="rect">
            <a:avLst/>
          </a:prstGeom>
          <a:ln w="12700">
            <a:miter lim="400000"/>
          </a:ln>
        </p:spPr>
        <p:txBody>
          <a:bodyPr wrap="square" lIns="19050" tIns="19050" rIns="19050" bIns="19050" anchor="ctr">
            <a:spAutoFit/>
          </a:bodyPr>
          <a:lstStyle>
            <a:lvl1pPr>
              <a:defRPr sz="2000"/>
            </a:lvl1pPr>
          </a:lstStyle>
          <a:p>
            <a:pPr algn="ctr"/>
            <a:r>
              <a:rPr sz="1100" dirty="0">
                <a:solidFill>
                  <a:prstClr val="black"/>
                </a:solidFill>
                <a:latin typeface="Constantia" panose="02030602050306030303"/>
              </a:rPr>
              <a:t>Printed Label</a:t>
            </a:r>
            <a:endParaRPr lang="en-US" sz="1100" dirty="0">
              <a:solidFill>
                <a:prstClr val="black"/>
              </a:solidFill>
              <a:latin typeface="Constantia" panose="02030602050306030303"/>
            </a:endParaRPr>
          </a:p>
          <a:p>
            <a:pPr algn="ctr"/>
            <a:r>
              <a:rPr lang="zh-CN" altLang="en-US" sz="1100" dirty="0">
                <a:solidFill>
                  <a:prstClr val="black"/>
                </a:solidFill>
                <a:latin typeface="Constantia" panose="02030602050306030303"/>
                <a:ea typeface="宋体" panose="02010600030101010101" pitchFamily="2" charset="-122"/>
              </a:rPr>
              <a:t>印唛</a:t>
            </a:r>
            <a:endParaRPr sz="1100" dirty="0">
              <a:solidFill>
                <a:prstClr val="black"/>
              </a:solidFill>
              <a:latin typeface="Constantia" panose="02030602050306030303"/>
            </a:endParaRPr>
          </a:p>
        </p:txBody>
      </p:sp>
      <p:sp>
        <p:nvSpPr>
          <p:cNvPr id="6" name="Heat Transfer Label"/>
          <p:cNvSpPr txBox="1"/>
          <p:nvPr/>
        </p:nvSpPr>
        <p:spPr>
          <a:xfrm>
            <a:off x="413343" y="3193256"/>
            <a:ext cx="1912595" cy="407804"/>
          </a:xfrm>
          <a:prstGeom prst="rect">
            <a:avLst/>
          </a:prstGeom>
          <a:ln w="12700">
            <a:miter lim="400000"/>
          </a:ln>
        </p:spPr>
        <p:txBody>
          <a:bodyPr wrap="square" lIns="19050" tIns="19050" rIns="19050" bIns="19050" anchor="ctr">
            <a:spAutoFit/>
          </a:bodyPr>
          <a:lstStyle>
            <a:lvl1pPr>
              <a:defRPr sz="2000"/>
            </a:lvl1pPr>
          </a:lstStyle>
          <a:p>
            <a:pPr algn="ctr"/>
            <a:r>
              <a:rPr sz="1200" b="1" dirty="0">
                <a:solidFill>
                  <a:srgbClr val="FF0000"/>
                </a:solidFill>
                <a:latin typeface="Constantia" panose="02030602050306030303"/>
              </a:rPr>
              <a:t>Heat Transfer Label</a:t>
            </a:r>
            <a:endParaRPr lang="en-US" sz="1200" b="1" dirty="0">
              <a:solidFill>
                <a:srgbClr val="FF0000"/>
              </a:solidFill>
              <a:latin typeface="Constantia" panose="02030602050306030303"/>
            </a:endParaRPr>
          </a:p>
          <a:p>
            <a:pPr algn="ctr"/>
            <a:r>
              <a:rPr lang="zh-CN" altLang="en-US" sz="1200" b="1" dirty="0">
                <a:solidFill>
                  <a:srgbClr val="FF0000"/>
                </a:solidFill>
                <a:latin typeface="Constantia" panose="02030602050306030303"/>
                <a:ea typeface="宋体" panose="02010600030101010101" pitchFamily="2" charset="-122"/>
              </a:rPr>
              <a:t>热转印标</a:t>
            </a:r>
            <a:endParaRPr sz="1200" b="1" dirty="0">
              <a:solidFill>
                <a:srgbClr val="FF0000"/>
              </a:solidFill>
              <a:latin typeface="Constantia" panose="02030602050306030303"/>
            </a:endParaRPr>
          </a:p>
        </p:txBody>
      </p:sp>
      <p:sp>
        <p:nvSpPr>
          <p:cNvPr id="7" name="Embroidery"/>
          <p:cNvSpPr txBox="1"/>
          <p:nvPr/>
        </p:nvSpPr>
        <p:spPr>
          <a:xfrm>
            <a:off x="2606675" y="6106795"/>
            <a:ext cx="3416935" cy="376555"/>
          </a:xfrm>
          <a:prstGeom prst="rect">
            <a:avLst/>
          </a:prstGeom>
          <a:ln w="12700">
            <a:miter lim="400000"/>
          </a:ln>
        </p:spPr>
        <p:txBody>
          <a:bodyPr wrap="square" lIns="19050" tIns="19050" rIns="19050" bIns="19050" anchor="ctr">
            <a:spAutoFit/>
          </a:bodyPr>
          <a:lstStyle>
            <a:lvl1pPr>
              <a:defRPr sz="2000"/>
            </a:lvl1pPr>
          </a:lstStyle>
          <a:p>
            <a:pPr algn="ctr"/>
            <a:r>
              <a:rPr sz="1100" dirty="0">
                <a:solidFill>
                  <a:prstClr val="black"/>
                </a:solidFill>
                <a:latin typeface="Constantia" panose="02030602050306030303"/>
              </a:rPr>
              <a:t>Embroidery</a:t>
            </a:r>
            <a:endParaRPr lang="en-US" sz="1100" dirty="0">
              <a:solidFill>
                <a:prstClr val="black"/>
              </a:solidFill>
              <a:latin typeface="Constantia" panose="02030602050306030303"/>
            </a:endParaRPr>
          </a:p>
          <a:p>
            <a:pPr algn="ctr"/>
            <a:r>
              <a:rPr lang="zh-CN" altLang="en-US" sz="1100" dirty="0">
                <a:solidFill>
                  <a:prstClr val="black"/>
                </a:solidFill>
                <a:latin typeface="Constantia" panose="02030602050306030303"/>
                <a:ea typeface="宋体" panose="02010600030101010101" pitchFamily="2" charset="-122"/>
              </a:rPr>
              <a:t>绣花章</a:t>
            </a:r>
            <a:endParaRPr sz="1100" dirty="0">
              <a:solidFill>
                <a:prstClr val="black"/>
              </a:solidFill>
              <a:latin typeface="Constantia" panose="02030602050306030303"/>
            </a:endParaRPr>
          </a:p>
        </p:txBody>
      </p:sp>
      <p:sp>
        <p:nvSpPr>
          <p:cNvPr id="8" name="Silicone Patch"/>
          <p:cNvSpPr txBox="1"/>
          <p:nvPr/>
        </p:nvSpPr>
        <p:spPr>
          <a:xfrm>
            <a:off x="2969883" y="3063241"/>
            <a:ext cx="1222294" cy="776605"/>
          </a:xfrm>
          <a:prstGeom prst="rect">
            <a:avLst/>
          </a:prstGeom>
          <a:ln w="12700">
            <a:miter lim="400000"/>
          </a:ln>
        </p:spPr>
        <p:txBody>
          <a:bodyPr wrap="square" lIns="19050" tIns="19050" rIns="19050" bIns="19050" anchor="ctr">
            <a:spAutoFit/>
          </a:bodyPr>
          <a:lstStyle>
            <a:lvl1pPr>
              <a:defRPr sz="2000"/>
            </a:lvl1pPr>
          </a:lstStyle>
          <a:p>
            <a:pPr algn="ctr"/>
            <a:r>
              <a:rPr sz="1200" b="1" dirty="0">
                <a:solidFill>
                  <a:srgbClr val="FF0000"/>
                </a:solidFill>
                <a:latin typeface="Constantia" panose="02030602050306030303"/>
              </a:rPr>
              <a:t>Silicone </a:t>
            </a:r>
            <a:r>
              <a:rPr lang="en-US" sz="1200" b="1" dirty="0">
                <a:solidFill>
                  <a:srgbClr val="FF0000"/>
                </a:solidFill>
                <a:latin typeface="Constantia" panose="02030602050306030303"/>
              </a:rPr>
              <a:t>Heat Transfer Label</a:t>
            </a:r>
            <a:endParaRPr lang="en-US" altLang="zh-CN" sz="1200" b="1" dirty="0">
              <a:solidFill>
                <a:srgbClr val="FF0000"/>
              </a:solidFill>
              <a:latin typeface="Constantia" panose="02030602050306030303"/>
              <a:ea typeface="宋体" panose="02010600030101010101" pitchFamily="2" charset="-122"/>
            </a:endParaRPr>
          </a:p>
          <a:p>
            <a:pPr algn="ctr"/>
            <a:r>
              <a:rPr lang="zh-CN" altLang="en-US" sz="1200" b="1" dirty="0">
                <a:solidFill>
                  <a:srgbClr val="FF0000"/>
                </a:solidFill>
                <a:latin typeface="Constantia" panose="02030602050306030303"/>
                <a:ea typeface="宋体" panose="02010600030101010101" pitchFamily="2" charset="-122"/>
              </a:rPr>
              <a:t>硅胶转印标</a:t>
            </a:r>
            <a:endParaRPr lang="en-US" altLang="zh-CN" sz="1200" b="1" dirty="0">
              <a:solidFill>
                <a:srgbClr val="FF0000"/>
              </a:solidFill>
              <a:latin typeface="Constantia" panose="02030602050306030303"/>
              <a:ea typeface="宋体" panose="02010600030101010101" pitchFamily="2" charset="-122"/>
            </a:endParaRPr>
          </a:p>
          <a:p>
            <a:pPr algn="ctr"/>
            <a:endParaRPr sz="1200" b="1" dirty="0">
              <a:solidFill>
                <a:srgbClr val="FF0000"/>
              </a:solidFill>
              <a:latin typeface="Constantia" panose="02030602050306030303"/>
            </a:endParaRPr>
          </a:p>
        </p:txBody>
      </p:sp>
      <p:sp>
        <p:nvSpPr>
          <p:cNvPr id="9" name="TPU"/>
          <p:cNvSpPr txBox="1"/>
          <p:nvPr/>
        </p:nvSpPr>
        <p:spPr>
          <a:xfrm flipH="1">
            <a:off x="7204075" y="6166485"/>
            <a:ext cx="1102360" cy="376555"/>
          </a:xfrm>
          <a:prstGeom prst="rect">
            <a:avLst/>
          </a:prstGeom>
          <a:ln w="12700">
            <a:miter lim="400000"/>
          </a:ln>
        </p:spPr>
        <p:txBody>
          <a:bodyPr wrap="square" lIns="19050" tIns="19050" rIns="19050" bIns="19050" anchor="ctr">
            <a:spAutoFit/>
          </a:bodyPr>
          <a:lstStyle>
            <a:lvl1pPr>
              <a:defRPr sz="2000"/>
            </a:lvl1pPr>
          </a:lstStyle>
          <a:p>
            <a:pPr algn="ctr"/>
            <a:r>
              <a:rPr sz="1100" dirty="0">
                <a:solidFill>
                  <a:prstClr val="black"/>
                </a:solidFill>
                <a:latin typeface="Constantia" panose="02030602050306030303"/>
              </a:rPr>
              <a:t>TPU</a:t>
            </a:r>
            <a:endParaRPr lang="en-US" sz="1100" dirty="0">
              <a:solidFill>
                <a:prstClr val="black"/>
              </a:solidFill>
              <a:latin typeface="Constantia" panose="02030602050306030303"/>
            </a:endParaRPr>
          </a:p>
          <a:p>
            <a:pPr algn="ctr"/>
            <a:r>
              <a:rPr lang="en-US" sz="1100" dirty="0">
                <a:solidFill>
                  <a:prstClr val="black"/>
                </a:solidFill>
                <a:latin typeface="Constantia" panose="02030602050306030303"/>
              </a:rPr>
              <a:t>TPU </a:t>
            </a:r>
            <a:r>
              <a:rPr lang="zh-CN" altLang="en-US" sz="1100" dirty="0">
                <a:solidFill>
                  <a:prstClr val="black"/>
                </a:solidFill>
                <a:latin typeface="Constantia" panose="02030602050306030303"/>
                <a:ea typeface="宋体" panose="02010600030101010101" pitchFamily="2" charset="-122"/>
              </a:rPr>
              <a:t>章</a:t>
            </a:r>
            <a:endParaRPr sz="1100" dirty="0">
              <a:solidFill>
                <a:prstClr val="black"/>
              </a:solidFill>
              <a:latin typeface="Constantia" panose="02030602050306030303"/>
            </a:endParaRPr>
          </a:p>
        </p:txBody>
      </p:sp>
      <p:sp>
        <p:nvSpPr>
          <p:cNvPr id="10" name="PVC"/>
          <p:cNvSpPr txBox="1"/>
          <p:nvPr/>
        </p:nvSpPr>
        <p:spPr>
          <a:xfrm>
            <a:off x="10542156" y="6132581"/>
            <a:ext cx="634328" cy="377026"/>
          </a:xfrm>
          <a:prstGeom prst="rect">
            <a:avLst/>
          </a:prstGeom>
          <a:ln w="12700">
            <a:miter lim="400000"/>
          </a:ln>
        </p:spPr>
        <p:txBody>
          <a:bodyPr wrap="square" lIns="19050" tIns="19050" rIns="19050" bIns="19050" anchor="ctr">
            <a:spAutoFit/>
          </a:bodyPr>
          <a:lstStyle>
            <a:lvl1pPr>
              <a:defRPr sz="2000"/>
            </a:lvl1pPr>
          </a:lstStyle>
          <a:p>
            <a:pPr algn="ctr"/>
            <a:r>
              <a:rPr sz="1100" dirty="0">
                <a:solidFill>
                  <a:prstClr val="black"/>
                </a:solidFill>
                <a:latin typeface="Constantia" panose="02030602050306030303"/>
              </a:rPr>
              <a:t>PVC</a:t>
            </a:r>
            <a:endParaRPr lang="en-US" sz="1100" dirty="0">
              <a:solidFill>
                <a:prstClr val="black"/>
              </a:solidFill>
              <a:latin typeface="Constantia" panose="02030602050306030303"/>
            </a:endParaRPr>
          </a:p>
          <a:p>
            <a:pPr algn="ctr"/>
            <a:r>
              <a:rPr lang="en-US" sz="1100" dirty="0">
                <a:solidFill>
                  <a:prstClr val="black"/>
                </a:solidFill>
                <a:latin typeface="Constantia" panose="02030602050306030303"/>
              </a:rPr>
              <a:t>PVC </a:t>
            </a:r>
            <a:r>
              <a:rPr lang="zh-CN" altLang="en-US" sz="1100" dirty="0">
                <a:solidFill>
                  <a:prstClr val="black"/>
                </a:solidFill>
                <a:latin typeface="Constantia" panose="02030602050306030303"/>
                <a:ea typeface="宋体" panose="02010600030101010101" pitchFamily="2" charset="-122"/>
              </a:rPr>
              <a:t>章</a:t>
            </a:r>
            <a:endParaRPr sz="1100" dirty="0">
              <a:solidFill>
                <a:prstClr val="black"/>
              </a:solidFill>
              <a:latin typeface="Constantia" panose="02030602050306030303"/>
            </a:endParaRPr>
          </a:p>
        </p:txBody>
      </p:sp>
      <p:pic>
        <p:nvPicPr>
          <p:cNvPr id="12" name="2381581335266_.pic_hd.jpg" descr="2381581335266_.pic_hd.jpg"/>
          <p:cNvPicPr>
            <a:picLocks noChangeAspect="1"/>
          </p:cNvPicPr>
          <p:nvPr/>
        </p:nvPicPr>
        <p:blipFill>
          <a:blip r:embed="rId2"/>
          <a:stretch>
            <a:fillRect/>
          </a:stretch>
        </p:blipFill>
        <p:spPr>
          <a:xfrm>
            <a:off x="236550" y="955743"/>
            <a:ext cx="1893357" cy="1995908"/>
          </a:xfrm>
          <a:prstGeom prst="rect">
            <a:avLst/>
          </a:prstGeom>
          <a:ln w="12700">
            <a:miter lim="400000"/>
            <a:headEnd/>
            <a:tailEnd/>
          </a:ln>
        </p:spPr>
      </p:pic>
      <p:pic>
        <p:nvPicPr>
          <p:cNvPr id="14" name="2401581335271_.pic_hd.jpg" descr="2401581335271_.pic_hd.jpg"/>
          <p:cNvPicPr>
            <a:picLocks noChangeAspect="1"/>
          </p:cNvPicPr>
          <p:nvPr/>
        </p:nvPicPr>
        <p:blipFill>
          <a:blip r:embed="rId3"/>
          <a:stretch>
            <a:fillRect/>
          </a:stretch>
        </p:blipFill>
        <p:spPr>
          <a:xfrm>
            <a:off x="9926955" y="1032510"/>
            <a:ext cx="1998345" cy="1978660"/>
          </a:xfrm>
          <a:prstGeom prst="rect">
            <a:avLst/>
          </a:prstGeom>
          <a:ln w="12700">
            <a:miter lim="400000"/>
            <a:headEnd/>
            <a:tailEnd/>
          </a:ln>
        </p:spPr>
      </p:pic>
      <p:pic>
        <p:nvPicPr>
          <p:cNvPr id="16" name="2421581335311_.pic_hd.jpg" descr="2421581335311_.pic_hd.jpg"/>
          <p:cNvPicPr>
            <a:picLocks noChangeAspect="1"/>
          </p:cNvPicPr>
          <p:nvPr/>
        </p:nvPicPr>
        <p:blipFill>
          <a:blip r:embed="rId4"/>
          <a:srcRect l="10649" t="6583" r="10649" b="6583"/>
          <a:stretch>
            <a:fillRect/>
          </a:stretch>
        </p:blipFill>
        <p:spPr>
          <a:xfrm>
            <a:off x="6227986" y="3974938"/>
            <a:ext cx="2974980" cy="2079261"/>
          </a:xfrm>
          <a:prstGeom prst="rect">
            <a:avLst/>
          </a:prstGeom>
          <a:ln w="12700">
            <a:miter lim="400000"/>
            <a:headEnd/>
            <a:tailEnd/>
          </a:ln>
        </p:spPr>
      </p:pic>
      <p:pic>
        <p:nvPicPr>
          <p:cNvPr id="17" name="2441581335326_.pic_hd.jpg" descr="2441581335326_.pic_hd.jpg"/>
          <p:cNvPicPr>
            <a:picLocks noChangeAspect="1"/>
          </p:cNvPicPr>
          <p:nvPr/>
        </p:nvPicPr>
        <p:blipFill>
          <a:blip r:embed="rId5"/>
          <a:srcRect l="1509" t="6901" r="9166" b="4382"/>
          <a:stretch>
            <a:fillRect/>
          </a:stretch>
        </p:blipFill>
        <p:spPr>
          <a:xfrm>
            <a:off x="9741050" y="4027008"/>
            <a:ext cx="2138469" cy="2079262"/>
          </a:xfrm>
          <a:prstGeom prst="rect">
            <a:avLst/>
          </a:prstGeom>
          <a:ln w="12700">
            <a:miter lim="400000"/>
            <a:headEnd/>
            <a:tailEnd/>
          </a:ln>
        </p:spPr>
      </p:pic>
      <p:pic>
        <p:nvPicPr>
          <p:cNvPr id="19" name="图像" descr="图像"/>
          <p:cNvPicPr>
            <a:picLocks noChangeAspect="1"/>
          </p:cNvPicPr>
          <p:nvPr/>
        </p:nvPicPr>
        <p:blipFill>
          <a:blip r:embed="rId6"/>
          <a:stretch>
            <a:fillRect/>
          </a:stretch>
        </p:blipFill>
        <p:spPr>
          <a:xfrm>
            <a:off x="3354637" y="4026958"/>
            <a:ext cx="1355536" cy="2015683"/>
          </a:xfrm>
          <a:prstGeom prst="rect">
            <a:avLst/>
          </a:prstGeom>
          <a:ln w="12700">
            <a:miter lim="400000"/>
            <a:headEnd/>
            <a:tailEnd/>
          </a:ln>
        </p:spPr>
      </p:pic>
      <p:pic>
        <p:nvPicPr>
          <p:cNvPr id="20" name="图像" descr="图像"/>
          <p:cNvPicPr>
            <a:picLocks noChangeAspect="1"/>
          </p:cNvPicPr>
          <p:nvPr/>
        </p:nvPicPr>
        <p:blipFill>
          <a:blip r:embed="rId7"/>
          <a:stretch>
            <a:fillRect/>
          </a:stretch>
        </p:blipFill>
        <p:spPr>
          <a:xfrm>
            <a:off x="410871" y="4027008"/>
            <a:ext cx="1790719" cy="1975710"/>
          </a:xfrm>
          <a:prstGeom prst="rect">
            <a:avLst/>
          </a:prstGeom>
          <a:ln w="12700">
            <a:miter lim="400000"/>
            <a:headEnd/>
            <a:tailEnd/>
          </a:ln>
        </p:spPr>
      </p:pic>
      <p:sp>
        <p:nvSpPr>
          <p:cNvPr id="22" name="YK PRODUCTS FAMILY"/>
          <p:cNvSpPr txBox="1"/>
          <p:nvPr/>
        </p:nvSpPr>
        <p:spPr>
          <a:xfrm>
            <a:off x="348882" y="232977"/>
            <a:ext cx="5941806" cy="469359"/>
          </a:xfrm>
          <a:prstGeom prst="rect">
            <a:avLst/>
          </a:prstGeom>
          <a:ln w="12700">
            <a:miter lim="400000"/>
          </a:ln>
        </p:spPr>
        <p:txBody>
          <a:bodyPr wrap="square" lIns="19050" tIns="19050" rIns="19050" bIns="19050" anchor="ctr">
            <a:spAutoFit/>
          </a:bodyPr>
          <a:lstStyle>
            <a:lvl1pPr algn="ctr" defTabSz="825500">
              <a:defRPr sz="11200">
                <a:latin typeface="Hoefler Text"/>
                <a:ea typeface="Hoefler Text"/>
                <a:cs typeface="Hoefler Text"/>
                <a:sym typeface="Hoefler Text"/>
              </a:defRPr>
            </a:lvl1pPr>
          </a:lstStyle>
          <a:p>
            <a:pPr marL="0" marR="0" lvl="0" indent="0" algn="l" defTabSz="8255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black"/>
                </a:solidFill>
                <a:effectLst/>
                <a:uLnTx/>
                <a:uFillTx/>
                <a:latin typeface="Impact" panose="020B0806030902050204" pitchFamily="34" charset="0"/>
                <a:sym typeface="Hoefler Text"/>
              </a:rPr>
              <a:t>Y</a:t>
            </a:r>
            <a:r>
              <a:rPr kumimoji="0" lang="en-US" altLang="zh-CN" sz="2800" b="1" i="0" u="none" strike="noStrike" kern="0" cap="none" spc="0" normalizeH="0" baseline="0" noProof="0" dirty="0" err="1">
                <a:ln>
                  <a:noFill/>
                </a:ln>
                <a:solidFill>
                  <a:prstClr val="black"/>
                </a:solidFill>
                <a:effectLst/>
                <a:uLnTx/>
                <a:uFillTx/>
                <a:latin typeface="Impact" panose="020B0806030902050204" pitchFamily="34" charset="0"/>
                <a:sym typeface="Hoefler Text"/>
              </a:rPr>
              <a:t>ingkai</a:t>
            </a:r>
            <a:r>
              <a:rPr kumimoji="0" lang="en-US" altLang="zh-CN"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 </a:t>
            </a:r>
            <a:r>
              <a:rPr kumimoji="0" lang="en-US"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P</a:t>
            </a:r>
            <a:r>
              <a:rPr kumimoji="0" lang="en-US" altLang="zh-CN"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roduct Family </a:t>
            </a:r>
            <a:r>
              <a:rPr kumimoji="0" lang="zh-CN" altLang="en-US" sz="2000" b="1" i="0" u="none" strike="noStrike" kern="0" cap="none" spc="0" normalizeH="0" baseline="0" noProof="0" dirty="0">
                <a:ln>
                  <a:noFill/>
                </a:ln>
                <a:solidFill>
                  <a:prstClr val="black"/>
                </a:solidFill>
                <a:effectLst/>
                <a:uLnTx/>
                <a:uFillTx/>
                <a:latin typeface="Hoefler Text"/>
                <a:sym typeface="Hoefler Text"/>
              </a:rPr>
              <a:t>莹凯产品线</a:t>
            </a:r>
            <a:endParaRPr kumimoji="0" sz="2000" b="1" i="0" u="none" strike="noStrike" kern="0" cap="none" spc="0" normalizeH="0" baseline="0" noProof="0" dirty="0">
              <a:ln>
                <a:noFill/>
              </a:ln>
              <a:solidFill>
                <a:prstClr val="black"/>
              </a:solidFill>
              <a:effectLst/>
              <a:uLnTx/>
              <a:uFillTx/>
              <a:latin typeface="Hoefler Text"/>
              <a:sym typeface="Hoefler Text"/>
            </a:endParaRPr>
          </a:p>
        </p:txBody>
      </p:sp>
      <p:sp>
        <p:nvSpPr>
          <p:cNvPr id="29" name="Silicone Patch"/>
          <p:cNvSpPr txBox="1"/>
          <p:nvPr/>
        </p:nvSpPr>
        <p:spPr>
          <a:xfrm>
            <a:off x="5566325" y="3155308"/>
            <a:ext cx="1222294" cy="592470"/>
          </a:xfrm>
          <a:prstGeom prst="rect">
            <a:avLst/>
          </a:prstGeom>
          <a:ln w="12700">
            <a:miter lim="400000"/>
          </a:ln>
        </p:spPr>
        <p:txBody>
          <a:bodyPr wrap="square" lIns="19050" tIns="19050" rIns="19050" bIns="19050" anchor="ctr">
            <a:spAutoFit/>
          </a:bodyPr>
          <a:lstStyle>
            <a:lvl1pPr>
              <a:defRPr sz="2000"/>
            </a:lvl1pPr>
          </a:lstStyle>
          <a:p>
            <a:pPr algn="ctr"/>
            <a:r>
              <a:rPr sz="1200" b="1" dirty="0">
                <a:solidFill>
                  <a:srgbClr val="FF0000"/>
                </a:solidFill>
                <a:latin typeface="Constantia" panose="02030602050306030303"/>
              </a:rPr>
              <a:t>Silicone </a:t>
            </a:r>
            <a:r>
              <a:rPr lang="en-US" sz="1200" b="1" dirty="0">
                <a:solidFill>
                  <a:srgbClr val="FF0000"/>
                </a:solidFill>
                <a:latin typeface="Constantia" panose="02030602050306030303"/>
              </a:rPr>
              <a:t>B</a:t>
            </a:r>
            <a:r>
              <a:rPr lang="en-US" altLang="zh-CN" sz="1200" b="1" dirty="0">
                <a:solidFill>
                  <a:srgbClr val="FF0000"/>
                </a:solidFill>
                <a:latin typeface="Constantia" panose="02030602050306030303"/>
                <a:ea typeface="宋体" panose="02010600030101010101" pitchFamily="2" charset="-122"/>
              </a:rPr>
              <a:t>adge</a:t>
            </a:r>
          </a:p>
          <a:p>
            <a:pPr algn="ctr"/>
            <a:r>
              <a:rPr lang="zh-CN" altLang="en-US" sz="1200" b="1" dirty="0">
                <a:solidFill>
                  <a:srgbClr val="FF0000"/>
                </a:solidFill>
                <a:latin typeface="Constantia" panose="02030602050306030303"/>
                <a:ea typeface="宋体" panose="02010600030101010101" pitchFamily="2" charset="-122"/>
              </a:rPr>
              <a:t>硅胶章</a:t>
            </a:r>
            <a:endParaRPr lang="en-US" altLang="zh-CN" sz="1200" b="1" dirty="0">
              <a:solidFill>
                <a:srgbClr val="FF0000"/>
              </a:solidFill>
              <a:latin typeface="Constantia" panose="02030602050306030303"/>
              <a:ea typeface="宋体" panose="02010600030101010101" pitchFamily="2" charset="-122"/>
            </a:endParaRPr>
          </a:p>
          <a:p>
            <a:pPr algn="ctr"/>
            <a:endParaRPr sz="1200" b="1" dirty="0">
              <a:solidFill>
                <a:srgbClr val="FF0000"/>
              </a:solidFill>
              <a:latin typeface="Constantia" panose="02030602050306030303"/>
            </a:endParaRPr>
          </a:p>
        </p:txBody>
      </p:sp>
      <p:pic>
        <p:nvPicPr>
          <p:cNvPr id="31" name="图片 30"/>
          <p:cNvPicPr>
            <a:picLocks noChangeAspect="1"/>
          </p:cNvPicPr>
          <p:nvPr/>
        </p:nvPicPr>
        <p:blipFill>
          <a:blip r:embed="rId8"/>
          <a:stretch>
            <a:fillRect/>
          </a:stretch>
        </p:blipFill>
        <p:spPr>
          <a:xfrm>
            <a:off x="5189902" y="1063998"/>
            <a:ext cx="1975852" cy="1961107"/>
          </a:xfrm>
          <a:prstGeom prst="rect">
            <a:avLst/>
          </a:prstGeom>
        </p:spPr>
      </p:pic>
      <p:sp>
        <p:nvSpPr>
          <p:cNvPr id="32" name="Silicone Patch"/>
          <p:cNvSpPr txBox="1"/>
          <p:nvPr/>
        </p:nvSpPr>
        <p:spPr>
          <a:xfrm>
            <a:off x="7935866" y="3225483"/>
            <a:ext cx="1222294" cy="407035"/>
          </a:xfrm>
          <a:prstGeom prst="rect">
            <a:avLst/>
          </a:prstGeom>
          <a:ln w="12700">
            <a:miter lim="400000"/>
          </a:ln>
        </p:spPr>
        <p:txBody>
          <a:bodyPr wrap="square" lIns="19050" tIns="19050" rIns="19050" bIns="19050" anchor="ctr">
            <a:spAutoFit/>
          </a:bodyPr>
          <a:lstStyle>
            <a:lvl1pPr>
              <a:defRPr sz="2000"/>
            </a:lvl1pPr>
          </a:lstStyle>
          <a:p>
            <a:pPr algn="ctr"/>
            <a:r>
              <a:rPr sz="1200" b="1" dirty="0">
                <a:solidFill>
                  <a:srgbClr val="FF0000"/>
                </a:solidFill>
                <a:latin typeface="Constantia" panose="02030602050306030303"/>
                <a:sym typeface="+mn-ea"/>
              </a:rPr>
              <a:t>PU patch</a:t>
            </a:r>
          </a:p>
          <a:p>
            <a:pPr algn="ctr"/>
            <a:r>
              <a:rPr lang="en-US" altLang="zh-CN" sz="1200" b="1" dirty="0">
                <a:solidFill>
                  <a:srgbClr val="FF0000"/>
                </a:solidFill>
                <a:latin typeface="Constantia" panose="02030602050306030303"/>
                <a:sym typeface="+mn-ea"/>
              </a:rPr>
              <a:t>PU</a:t>
            </a:r>
            <a:r>
              <a:rPr lang="zh-CN" altLang="en-US" sz="1200" b="1" dirty="0">
                <a:solidFill>
                  <a:srgbClr val="FF0000"/>
                </a:solidFill>
                <a:latin typeface="Constantia" panose="02030602050306030303"/>
                <a:sym typeface="+mn-ea"/>
              </a:rPr>
              <a:t>章</a:t>
            </a:r>
          </a:p>
        </p:txBody>
      </p:sp>
      <p:pic>
        <p:nvPicPr>
          <p:cNvPr id="3" name="图片 2" descr="1621344207"/>
          <p:cNvPicPr>
            <a:picLocks noChangeAspect="1"/>
          </p:cNvPicPr>
          <p:nvPr/>
        </p:nvPicPr>
        <p:blipFill>
          <a:blip r:embed="rId9"/>
          <a:stretch>
            <a:fillRect/>
          </a:stretch>
        </p:blipFill>
        <p:spPr>
          <a:xfrm>
            <a:off x="2654300" y="1101090"/>
            <a:ext cx="2138680" cy="1886585"/>
          </a:xfrm>
          <a:prstGeom prst="rect">
            <a:avLst/>
          </a:prstGeom>
        </p:spPr>
      </p:pic>
      <p:pic>
        <p:nvPicPr>
          <p:cNvPr id="13" name="图片 12" descr="1621344419(1)"/>
          <p:cNvPicPr>
            <a:picLocks noChangeAspect="1"/>
          </p:cNvPicPr>
          <p:nvPr/>
        </p:nvPicPr>
        <p:blipFill>
          <a:blip r:embed="rId10"/>
          <a:stretch>
            <a:fillRect/>
          </a:stretch>
        </p:blipFill>
        <p:spPr>
          <a:xfrm>
            <a:off x="7372350" y="1032510"/>
            <a:ext cx="2348230" cy="199263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ur Fist Product - Heat Transfer Labels"/>
          <p:cNvSpPr txBox="1"/>
          <p:nvPr/>
        </p:nvSpPr>
        <p:spPr>
          <a:xfrm>
            <a:off x="152400" y="72887"/>
            <a:ext cx="8229600" cy="914400"/>
          </a:xfrm>
          <a:prstGeom prst="rect">
            <a:avLst/>
          </a:prstGeom>
        </p:spPr>
        <p:txBody>
          <a:bodyPr vert="horz" lIns="0" rIns="0" bIns="0" anchor="b">
            <a:normAutofit fontScale="92500"/>
          </a:bodyPr>
          <a:lstStyle>
            <a:lvl1pPr algn="l" rtl="0" eaLnBrk="1" latinLnBrk="0" hangingPunct="1">
              <a:lnSpc>
                <a:spcPct val="90000"/>
              </a:lnSpc>
              <a:spcBef>
                <a:spcPts val="2300"/>
              </a:spcBef>
              <a:buNone/>
              <a:defRPr kumimoji="0" sz="9800" b="0" kern="1200">
                <a:ln>
                  <a:noFill/>
                </a:ln>
                <a:solidFill>
                  <a:schemeClr val="tx2"/>
                </a:solidFill>
                <a:effectLst/>
                <a:latin typeface="Hoefler Text"/>
                <a:ea typeface="Hoefler Text"/>
                <a:cs typeface="Hoefler Text"/>
                <a:sym typeface="Hoefler Text"/>
              </a:defRPr>
            </a:lvl1pPr>
          </a:lstStyle>
          <a:p>
            <a:pPr marL="0" marR="0" lvl="0" indent="0" algn="l" defTabSz="914400" rtl="0" eaLnBrk="1" fontAlgn="auto" latinLnBrk="0" hangingPunct="1">
              <a:lnSpc>
                <a:spcPct val="90000"/>
              </a:lnSpc>
              <a:spcBef>
                <a:spcPts val="230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Impact" panose="020B0806030902050204" pitchFamily="34" charset="0"/>
                <a:sym typeface="Hoefler Text"/>
              </a:rPr>
              <a:t>S</a:t>
            </a:r>
            <a:r>
              <a:rPr kumimoji="0" lang="en-US" altLang="zh-CN" sz="2800" b="1" i="0" u="none" strike="noStrike" kern="1200" cap="none" spc="0" normalizeH="0" baseline="0" noProof="0" dirty="0">
                <a:ln>
                  <a:noFill/>
                </a:ln>
                <a:solidFill>
                  <a:srgbClr val="FF0000"/>
                </a:solidFill>
                <a:effectLst/>
                <a:uLnTx/>
                <a:uFillTx/>
                <a:latin typeface="Impact" panose="020B0806030902050204" pitchFamily="34" charset="0"/>
                <a:sym typeface="Hoefler Text"/>
              </a:rPr>
              <a:t>ilicon Badges and </a:t>
            </a:r>
            <a:r>
              <a:rPr kumimoji="0" lang="en-US" sz="2800" b="1" i="0" u="none" strike="noStrike" kern="1200" cap="none" spc="0" normalizeH="0" baseline="0" noProof="0" dirty="0">
                <a:ln>
                  <a:noFill/>
                </a:ln>
                <a:solidFill>
                  <a:srgbClr val="FF0000"/>
                </a:solidFill>
                <a:effectLst/>
                <a:uLnTx/>
                <a:uFillTx/>
                <a:latin typeface="Impact" panose="020B0806030902050204" pitchFamily="34" charset="0"/>
                <a:sym typeface="Hoefler Text"/>
              </a:rPr>
              <a:t>Heat Transfer Labels</a:t>
            </a:r>
            <a:r>
              <a:rPr kumimoji="0" lang="en-US" sz="2400" b="0" i="0" u="none" strike="noStrike" kern="1200" cap="none" spc="0" normalizeH="0" baseline="0" noProof="0" dirty="0">
                <a:ln>
                  <a:noFill/>
                </a:ln>
                <a:solidFill>
                  <a:srgbClr val="04617B"/>
                </a:solidFill>
                <a:effectLst/>
                <a:uLnTx/>
                <a:uFillTx/>
                <a:latin typeface="Impact" panose="020B0806030902050204" pitchFamily="34" charset="0"/>
                <a:sym typeface="Hoefler Text"/>
              </a:rPr>
              <a:t>-</a:t>
            </a:r>
            <a:r>
              <a:rPr kumimoji="0" lang="en-US" sz="2400" b="0" i="0" u="none" strike="noStrike" kern="1200" cap="none" spc="0" normalizeH="0" baseline="0" noProof="0" dirty="0" err="1">
                <a:ln>
                  <a:noFill/>
                </a:ln>
                <a:solidFill>
                  <a:srgbClr val="04617B"/>
                </a:solidFill>
                <a:effectLst/>
                <a:uLnTx/>
                <a:uFillTx/>
                <a:latin typeface="Impact" panose="020B0806030902050204" pitchFamily="34" charset="0"/>
                <a:sym typeface="Hoefler Text"/>
              </a:rPr>
              <a:t>Yingkai</a:t>
            </a:r>
            <a:r>
              <a:rPr kumimoji="0" lang="en-US" sz="2400" b="0" i="0" u="none" strike="noStrike" kern="1200" cap="none" spc="0" normalizeH="0" baseline="0" noProof="0" dirty="0">
                <a:ln>
                  <a:noFill/>
                </a:ln>
                <a:solidFill>
                  <a:srgbClr val="04617B"/>
                </a:solidFill>
                <a:effectLst/>
                <a:uLnTx/>
                <a:uFillTx/>
                <a:latin typeface="Impact" panose="020B0806030902050204" pitchFamily="34" charset="0"/>
                <a:sym typeface="Hoefler Text"/>
              </a:rPr>
              <a:t> Key Product</a:t>
            </a:r>
            <a:r>
              <a:rPr kumimoji="0" lang="en-US" sz="2400" b="0" i="0" u="none" strike="noStrike" kern="1200" cap="none" spc="0" normalizeH="0" baseline="0" noProof="0" dirty="0">
                <a:ln>
                  <a:noFill/>
                </a:ln>
                <a:solidFill>
                  <a:srgbClr val="04617B"/>
                </a:solidFill>
                <a:effectLst/>
                <a:uLnTx/>
                <a:uFillTx/>
                <a:latin typeface="Hoefler Text"/>
                <a:sym typeface="Hoefler Text"/>
              </a:rPr>
              <a:t/>
            </a:r>
            <a:br>
              <a:rPr kumimoji="0" lang="en-US" sz="2400" b="0" i="0" u="none" strike="noStrike" kern="1200" cap="none" spc="0" normalizeH="0" baseline="0" noProof="0" dirty="0">
                <a:ln>
                  <a:noFill/>
                </a:ln>
                <a:solidFill>
                  <a:srgbClr val="04617B"/>
                </a:solidFill>
                <a:effectLst/>
                <a:uLnTx/>
                <a:uFillTx/>
                <a:latin typeface="Hoefler Text"/>
                <a:sym typeface="Hoefler Text"/>
              </a:rPr>
            </a:br>
            <a:r>
              <a:rPr kumimoji="0" lang="en-US" sz="2400" b="0" i="0" u="none" strike="noStrike" kern="1200" cap="none" spc="0" normalizeH="0" baseline="0" noProof="0" dirty="0">
                <a:ln>
                  <a:noFill/>
                </a:ln>
                <a:solidFill>
                  <a:srgbClr val="04617B"/>
                </a:solidFill>
                <a:effectLst/>
                <a:uLnTx/>
                <a:uFillTx/>
                <a:latin typeface="Hoefler Text"/>
                <a:sym typeface="Hoefler Text"/>
              </a:rPr>
              <a:t> </a:t>
            </a:r>
            <a:r>
              <a:rPr kumimoji="0" lang="zh-CN" altLang="en-US" sz="2000" b="1" i="0" u="none" strike="noStrike" kern="1200" cap="none" spc="0" normalizeH="0" baseline="0" noProof="0" dirty="0">
                <a:ln>
                  <a:noFill/>
                </a:ln>
                <a:solidFill>
                  <a:srgbClr val="FF0000"/>
                </a:solidFill>
                <a:effectLst/>
                <a:uLnTx/>
                <a:uFillTx/>
                <a:latin typeface="Hoefler Text"/>
                <a:sym typeface="Hoefler Text"/>
              </a:rPr>
              <a:t>硅胶章和热转印标</a:t>
            </a:r>
            <a:r>
              <a:rPr kumimoji="0" lang="en-US" altLang="zh-CN" sz="2000" b="0" i="0" u="none" strike="noStrike" kern="1200" cap="none" spc="0" normalizeH="0" baseline="0" noProof="0" dirty="0">
                <a:ln>
                  <a:noFill/>
                </a:ln>
                <a:solidFill>
                  <a:srgbClr val="04617B"/>
                </a:solidFill>
                <a:effectLst/>
                <a:uLnTx/>
                <a:uFillTx/>
                <a:latin typeface="Hoefler Text"/>
                <a:sym typeface="Hoefler Text"/>
              </a:rPr>
              <a:t>-</a:t>
            </a:r>
            <a:r>
              <a:rPr kumimoji="0" lang="zh-CN" altLang="en-US" sz="2000" b="0" i="0" u="none" strike="noStrike" kern="1200" cap="none" spc="0" normalizeH="0" baseline="0" noProof="0" dirty="0">
                <a:ln>
                  <a:noFill/>
                </a:ln>
                <a:solidFill>
                  <a:srgbClr val="04617B"/>
                </a:solidFill>
                <a:effectLst/>
                <a:uLnTx/>
                <a:uFillTx/>
                <a:latin typeface="Hoefler Text"/>
                <a:sym typeface="Hoefler Text"/>
              </a:rPr>
              <a:t>莹凯主要产品</a:t>
            </a:r>
          </a:p>
        </p:txBody>
      </p:sp>
      <p:sp>
        <p:nvSpPr>
          <p:cNvPr id="3" name="We give solutions to our customer for their developed materials and special requirements.…"/>
          <p:cNvSpPr txBox="1"/>
          <p:nvPr/>
        </p:nvSpPr>
        <p:spPr>
          <a:xfrm>
            <a:off x="152400" y="1295400"/>
            <a:ext cx="11669486" cy="5562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panose="05020102010507070707"/>
              <a:buChar char=""/>
              <a:defRPr kumimoji="0" sz="18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18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18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18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spcBef>
                <a:spcPts val="1275"/>
              </a:spcBef>
              <a:buClr>
                <a:srgbClr val="929292"/>
              </a:buClr>
              <a:buSzPct val="60000"/>
              <a:buFont typeface="Zapf Dingbats"/>
              <a:buChar char="❖"/>
              <a:defRPr sz="5000">
                <a:solidFill>
                  <a:srgbClr val="414141"/>
                </a:solidFill>
                <a:latin typeface="Hoefler Text"/>
                <a:ea typeface="Hoefler Text"/>
                <a:cs typeface="Hoefler Text"/>
                <a:sym typeface="Hoefler Text"/>
              </a:defRPr>
            </a:pPr>
            <a:r>
              <a:rPr lang="en-US" sz="2800" dirty="0">
                <a:solidFill>
                  <a:srgbClr val="414141"/>
                </a:solidFill>
                <a:latin typeface="Impact" panose="020B0806030902050204" pitchFamily="34" charset="0"/>
                <a:ea typeface="Hoefler Text"/>
                <a:cs typeface="Hoefler Text"/>
                <a:sym typeface="Hoefler Text"/>
              </a:rPr>
              <a:t> Solutions Provider to our customers for any kind of base materials and innovative requirements.</a:t>
            </a:r>
          </a:p>
          <a:p>
            <a:pPr marL="0" indent="0">
              <a:spcBef>
                <a:spcPts val="1275"/>
              </a:spcBef>
              <a:buClr>
                <a:srgbClr val="929292"/>
              </a:buClr>
              <a:buSzPct val="60000"/>
              <a:buFont typeface="Wingdings 2" panose="05020102010507070707"/>
              <a:buNone/>
              <a:defRPr sz="5000">
                <a:solidFill>
                  <a:srgbClr val="414141"/>
                </a:solidFill>
                <a:latin typeface="Hoefler Text"/>
                <a:ea typeface="Hoefler Text"/>
                <a:cs typeface="Hoefler Text"/>
                <a:sym typeface="Hoefler Text"/>
              </a:defRPr>
            </a:pPr>
            <a:r>
              <a:rPr lang="en-US" sz="1900" dirty="0">
                <a:solidFill>
                  <a:srgbClr val="414141"/>
                </a:solidFill>
                <a:latin typeface="Hoefler Text"/>
                <a:ea typeface="Hoefler Text"/>
                <a:cs typeface="Hoefler Text"/>
                <a:sym typeface="Hoefler Text"/>
              </a:rPr>
              <a:t>    </a:t>
            </a:r>
            <a:r>
              <a:rPr lang="zh-CN" altLang="en-US" sz="1900" dirty="0">
                <a:solidFill>
                  <a:srgbClr val="414141"/>
                </a:solidFill>
                <a:latin typeface="Hoefler Text"/>
                <a:ea typeface="Hoefler Text"/>
                <a:cs typeface="Hoefler Text"/>
                <a:sym typeface="Hoefler Text"/>
              </a:rPr>
              <a:t>为我们的客户提供硅胶章和热转印标解决方案，我们的产品可以印在各种类型的底布上，同时，为我们的 </a:t>
            </a:r>
            <a:endParaRPr lang="en-US" altLang="zh-CN" sz="1900" dirty="0">
              <a:solidFill>
                <a:srgbClr val="414141"/>
              </a:solidFill>
              <a:latin typeface="Hoefler Text"/>
              <a:ea typeface="Hoefler Text"/>
              <a:cs typeface="Hoefler Text"/>
              <a:sym typeface="Hoefler Text"/>
            </a:endParaRPr>
          </a:p>
          <a:p>
            <a:pPr marL="0" indent="0">
              <a:spcBef>
                <a:spcPts val="1275"/>
              </a:spcBef>
              <a:buClr>
                <a:srgbClr val="929292"/>
              </a:buClr>
              <a:buSzPct val="60000"/>
              <a:buFont typeface="Wingdings 2" panose="05020102010507070707"/>
              <a:buNone/>
              <a:defRPr sz="5000">
                <a:solidFill>
                  <a:srgbClr val="414141"/>
                </a:solidFill>
                <a:latin typeface="Hoefler Text"/>
                <a:ea typeface="Hoefler Text"/>
                <a:cs typeface="Hoefler Text"/>
                <a:sym typeface="Hoefler Text"/>
              </a:defRPr>
            </a:pPr>
            <a:r>
              <a:rPr lang="en-US" altLang="zh-CN" sz="1900" dirty="0">
                <a:solidFill>
                  <a:srgbClr val="414141"/>
                </a:solidFill>
                <a:latin typeface="Hoefler Text"/>
                <a:ea typeface="Hoefler Text"/>
                <a:cs typeface="Hoefler Text"/>
                <a:sym typeface="Hoefler Text"/>
              </a:rPr>
              <a:t>    </a:t>
            </a:r>
            <a:r>
              <a:rPr lang="zh-CN" altLang="en-US" sz="1900" dirty="0">
                <a:solidFill>
                  <a:srgbClr val="414141"/>
                </a:solidFill>
                <a:latin typeface="Hoefler Text"/>
                <a:ea typeface="Hoefler Text"/>
                <a:cs typeface="Hoefler Text"/>
                <a:sym typeface="Hoefler Text"/>
              </a:rPr>
              <a:t>客户提供创新的产品。</a:t>
            </a:r>
          </a:p>
          <a:p>
            <a:pPr marL="228600" indent="-228600">
              <a:spcBef>
                <a:spcPts val="1275"/>
              </a:spcBef>
              <a:buClr>
                <a:srgbClr val="929292"/>
              </a:buClr>
              <a:buSzPct val="60000"/>
              <a:buFont typeface="Zapf Dingbats"/>
              <a:buChar char="❖"/>
              <a:defRPr sz="5000">
                <a:solidFill>
                  <a:srgbClr val="414141"/>
                </a:solidFill>
                <a:latin typeface="Hoefler Text"/>
                <a:ea typeface="Hoefler Text"/>
                <a:cs typeface="Hoefler Text"/>
                <a:sym typeface="Hoefler Text"/>
              </a:defRPr>
            </a:pPr>
            <a:r>
              <a:rPr lang="zh-CN" altLang="en-US" sz="2800" dirty="0">
                <a:solidFill>
                  <a:srgbClr val="414141"/>
                </a:solidFill>
                <a:latin typeface="Hoefler Text"/>
                <a:ea typeface="Hoefler Text"/>
                <a:cs typeface="Hoefler Text"/>
                <a:sym typeface="Hoefler Text"/>
              </a:rPr>
              <a:t> </a:t>
            </a:r>
            <a:r>
              <a:rPr lang="en-US" sz="2800" dirty="0">
                <a:solidFill>
                  <a:srgbClr val="414141"/>
                </a:solidFill>
                <a:latin typeface="Impact" panose="020B0806030902050204" pitchFamily="34" charset="0"/>
                <a:ea typeface="Hoefler Text"/>
                <a:cs typeface="Hoefler Text"/>
                <a:sym typeface="Hoefler Text"/>
              </a:rPr>
              <a:t>Great Innovation and R&amp;D team, to provide our customers I</a:t>
            </a:r>
            <a:r>
              <a:rPr lang="en-US" altLang="zh-CN" sz="2800" dirty="0">
                <a:solidFill>
                  <a:srgbClr val="414141"/>
                </a:solidFill>
                <a:latin typeface="Impact" panose="020B0806030902050204" pitchFamily="34" charset="0"/>
                <a:ea typeface="Hoefler Text"/>
                <a:cs typeface="Hoefler Text"/>
                <a:sym typeface="Hoefler Text"/>
              </a:rPr>
              <a:t>nnovative </a:t>
            </a:r>
            <a:r>
              <a:rPr lang="en-US" sz="2800" dirty="0">
                <a:solidFill>
                  <a:srgbClr val="414141"/>
                </a:solidFill>
                <a:latin typeface="Impact" panose="020B0806030902050204" pitchFamily="34" charset="0"/>
                <a:ea typeface="Hoefler Text"/>
                <a:cs typeface="Hoefler Text"/>
                <a:sym typeface="Hoefler Text"/>
              </a:rPr>
              <a:t>new collections and technologies each season.</a:t>
            </a:r>
          </a:p>
          <a:p>
            <a:pPr marL="0" indent="0">
              <a:spcBef>
                <a:spcPts val="1275"/>
              </a:spcBef>
              <a:buClr>
                <a:srgbClr val="929292"/>
              </a:buClr>
              <a:buSzPct val="60000"/>
              <a:buFont typeface="Wingdings 2" panose="05020102010507070707"/>
              <a:buNone/>
              <a:defRPr sz="5000">
                <a:solidFill>
                  <a:srgbClr val="414141"/>
                </a:solidFill>
                <a:latin typeface="Hoefler Text"/>
                <a:ea typeface="Hoefler Text"/>
                <a:cs typeface="Hoefler Text"/>
                <a:sym typeface="Hoefler Text"/>
              </a:defRPr>
            </a:pPr>
            <a:r>
              <a:rPr lang="en-US" altLang="zh-CN" sz="1900" dirty="0">
                <a:solidFill>
                  <a:srgbClr val="414141"/>
                </a:solidFill>
                <a:latin typeface="Hoefler Text"/>
                <a:ea typeface="Hoefler Text"/>
                <a:cs typeface="Hoefler Text"/>
                <a:sym typeface="Hoefler Text"/>
              </a:rPr>
              <a:t>     </a:t>
            </a:r>
            <a:r>
              <a:rPr lang="zh-CN" altLang="en-US" sz="1900" dirty="0">
                <a:solidFill>
                  <a:srgbClr val="414141"/>
                </a:solidFill>
                <a:latin typeface="Hoefler Text"/>
                <a:ea typeface="Hoefler Text"/>
                <a:cs typeface="Hoefler Text"/>
                <a:sym typeface="Hoefler Text"/>
              </a:rPr>
              <a:t>拥有强大的创新能力和创新团队，每个季度为我们的客户提供一系列创新的产品和技术。</a:t>
            </a:r>
          </a:p>
          <a:p>
            <a:pPr marL="228600" indent="-228600">
              <a:spcBef>
                <a:spcPts val="1275"/>
              </a:spcBef>
              <a:buClr>
                <a:srgbClr val="929292"/>
              </a:buClr>
              <a:buSzPct val="60000"/>
              <a:buFont typeface="Zapf Dingbats"/>
              <a:buChar char="❖"/>
              <a:defRPr sz="5000">
                <a:solidFill>
                  <a:srgbClr val="414141"/>
                </a:solidFill>
                <a:latin typeface="Hoefler Text"/>
                <a:ea typeface="Hoefler Text"/>
                <a:cs typeface="Hoefler Text"/>
                <a:sym typeface="Hoefler Text"/>
              </a:defRPr>
            </a:pPr>
            <a:r>
              <a:rPr lang="zh-CN" altLang="en-US" sz="2800" dirty="0">
                <a:solidFill>
                  <a:srgbClr val="414141"/>
                </a:solidFill>
                <a:latin typeface="Impact" panose="020B0806030902050204" pitchFamily="34" charset="0"/>
                <a:ea typeface="Hoefler Text"/>
                <a:cs typeface="Hoefler Text"/>
                <a:sym typeface="Hoefler Text"/>
              </a:rPr>
              <a:t> </a:t>
            </a:r>
            <a:r>
              <a:rPr lang="en-US" sz="2800" dirty="0">
                <a:solidFill>
                  <a:srgbClr val="414141"/>
                </a:solidFill>
                <a:latin typeface="Impact" panose="020B0806030902050204" pitchFamily="34" charset="0"/>
                <a:ea typeface="Hoefler Text"/>
                <a:cs typeface="Hoefler Text"/>
                <a:sym typeface="Hoefler Text"/>
              </a:rPr>
              <a:t>Provide a rich range innovative products: Stretchable, Reflective, Neon, Light &amp; Heat sensitive, Bright &amp; Matt </a:t>
            </a:r>
            <a:r>
              <a:rPr lang="en-US" sz="2800" dirty="0" err="1">
                <a:solidFill>
                  <a:srgbClr val="414141"/>
                </a:solidFill>
                <a:latin typeface="Impact" panose="020B0806030902050204" pitchFamily="34" charset="0"/>
                <a:ea typeface="Hoefler Text"/>
                <a:cs typeface="Hoefler Text"/>
                <a:sym typeface="Hoefler Text"/>
              </a:rPr>
              <a:t>combination,and</a:t>
            </a:r>
            <a:r>
              <a:rPr lang="en-US" sz="2800" dirty="0">
                <a:solidFill>
                  <a:srgbClr val="414141"/>
                </a:solidFill>
                <a:latin typeface="Impact" panose="020B0806030902050204" pitchFamily="34" charset="0"/>
                <a:ea typeface="Hoefler Text"/>
                <a:cs typeface="Hoefler Text"/>
                <a:sym typeface="Hoefler Text"/>
              </a:rPr>
              <a:t> Breathable inks etc..</a:t>
            </a:r>
          </a:p>
          <a:p>
            <a:pPr marL="0" indent="0">
              <a:spcBef>
                <a:spcPts val="1275"/>
              </a:spcBef>
              <a:buClr>
                <a:srgbClr val="929292"/>
              </a:buClr>
              <a:buSzPct val="60000"/>
              <a:buFont typeface="Wingdings 2" panose="05020102010507070707"/>
              <a:buNone/>
              <a:defRPr sz="5000">
                <a:solidFill>
                  <a:srgbClr val="414141"/>
                </a:solidFill>
                <a:latin typeface="Hoefler Text"/>
                <a:ea typeface="Hoefler Text"/>
                <a:cs typeface="Hoefler Text"/>
                <a:sym typeface="Hoefler Text"/>
              </a:defRPr>
            </a:pPr>
            <a:r>
              <a:rPr lang="zh-CN" altLang="en-US" sz="1900" dirty="0">
                <a:solidFill>
                  <a:srgbClr val="414141"/>
                </a:solidFill>
                <a:latin typeface="Hoefler Text"/>
                <a:ea typeface="Hoefler Text"/>
                <a:cs typeface="Hoefler Text"/>
                <a:sym typeface="Hoefler Text"/>
              </a:rPr>
              <a:t>     提供丰富多彩的创新产品：弹性、反光、荧光、光照或热感应、亮光和哑光组合，以及透气环保染料</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MH_Entry_2">
            <a:hlinkClick r:id="" action="ppaction://noaction"/>
          </p:cNvPr>
          <p:cNvSpPr/>
          <p:nvPr>
            <p:custDataLst>
              <p:tags r:id="rId1"/>
            </p:custDataLst>
          </p:nvPr>
        </p:nvSpPr>
        <p:spPr>
          <a:xfrm>
            <a:off x="5093652" y="309465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2. Main Products</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  主要产品</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
        <p:nvSpPr>
          <p:cNvPr id="17" name="PA_MH_Entry_2">
            <a:hlinkClick r:id="" action="ppaction://noaction"/>
          </p:cNvPr>
          <p:cNvSpPr/>
          <p:nvPr>
            <p:custDataLst>
              <p:tags r:id="rId2"/>
            </p:custDataLst>
          </p:nvPr>
        </p:nvSpPr>
        <p:spPr>
          <a:xfrm>
            <a:off x="5439192" y="433662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3. Quality Control</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品质管控</a:t>
            </a:r>
            <a:endParaRPr lang="en-US" altLang="zh-CN" sz="2400" b="1" dirty="0">
              <a:solidFill>
                <a:schemeClr val="tx1"/>
              </a:solidFill>
              <a:latin typeface="Impact" panose="020B0806030902050204" pitchFamily="34" charset="0"/>
              <a:cs typeface="Calibri" panose="020F0502020204030204" pitchFamily="34" charset="0"/>
              <a:sym typeface="+mn-ea"/>
            </a:endParaRPr>
          </a:p>
        </p:txBody>
      </p:sp>
      <p:sp>
        <p:nvSpPr>
          <p:cNvPr id="18" name="TextBox 7"/>
          <p:cNvSpPr txBox="1"/>
          <p:nvPr/>
        </p:nvSpPr>
        <p:spPr>
          <a:xfrm>
            <a:off x="4411176" y="427643"/>
            <a:ext cx="3801626" cy="1243205"/>
          </a:xfrm>
          <a:prstGeom prst="rect">
            <a:avLst/>
          </a:prstGeom>
        </p:spPr>
        <p:txBody>
          <a:bodyPr vert="horz" lIns="91440" tIns="45720" rIns="91440" bIns="45720" rtlCol="0" anchor="ctr">
            <a:normAutofit/>
          </a:bodyPr>
          <a:lstStyle/>
          <a:p>
            <a:pPr algn="ctr">
              <a:lnSpc>
                <a:spcPct val="90000"/>
              </a:lnSpc>
              <a:spcBef>
                <a:spcPct val="0"/>
              </a:spcBef>
              <a:spcAft>
                <a:spcPts val="600"/>
              </a:spcAft>
              <a:defRPr sz="4100">
                <a:latin typeface="Impact" panose="020B0806030902050204"/>
                <a:ea typeface="Impact" panose="020B0806030902050204"/>
                <a:cs typeface="Impact" panose="020B0806030902050204"/>
                <a:sym typeface="Impact" panose="020B0806030902050204"/>
              </a:defRPr>
            </a:pPr>
            <a:r>
              <a:rPr lang="en-US" sz="6000" b="1" noProof="0" dirty="0">
                <a:ln>
                  <a:noFill/>
                </a:ln>
                <a:effectLst/>
                <a:uLnTx/>
                <a:uFillTx/>
                <a:latin typeface="Impact" panose="020B0806030902050204" pitchFamily="34" charset="0"/>
                <a:ea typeface="+mj-ea"/>
                <a:cs typeface="+mj-cs"/>
                <a:sym typeface="Impact" panose="020B0806030902050204"/>
              </a:rPr>
              <a:t>CONTENT</a:t>
            </a:r>
            <a:endParaRPr lang="en-US" sz="6000" b="1" dirty="0">
              <a:latin typeface="Impact" panose="020B0806030902050204" pitchFamily="34" charset="0"/>
              <a:ea typeface="+mj-ea"/>
              <a:cs typeface="+mj-cs"/>
            </a:endParaRPr>
          </a:p>
        </p:txBody>
      </p:sp>
      <p:pic>
        <p:nvPicPr>
          <p:cNvPr id="3" name="图片 2"/>
          <p:cNvPicPr>
            <a:picLocks noChangeAspect="1"/>
          </p:cNvPicPr>
          <p:nvPr/>
        </p:nvPicPr>
        <p:blipFill>
          <a:blip r:embed="rId7"/>
          <a:stretch>
            <a:fillRect/>
          </a:stretch>
        </p:blipFill>
        <p:spPr>
          <a:xfrm>
            <a:off x="86980" y="292482"/>
            <a:ext cx="4213498" cy="3408321"/>
          </a:xfrm>
          <a:prstGeom prst="rect">
            <a:avLst/>
          </a:prstGeom>
        </p:spPr>
      </p:pic>
      <p:pic>
        <p:nvPicPr>
          <p:cNvPr id="5" name="图片 4"/>
          <p:cNvPicPr>
            <a:picLocks noChangeAspect="1"/>
          </p:cNvPicPr>
          <p:nvPr/>
        </p:nvPicPr>
        <p:blipFill>
          <a:blip r:embed="rId8"/>
          <a:stretch>
            <a:fillRect/>
          </a:stretch>
        </p:blipFill>
        <p:spPr>
          <a:xfrm>
            <a:off x="2140748" y="3916311"/>
            <a:ext cx="3801625" cy="2800725"/>
          </a:xfrm>
          <a:prstGeom prst="rect">
            <a:avLst/>
          </a:prstGeom>
        </p:spPr>
      </p:pic>
      <p:sp>
        <p:nvSpPr>
          <p:cNvPr id="13" name="PA_MH_Entry_2">
            <a:hlinkClick r:id="" action="ppaction://noaction"/>
          </p:cNvPr>
          <p:cNvSpPr/>
          <p:nvPr>
            <p:custDataLst>
              <p:tags r:id="rId3"/>
            </p:custDataLst>
          </p:nvPr>
        </p:nvSpPr>
        <p:spPr>
          <a:xfrm>
            <a:off x="6735547" y="5801616"/>
            <a:ext cx="599619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4. Core Competitive Advantages</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核心竞争优势</a:t>
            </a:r>
          </a:p>
          <a:p>
            <a:pPr lvl="0" algn="ctr"/>
            <a:endParaRPr lang="en-US" altLang="zh-CN" sz="3200" b="1" dirty="0">
              <a:solidFill>
                <a:srgbClr val="D0CECE"/>
              </a:solidFill>
              <a:latin typeface="Impact" panose="020B0806030902050204" pitchFamily="34" charset="0"/>
              <a:cs typeface="Calibri" panose="020F0502020204030204" pitchFamily="34" charset="0"/>
              <a:sym typeface="+mn-ea"/>
            </a:endParaRPr>
          </a:p>
        </p:txBody>
      </p:sp>
      <p:sp>
        <p:nvSpPr>
          <p:cNvPr id="9" name="PA_MH_Entry_2">
            <a:hlinkClick r:id="" action="ppaction://noaction"/>
          </p:cNvPr>
          <p:cNvSpPr/>
          <p:nvPr>
            <p:custDataLst>
              <p:tags r:id="rId4"/>
            </p:custDataLst>
          </p:nvPr>
        </p:nvSpPr>
        <p:spPr>
          <a:xfrm>
            <a:off x="5020550" y="1913864"/>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1. </a:t>
            </a:r>
            <a:r>
              <a:rPr lang="en-US" altLang="zh-CN" sz="3200" b="1" kern="100" dirty="0">
                <a:solidFill>
                  <a:srgbClr val="D0CECE"/>
                </a:solidFill>
                <a:latin typeface="Impact" panose="020B0806030902050204" pitchFamily="34" charset="0"/>
                <a:ea typeface="微软雅黑" panose="020B0503020204020204" pitchFamily="34" charset="-122"/>
                <a:cs typeface="Times New Roman" panose="02020603050405020304" pitchFamily="18" charset="0"/>
                <a:sym typeface="微软雅黑" panose="020B0503020204020204" pitchFamily="34" charset="-122"/>
              </a:rPr>
              <a:t>Company Introduction</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公司介绍</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圆角矩形 50"/>
          <p:cNvSpPr/>
          <p:nvPr/>
        </p:nvSpPr>
        <p:spPr>
          <a:xfrm>
            <a:off x="951846" y="4275347"/>
            <a:ext cx="1165941" cy="1165941"/>
          </a:xfrm>
          <a:prstGeom prst="roundRect">
            <a:avLst/>
          </a:prstGeom>
          <a:solidFill>
            <a:schemeClr val="tx2"/>
          </a:solidFill>
          <a:ln>
            <a:noFill/>
          </a:ln>
          <a:effectLst>
            <a:outerShdw blurRad="254000" dist="1524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圆角矩形 39"/>
          <p:cNvSpPr/>
          <p:nvPr/>
        </p:nvSpPr>
        <p:spPr>
          <a:xfrm>
            <a:off x="4747472" y="1183452"/>
            <a:ext cx="960000" cy="960000"/>
          </a:xfrm>
          <a:prstGeom prst="roundRect">
            <a:avLst/>
          </a:prstGeom>
          <a:solidFill>
            <a:srgbClr val="D00000"/>
          </a:solidFill>
          <a:ln>
            <a:noFill/>
          </a:ln>
          <a:effectLst>
            <a:outerShdw blurRad="254000" dist="1524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2" name="TextBox 51"/>
          <p:cNvSpPr txBox="1"/>
          <p:nvPr/>
        </p:nvSpPr>
        <p:spPr>
          <a:xfrm>
            <a:off x="4747472" y="1320989"/>
            <a:ext cx="1060496" cy="543867"/>
          </a:xfrm>
          <a:prstGeom prst="rect">
            <a:avLst/>
          </a:prstGeom>
          <a:noFill/>
        </p:spPr>
        <p:txBody>
          <a:bodyPr wrap="square" lIns="91440" tIns="45720" rIns="91440" bIns="45720" rtlCol="0">
            <a:spAutoFit/>
          </a:bodyPr>
          <a:lstStyle/>
          <a:p>
            <a:pPr algn="ctr" defTabSz="1219200"/>
            <a:r>
              <a:rPr lang="en-US" altLang="zh-CN" sz="1465" b="1" dirty="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rPr>
              <a:t>Win-Win</a:t>
            </a:r>
          </a:p>
          <a:p>
            <a:pPr algn="ctr" defTabSz="1219200"/>
            <a:r>
              <a:rPr lang="zh-CN" altLang="en-US" sz="1465" b="1" dirty="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rPr>
              <a:t>共赢</a:t>
            </a:r>
          </a:p>
        </p:txBody>
      </p:sp>
      <p:sp>
        <p:nvSpPr>
          <p:cNvPr id="11" name="圆角矩形 10"/>
          <p:cNvSpPr/>
          <p:nvPr/>
        </p:nvSpPr>
        <p:spPr>
          <a:xfrm>
            <a:off x="1726617" y="1891437"/>
            <a:ext cx="3456833" cy="2917876"/>
          </a:xfrm>
          <a:prstGeom prst="roundRect">
            <a:avLst/>
          </a:prstGeom>
          <a:blipFill dpi="0" rotWithShape="1">
            <a:blip r:embed="rId3"/>
            <a:srcRect/>
            <a:stretch>
              <a:fillRect/>
            </a:stretch>
          </a:blipFill>
          <a:ln>
            <a:noFill/>
          </a:ln>
          <a:effectLst>
            <a:innerShdw blurRad="254000" dist="127000" dir="27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6" name="TextBox 45"/>
          <p:cNvSpPr txBox="1"/>
          <p:nvPr/>
        </p:nvSpPr>
        <p:spPr>
          <a:xfrm>
            <a:off x="911424" y="4642411"/>
            <a:ext cx="1202933" cy="543867"/>
          </a:xfrm>
          <a:prstGeom prst="rect">
            <a:avLst/>
          </a:prstGeom>
          <a:noFill/>
        </p:spPr>
        <p:txBody>
          <a:bodyPr wrap="square" lIns="91440" tIns="45720" rIns="91440" bIns="45720" rtlCol="0">
            <a:spAutoFit/>
          </a:bodyPr>
          <a:lstStyle/>
          <a:p>
            <a:pPr algn="ctr" defTabSz="1219200"/>
            <a:r>
              <a:rPr lang="en-US" altLang="zh-CN" sz="1465" b="1" dirty="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rPr>
              <a:t>Innovation</a:t>
            </a:r>
            <a:r>
              <a:rPr lang="zh-CN" altLang="en-US" sz="1465" b="1" dirty="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rPr>
              <a:t>创新</a:t>
            </a:r>
          </a:p>
        </p:txBody>
      </p:sp>
      <p:sp>
        <p:nvSpPr>
          <p:cNvPr id="19" name="圆角矩形 18"/>
          <p:cNvSpPr/>
          <p:nvPr/>
        </p:nvSpPr>
        <p:spPr>
          <a:xfrm>
            <a:off x="2638380" y="4082235"/>
            <a:ext cx="1441507" cy="1370597"/>
          </a:xfrm>
          <a:prstGeom prst="roundRect">
            <a:avLst/>
          </a:prstGeom>
          <a:solidFill>
            <a:schemeClr val="bg1">
              <a:lumMod val="95000"/>
            </a:schemeClr>
          </a:solidFill>
          <a:ln>
            <a:noFill/>
          </a:ln>
          <a:effectLst>
            <a:outerShdw blurRad="254000" dist="152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4" name="圆角矩形 53"/>
          <p:cNvSpPr/>
          <p:nvPr/>
        </p:nvSpPr>
        <p:spPr>
          <a:xfrm>
            <a:off x="2601885" y="4047533"/>
            <a:ext cx="1514497" cy="1440000"/>
          </a:xfrm>
          <a:prstGeom prst="roundRect">
            <a:avLst/>
          </a:prstGeom>
          <a:blipFill dpi="0" rotWithShape="1">
            <a:blip r:embed="rId4"/>
            <a:srcRect/>
            <a:stretch>
              <a:fillRect/>
            </a:stretch>
          </a:blipFill>
          <a:ln>
            <a:noFill/>
          </a:ln>
          <a:effectLst>
            <a:innerShdw blurRad="203200" dist="139700" dir="2700000">
              <a:prstClr val="black">
                <a:alpha val="5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5" name="圆角矩形 44"/>
          <p:cNvSpPr/>
          <p:nvPr/>
        </p:nvSpPr>
        <p:spPr>
          <a:xfrm>
            <a:off x="4466883" y="4275347"/>
            <a:ext cx="959999" cy="889311"/>
          </a:xfrm>
          <a:prstGeom prst="roundRect">
            <a:avLst/>
          </a:prstGeom>
          <a:solidFill>
            <a:srgbClr val="D00000"/>
          </a:solidFill>
          <a:ln>
            <a:noFill/>
          </a:ln>
          <a:effectLst>
            <a:outerShdw blurRad="254000" dist="1524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1465" dirty="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7" name="TextBox 46"/>
          <p:cNvSpPr txBox="1"/>
          <p:nvPr/>
        </p:nvSpPr>
        <p:spPr>
          <a:xfrm>
            <a:off x="4413347" y="4442681"/>
            <a:ext cx="1067068" cy="543867"/>
          </a:xfrm>
          <a:prstGeom prst="rect">
            <a:avLst/>
          </a:prstGeom>
          <a:noFill/>
        </p:spPr>
        <p:txBody>
          <a:bodyPr wrap="square" lIns="91440" tIns="45720" rIns="91440" bIns="45720" rtlCol="0">
            <a:spAutoFit/>
          </a:bodyPr>
          <a:lstStyle/>
          <a:p>
            <a:pPr algn="ctr" defTabSz="1219200"/>
            <a:r>
              <a:rPr lang="en-US" altLang="zh-CN" sz="1465" b="1" dirty="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rPr>
              <a:t>Partner</a:t>
            </a:r>
          </a:p>
          <a:p>
            <a:pPr algn="ctr" defTabSz="1219200"/>
            <a:r>
              <a:rPr lang="zh-CN" altLang="en-US" sz="1465" b="1" dirty="0">
                <a:solidFill>
                  <a:prstClr val="white"/>
                </a:solidFill>
                <a:latin typeface="微软雅黑" panose="020B0503020204020204" pitchFamily="34" charset="-122"/>
                <a:ea typeface="微软雅黑" panose="020B0503020204020204" pitchFamily="34" charset="-122"/>
                <a:cs typeface="+mn-ea"/>
                <a:sym typeface="微软雅黑" panose="020B0503020204020204" pitchFamily="34" charset="-122"/>
              </a:rPr>
              <a:t>合作</a:t>
            </a:r>
          </a:p>
        </p:txBody>
      </p:sp>
      <p:pic>
        <p:nvPicPr>
          <p:cNvPr id="3" name="图片模式1"/>
          <p:cNvPicPr>
            <a:picLocks noRot="1" noChangeArrowheads="1"/>
          </p:cNvPicPr>
          <p:nvPr/>
        </p:nvPicPr>
        <p:blipFill>
          <a:blip r:embed="rId5" cstate="print"/>
          <a:srcRect/>
          <a:stretch>
            <a:fillRect/>
          </a:stretch>
        </p:blipFill>
        <p:spPr bwMode="auto">
          <a:xfrm>
            <a:off x="497303" y="1514600"/>
            <a:ext cx="2238324" cy="762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图片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726715" y="1864727"/>
            <a:ext cx="6446556" cy="4082819"/>
          </a:xfrm>
          <a:prstGeom prst="rect">
            <a:avLst/>
          </a:prstGeom>
        </p:spPr>
      </p:pic>
      <p:pic>
        <p:nvPicPr>
          <p:cNvPr id="4" name="图片模式1"/>
          <p:cNvPicPr>
            <a:picLocks noRot="1" noChangeArrowheads="1"/>
          </p:cNvPicPr>
          <p:nvPr/>
        </p:nvPicPr>
        <p:blipFill>
          <a:blip r:embed="rId5" cstate="print"/>
          <a:srcRect/>
          <a:stretch>
            <a:fillRect/>
          </a:stretch>
        </p:blipFill>
        <p:spPr bwMode="auto">
          <a:xfrm>
            <a:off x="7344139" y="655148"/>
            <a:ext cx="3304701" cy="8999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14:presetBounceEnd="68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8000">
                                          <p:cBhvr additive="base">
                                            <p:cTn id="7" dur="4500" fill="hold"/>
                                            <p:tgtEl>
                                              <p:spTgt spid="19"/>
                                            </p:tgtEl>
                                            <p:attrNameLst>
                                              <p:attrName>ppt_x</p:attrName>
                                            </p:attrNameLst>
                                          </p:cBhvr>
                                          <p:tavLst>
                                            <p:tav tm="0">
                                              <p:val>
                                                <p:strVal val="0-#ppt_w/2"/>
                                              </p:val>
                                            </p:tav>
                                            <p:tav tm="100000">
                                              <p:val>
                                                <p:strVal val="#ppt_x"/>
                                              </p:val>
                                            </p:tav>
                                          </p:tavLst>
                                        </p:anim>
                                        <p:anim calcmode="lin" valueType="num" p14:bounceEnd="68000">
                                          <p:cBhvr additive="base">
                                            <p:cTn id="8" dur="4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8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8000">
                                          <p:cBhvr additive="base">
                                            <p:cTn id="11" dur="4500" fill="hold"/>
                                            <p:tgtEl>
                                              <p:spTgt spid="54"/>
                                            </p:tgtEl>
                                            <p:attrNameLst>
                                              <p:attrName>ppt_x</p:attrName>
                                            </p:attrNameLst>
                                          </p:cBhvr>
                                          <p:tavLst>
                                            <p:tav tm="0">
                                              <p:val>
                                                <p:strVal val="0-#ppt_w/2"/>
                                              </p:val>
                                            </p:tav>
                                            <p:tav tm="100000">
                                              <p:val>
                                                <p:strVal val="#ppt_x"/>
                                              </p:val>
                                            </p:tav>
                                          </p:tavLst>
                                        </p:anim>
                                        <p:anim calcmode="lin" valueType="num" p14:bounceEnd="68000">
                                          <p:cBhvr additive="base">
                                            <p:cTn id="12" dur="4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14:presetBounceEnd="68000">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68000">
                                          <p:cBhvr additive="base">
                                            <p:cTn id="15" dur="4500" fill="hold"/>
                                            <p:tgtEl>
                                              <p:spTgt spid="45"/>
                                            </p:tgtEl>
                                            <p:attrNameLst>
                                              <p:attrName>ppt_x</p:attrName>
                                            </p:attrNameLst>
                                          </p:cBhvr>
                                          <p:tavLst>
                                            <p:tav tm="0">
                                              <p:val>
                                                <p:strVal val="0-#ppt_w/2"/>
                                              </p:val>
                                            </p:tav>
                                            <p:tav tm="100000">
                                              <p:val>
                                                <p:strVal val="#ppt_x"/>
                                              </p:val>
                                            </p:tav>
                                          </p:tavLst>
                                        </p:anim>
                                        <p:anim calcmode="lin" valueType="num" p14:bounceEnd="68000">
                                          <p:cBhvr additive="base">
                                            <p:cTn id="16" dur="4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3" fill="hold" grpId="0" nodeType="withEffect" p14:presetBounceEnd="68000">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14:bounceEnd="68000">
                                          <p:cBhvr additive="base">
                                            <p:cTn id="19" dur="4500" fill="hold"/>
                                            <p:tgtEl>
                                              <p:spTgt spid="51"/>
                                            </p:tgtEl>
                                            <p:attrNameLst>
                                              <p:attrName>ppt_x</p:attrName>
                                            </p:attrNameLst>
                                          </p:cBhvr>
                                          <p:tavLst>
                                            <p:tav tm="0">
                                              <p:val>
                                                <p:strVal val="1+#ppt_w/2"/>
                                              </p:val>
                                            </p:tav>
                                            <p:tav tm="100000">
                                              <p:val>
                                                <p:strVal val="#ppt_x"/>
                                              </p:val>
                                            </p:tav>
                                          </p:tavLst>
                                        </p:anim>
                                        <p:anim calcmode="lin" valueType="num" p14:bounceEnd="68000">
                                          <p:cBhvr additive="base">
                                            <p:cTn id="20" dur="4500" fill="hold"/>
                                            <p:tgtEl>
                                              <p:spTgt spid="51"/>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14:presetBounceEnd="68000">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14:bounceEnd="68000">
                                          <p:cBhvr additive="base">
                                            <p:cTn id="23" dur="4500" fill="hold"/>
                                            <p:tgtEl>
                                              <p:spTgt spid="40"/>
                                            </p:tgtEl>
                                            <p:attrNameLst>
                                              <p:attrName>ppt_x</p:attrName>
                                            </p:attrNameLst>
                                          </p:cBhvr>
                                          <p:tavLst>
                                            <p:tav tm="0">
                                              <p:val>
                                                <p:strVal val="1+#ppt_w/2"/>
                                              </p:val>
                                            </p:tav>
                                            <p:tav tm="100000">
                                              <p:val>
                                                <p:strVal val="#ppt_x"/>
                                              </p:val>
                                            </p:tav>
                                          </p:tavLst>
                                        </p:anim>
                                        <p:anim calcmode="lin" valueType="num" p14:bounceEnd="68000">
                                          <p:cBhvr additive="base">
                                            <p:cTn id="24" dur="4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14:presetBounceEnd="68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68000">
                                          <p:cBhvr additive="base">
                                            <p:cTn id="27" dur="4500" fill="hold"/>
                                            <p:tgtEl>
                                              <p:spTgt spid="11"/>
                                            </p:tgtEl>
                                            <p:attrNameLst>
                                              <p:attrName>ppt_x</p:attrName>
                                            </p:attrNameLst>
                                          </p:cBhvr>
                                          <p:tavLst>
                                            <p:tav tm="0">
                                              <p:val>
                                                <p:strVal val="0-#ppt_w/2"/>
                                              </p:val>
                                            </p:tav>
                                            <p:tav tm="100000">
                                              <p:val>
                                                <p:strVal val="#ppt_x"/>
                                              </p:val>
                                            </p:tav>
                                          </p:tavLst>
                                        </p:anim>
                                        <p:anim calcmode="lin" valueType="num" p14:bounceEnd="68000">
                                          <p:cBhvr additive="base">
                                            <p:cTn id="28" dur="4500" fill="hold"/>
                                            <p:tgtEl>
                                              <p:spTgt spid="11"/>
                                            </p:tgtEl>
                                            <p:attrNameLst>
                                              <p:attrName>ppt_y</p:attrName>
                                            </p:attrNameLst>
                                          </p:cBhvr>
                                          <p:tavLst>
                                            <p:tav tm="0">
                                              <p:val>
                                                <p:strVal val="0-#ppt_h/2"/>
                                              </p:val>
                                            </p:tav>
                                            <p:tav tm="100000">
                                              <p:val>
                                                <p:strVal val="#ppt_y"/>
                                              </p:val>
                                            </p:tav>
                                          </p:tavLst>
                                        </p:anim>
                                      </p:childTnLst>
                                    </p:cTn>
                                  </p:par>
                                </p:childTnLst>
                              </p:cTn>
                            </p:par>
                            <p:par>
                              <p:cTn id="29" fill="hold">
                                <p:stCondLst>
                                  <p:cond delay="4500"/>
                                </p:stCondLst>
                                <p:childTnLst>
                                  <p:par>
                                    <p:cTn id="30" presetID="53" presetClass="entr" presetSubtype="16"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fltVal val="0"/>
                                              </p:val>
                                            </p:tav>
                                            <p:tav tm="100000">
                                              <p:val>
                                                <p:strVal val="#ppt_w"/>
                                              </p:val>
                                            </p:tav>
                                          </p:tavLst>
                                        </p:anim>
                                        <p:anim calcmode="lin" valueType="num">
                                          <p:cBhvr>
                                            <p:cTn id="33" dur="1000" fill="hold"/>
                                            <p:tgtEl>
                                              <p:spTgt spid="46"/>
                                            </p:tgtEl>
                                            <p:attrNameLst>
                                              <p:attrName>ppt_h</p:attrName>
                                            </p:attrNameLst>
                                          </p:cBhvr>
                                          <p:tavLst>
                                            <p:tav tm="0">
                                              <p:val>
                                                <p:fltVal val="0"/>
                                              </p:val>
                                            </p:tav>
                                            <p:tav tm="100000">
                                              <p:val>
                                                <p:strVal val="#ppt_h"/>
                                              </p:val>
                                            </p:tav>
                                          </p:tavLst>
                                        </p:anim>
                                        <p:animEffect transition="in" filter="fade">
                                          <p:cBhvr>
                                            <p:cTn id="34" dur="1000"/>
                                            <p:tgtEl>
                                              <p:spTgt spid="46"/>
                                            </p:tgtEl>
                                          </p:cBhvr>
                                        </p:animEffect>
                                      </p:childTnLst>
                                    </p:cTn>
                                  </p:par>
                                </p:childTnLst>
                              </p:cTn>
                            </p:par>
                            <p:par>
                              <p:cTn id="35" fill="hold">
                                <p:stCondLst>
                                  <p:cond delay="5500"/>
                                </p:stCondLst>
                                <p:childTnLst>
                                  <p:par>
                                    <p:cTn id="36" presetID="53" presetClass="entr" presetSubtype="16"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p:cTn id="38" dur="1000" fill="hold"/>
                                            <p:tgtEl>
                                              <p:spTgt spid="47"/>
                                            </p:tgtEl>
                                            <p:attrNameLst>
                                              <p:attrName>ppt_w</p:attrName>
                                            </p:attrNameLst>
                                          </p:cBhvr>
                                          <p:tavLst>
                                            <p:tav tm="0">
                                              <p:val>
                                                <p:fltVal val="0"/>
                                              </p:val>
                                            </p:tav>
                                            <p:tav tm="100000">
                                              <p:val>
                                                <p:strVal val="#ppt_w"/>
                                              </p:val>
                                            </p:tav>
                                          </p:tavLst>
                                        </p:anim>
                                        <p:anim calcmode="lin" valueType="num">
                                          <p:cBhvr>
                                            <p:cTn id="39" dur="1000" fill="hold"/>
                                            <p:tgtEl>
                                              <p:spTgt spid="47"/>
                                            </p:tgtEl>
                                            <p:attrNameLst>
                                              <p:attrName>ppt_h</p:attrName>
                                            </p:attrNameLst>
                                          </p:cBhvr>
                                          <p:tavLst>
                                            <p:tav tm="0">
                                              <p:val>
                                                <p:fltVal val="0"/>
                                              </p:val>
                                            </p:tav>
                                            <p:tav tm="100000">
                                              <p:val>
                                                <p:strVal val="#ppt_h"/>
                                              </p:val>
                                            </p:tav>
                                          </p:tavLst>
                                        </p:anim>
                                        <p:animEffect transition="in" filter="fade">
                                          <p:cBhvr>
                                            <p:cTn id="40" dur="1000"/>
                                            <p:tgtEl>
                                              <p:spTgt spid="47"/>
                                            </p:tgtEl>
                                          </p:cBhvr>
                                        </p:animEffect>
                                      </p:childTnLst>
                                    </p:cTn>
                                  </p:par>
                                </p:childTnLst>
                              </p:cTn>
                            </p:par>
                            <p:par>
                              <p:cTn id="41" fill="hold">
                                <p:stCondLst>
                                  <p:cond delay="6500"/>
                                </p:stCondLst>
                                <p:childTnLst>
                                  <p:par>
                                    <p:cTn id="42" presetID="53" presetClass="entr" presetSubtype="16"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p:cTn id="44" dur="1000" fill="hold"/>
                                            <p:tgtEl>
                                              <p:spTgt spid="52"/>
                                            </p:tgtEl>
                                            <p:attrNameLst>
                                              <p:attrName>ppt_w</p:attrName>
                                            </p:attrNameLst>
                                          </p:cBhvr>
                                          <p:tavLst>
                                            <p:tav tm="0">
                                              <p:val>
                                                <p:fltVal val="0"/>
                                              </p:val>
                                            </p:tav>
                                            <p:tav tm="100000">
                                              <p:val>
                                                <p:strVal val="#ppt_w"/>
                                              </p:val>
                                            </p:tav>
                                          </p:tavLst>
                                        </p:anim>
                                        <p:anim calcmode="lin" valueType="num">
                                          <p:cBhvr>
                                            <p:cTn id="45" dur="1000" fill="hold"/>
                                            <p:tgtEl>
                                              <p:spTgt spid="52"/>
                                            </p:tgtEl>
                                            <p:attrNameLst>
                                              <p:attrName>ppt_h</p:attrName>
                                            </p:attrNameLst>
                                          </p:cBhvr>
                                          <p:tavLst>
                                            <p:tav tm="0">
                                              <p:val>
                                                <p:fltVal val="0"/>
                                              </p:val>
                                            </p:tav>
                                            <p:tav tm="100000">
                                              <p:val>
                                                <p:strVal val="#ppt_h"/>
                                              </p:val>
                                            </p:tav>
                                          </p:tavLst>
                                        </p:anim>
                                        <p:animEffect transition="in" filter="fade">
                                          <p:cBhvr>
                                            <p:cTn id="4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0" grpId="0" animBg="1"/>
          <p:bldP spid="52" grpId="0"/>
          <p:bldP spid="11" grpId="0" animBg="1"/>
          <p:bldP spid="46" grpId="0"/>
          <p:bldP spid="19" grpId="0" animBg="1"/>
          <p:bldP spid="54" grpId="0" animBg="1"/>
          <p:bldP spid="45" grpId="0" animBg="1"/>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4500" fill="hold"/>
                                            <p:tgtEl>
                                              <p:spTgt spid="19"/>
                                            </p:tgtEl>
                                            <p:attrNameLst>
                                              <p:attrName>ppt_x</p:attrName>
                                            </p:attrNameLst>
                                          </p:cBhvr>
                                          <p:tavLst>
                                            <p:tav tm="0">
                                              <p:val>
                                                <p:strVal val="0-#ppt_w/2"/>
                                              </p:val>
                                            </p:tav>
                                            <p:tav tm="100000">
                                              <p:val>
                                                <p:strVal val="#ppt_x"/>
                                              </p:val>
                                            </p:tav>
                                          </p:tavLst>
                                        </p:anim>
                                        <p:anim calcmode="lin" valueType="num">
                                          <p:cBhvr additive="base">
                                            <p:cTn id="8" dur="4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4500" fill="hold"/>
                                            <p:tgtEl>
                                              <p:spTgt spid="54"/>
                                            </p:tgtEl>
                                            <p:attrNameLst>
                                              <p:attrName>ppt_x</p:attrName>
                                            </p:attrNameLst>
                                          </p:cBhvr>
                                          <p:tavLst>
                                            <p:tav tm="0">
                                              <p:val>
                                                <p:strVal val="0-#ppt_w/2"/>
                                              </p:val>
                                            </p:tav>
                                            <p:tav tm="100000">
                                              <p:val>
                                                <p:strVal val="#ppt_x"/>
                                              </p:val>
                                            </p:tav>
                                          </p:tavLst>
                                        </p:anim>
                                        <p:anim calcmode="lin" valueType="num">
                                          <p:cBhvr additive="base">
                                            <p:cTn id="12" dur="4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4500" fill="hold"/>
                                            <p:tgtEl>
                                              <p:spTgt spid="45"/>
                                            </p:tgtEl>
                                            <p:attrNameLst>
                                              <p:attrName>ppt_x</p:attrName>
                                            </p:attrNameLst>
                                          </p:cBhvr>
                                          <p:tavLst>
                                            <p:tav tm="0">
                                              <p:val>
                                                <p:strVal val="0-#ppt_w/2"/>
                                              </p:val>
                                            </p:tav>
                                            <p:tav tm="100000">
                                              <p:val>
                                                <p:strVal val="#ppt_x"/>
                                              </p:val>
                                            </p:tav>
                                          </p:tavLst>
                                        </p:anim>
                                        <p:anim calcmode="lin" valueType="num">
                                          <p:cBhvr additive="base">
                                            <p:cTn id="16" dur="4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4500" fill="hold"/>
                                            <p:tgtEl>
                                              <p:spTgt spid="51"/>
                                            </p:tgtEl>
                                            <p:attrNameLst>
                                              <p:attrName>ppt_x</p:attrName>
                                            </p:attrNameLst>
                                          </p:cBhvr>
                                          <p:tavLst>
                                            <p:tav tm="0">
                                              <p:val>
                                                <p:strVal val="1+#ppt_w/2"/>
                                              </p:val>
                                            </p:tav>
                                            <p:tav tm="100000">
                                              <p:val>
                                                <p:strVal val="#ppt_x"/>
                                              </p:val>
                                            </p:tav>
                                          </p:tavLst>
                                        </p:anim>
                                        <p:anim calcmode="lin" valueType="num">
                                          <p:cBhvr additive="base">
                                            <p:cTn id="20" dur="4500" fill="hold"/>
                                            <p:tgtEl>
                                              <p:spTgt spid="51"/>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4500" fill="hold"/>
                                            <p:tgtEl>
                                              <p:spTgt spid="40"/>
                                            </p:tgtEl>
                                            <p:attrNameLst>
                                              <p:attrName>ppt_x</p:attrName>
                                            </p:attrNameLst>
                                          </p:cBhvr>
                                          <p:tavLst>
                                            <p:tav tm="0">
                                              <p:val>
                                                <p:strVal val="1+#ppt_w/2"/>
                                              </p:val>
                                            </p:tav>
                                            <p:tav tm="100000">
                                              <p:val>
                                                <p:strVal val="#ppt_x"/>
                                              </p:val>
                                            </p:tav>
                                          </p:tavLst>
                                        </p:anim>
                                        <p:anim calcmode="lin" valueType="num">
                                          <p:cBhvr additive="base">
                                            <p:cTn id="24" dur="4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4500" fill="hold"/>
                                            <p:tgtEl>
                                              <p:spTgt spid="11"/>
                                            </p:tgtEl>
                                            <p:attrNameLst>
                                              <p:attrName>ppt_x</p:attrName>
                                            </p:attrNameLst>
                                          </p:cBhvr>
                                          <p:tavLst>
                                            <p:tav tm="0">
                                              <p:val>
                                                <p:strVal val="0-#ppt_w/2"/>
                                              </p:val>
                                            </p:tav>
                                            <p:tav tm="100000">
                                              <p:val>
                                                <p:strVal val="#ppt_x"/>
                                              </p:val>
                                            </p:tav>
                                          </p:tavLst>
                                        </p:anim>
                                        <p:anim calcmode="lin" valueType="num">
                                          <p:cBhvr additive="base">
                                            <p:cTn id="28" dur="4500" fill="hold"/>
                                            <p:tgtEl>
                                              <p:spTgt spid="11"/>
                                            </p:tgtEl>
                                            <p:attrNameLst>
                                              <p:attrName>ppt_y</p:attrName>
                                            </p:attrNameLst>
                                          </p:cBhvr>
                                          <p:tavLst>
                                            <p:tav tm="0">
                                              <p:val>
                                                <p:strVal val="0-#ppt_h/2"/>
                                              </p:val>
                                            </p:tav>
                                            <p:tav tm="100000">
                                              <p:val>
                                                <p:strVal val="#ppt_y"/>
                                              </p:val>
                                            </p:tav>
                                          </p:tavLst>
                                        </p:anim>
                                      </p:childTnLst>
                                    </p:cTn>
                                  </p:par>
                                </p:childTnLst>
                              </p:cTn>
                            </p:par>
                            <p:par>
                              <p:cTn id="29" fill="hold">
                                <p:stCondLst>
                                  <p:cond delay="4500"/>
                                </p:stCondLst>
                                <p:childTnLst>
                                  <p:par>
                                    <p:cTn id="30" presetID="53" presetClass="entr" presetSubtype="16"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fltVal val="0"/>
                                              </p:val>
                                            </p:tav>
                                            <p:tav tm="100000">
                                              <p:val>
                                                <p:strVal val="#ppt_w"/>
                                              </p:val>
                                            </p:tav>
                                          </p:tavLst>
                                        </p:anim>
                                        <p:anim calcmode="lin" valueType="num">
                                          <p:cBhvr>
                                            <p:cTn id="33" dur="1000" fill="hold"/>
                                            <p:tgtEl>
                                              <p:spTgt spid="46"/>
                                            </p:tgtEl>
                                            <p:attrNameLst>
                                              <p:attrName>ppt_h</p:attrName>
                                            </p:attrNameLst>
                                          </p:cBhvr>
                                          <p:tavLst>
                                            <p:tav tm="0">
                                              <p:val>
                                                <p:fltVal val="0"/>
                                              </p:val>
                                            </p:tav>
                                            <p:tav tm="100000">
                                              <p:val>
                                                <p:strVal val="#ppt_h"/>
                                              </p:val>
                                            </p:tav>
                                          </p:tavLst>
                                        </p:anim>
                                        <p:animEffect transition="in" filter="fade">
                                          <p:cBhvr>
                                            <p:cTn id="34" dur="1000"/>
                                            <p:tgtEl>
                                              <p:spTgt spid="46"/>
                                            </p:tgtEl>
                                          </p:cBhvr>
                                        </p:animEffect>
                                      </p:childTnLst>
                                    </p:cTn>
                                  </p:par>
                                </p:childTnLst>
                              </p:cTn>
                            </p:par>
                            <p:par>
                              <p:cTn id="35" fill="hold">
                                <p:stCondLst>
                                  <p:cond delay="5500"/>
                                </p:stCondLst>
                                <p:childTnLst>
                                  <p:par>
                                    <p:cTn id="36" presetID="53" presetClass="entr" presetSubtype="16"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p:cTn id="38" dur="1000" fill="hold"/>
                                            <p:tgtEl>
                                              <p:spTgt spid="47"/>
                                            </p:tgtEl>
                                            <p:attrNameLst>
                                              <p:attrName>ppt_w</p:attrName>
                                            </p:attrNameLst>
                                          </p:cBhvr>
                                          <p:tavLst>
                                            <p:tav tm="0">
                                              <p:val>
                                                <p:fltVal val="0"/>
                                              </p:val>
                                            </p:tav>
                                            <p:tav tm="100000">
                                              <p:val>
                                                <p:strVal val="#ppt_w"/>
                                              </p:val>
                                            </p:tav>
                                          </p:tavLst>
                                        </p:anim>
                                        <p:anim calcmode="lin" valueType="num">
                                          <p:cBhvr>
                                            <p:cTn id="39" dur="1000" fill="hold"/>
                                            <p:tgtEl>
                                              <p:spTgt spid="47"/>
                                            </p:tgtEl>
                                            <p:attrNameLst>
                                              <p:attrName>ppt_h</p:attrName>
                                            </p:attrNameLst>
                                          </p:cBhvr>
                                          <p:tavLst>
                                            <p:tav tm="0">
                                              <p:val>
                                                <p:fltVal val="0"/>
                                              </p:val>
                                            </p:tav>
                                            <p:tav tm="100000">
                                              <p:val>
                                                <p:strVal val="#ppt_h"/>
                                              </p:val>
                                            </p:tav>
                                          </p:tavLst>
                                        </p:anim>
                                        <p:animEffect transition="in" filter="fade">
                                          <p:cBhvr>
                                            <p:cTn id="40" dur="1000"/>
                                            <p:tgtEl>
                                              <p:spTgt spid="47"/>
                                            </p:tgtEl>
                                          </p:cBhvr>
                                        </p:animEffect>
                                      </p:childTnLst>
                                    </p:cTn>
                                  </p:par>
                                </p:childTnLst>
                              </p:cTn>
                            </p:par>
                            <p:par>
                              <p:cTn id="41" fill="hold">
                                <p:stCondLst>
                                  <p:cond delay="6500"/>
                                </p:stCondLst>
                                <p:childTnLst>
                                  <p:par>
                                    <p:cTn id="42" presetID="53" presetClass="entr" presetSubtype="16"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p:cTn id="44" dur="1000" fill="hold"/>
                                            <p:tgtEl>
                                              <p:spTgt spid="52"/>
                                            </p:tgtEl>
                                            <p:attrNameLst>
                                              <p:attrName>ppt_w</p:attrName>
                                            </p:attrNameLst>
                                          </p:cBhvr>
                                          <p:tavLst>
                                            <p:tav tm="0">
                                              <p:val>
                                                <p:fltVal val="0"/>
                                              </p:val>
                                            </p:tav>
                                            <p:tav tm="100000">
                                              <p:val>
                                                <p:strVal val="#ppt_w"/>
                                              </p:val>
                                            </p:tav>
                                          </p:tavLst>
                                        </p:anim>
                                        <p:anim calcmode="lin" valueType="num">
                                          <p:cBhvr>
                                            <p:cTn id="45" dur="1000" fill="hold"/>
                                            <p:tgtEl>
                                              <p:spTgt spid="52"/>
                                            </p:tgtEl>
                                            <p:attrNameLst>
                                              <p:attrName>ppt_h</p:attrName>
                                            </p:attrNameLst>
                                          </p:cBhvr>
                                          <p:tavLst>
                                            <p:tav tm="0">
                                              <p:val>
                                                <p:fltVal val="0"/>
                                              </p:val>
                                            </p:tav>
                                            <p:tav tm="100000">
                                              <p:val>
                                                <p:strVal val="#ppt_h"/>
                                              </p:val>
                                            </p:tav>
                                          </p:tavLst>
                                        </p:anim>
                                        <p:animEffect transition="in" filter="fade">
                                          <p:cBhvr>
                                            <p:cTn id="4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0" grpId="0" animBg="1"/>
          <p:bldP spid="52" grpId="0"/>
          <p:bldP spid="11" grpId="0" animBg="1"/>
          <p:bldP spid="46" grpId="0"/>
          <p:bldP spid="19" grpId="0" animBg="1"/>
          <p:bldP spid="54" grpId="0" animBg="1"/>
          <p:bldP spid="45" grpId="0" animBg="1"/>
          <p:bldP spid="4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lity Control"/>
          <p:cNvSpPr txBox="1"/>
          <p:nvPr/>
        </p:nvSpPr>
        <p:spPr>
          <a:xfrm>
            <a:off x="115709" y="24398"/>
            <a:ext cx="8229600" cy="598454"/>
          </a:xfrm>
          <a:prstGeom prst="rect">
            <a:avLst/>
          </a:prstGeom>
        </p:spPr>
        <p:txBody>
          <a:bodyPr vert="horz" lIns="0" rIns="0" bIns="0" anchor="b">
            <a:normAutofit/>
          </a:bodyPr>
          <a:lstStyle>
            <a:lvl1pPr algn="l" rtl="0" eaLnBrk="1" latinLnBrk="0" hangingPunct="1">
              <a:lnSpc>
                <a:spcPct val="90000"/>
              </a:lnSpc>
              <a:spcBef>
                <a:spcPts val="2300"/>
              </a:spcBef>
              <a:buNone/>
              <a:defRPr kumimoji="0" sz="9800" b="0" kern="1200">
                <a:ln>
                  <a:noFill/>
                </a:ln>
                <a:solidFill>
                  <a:schemeClr val="tx2"/>
                </a:solidFill>
                <a:effectLst/>
                <a:latin typeface="Hoefler Text"/>
                <a:ea typeface="Hoefler Text"/>
                <a:cs typeface="Hoefler Text"/>
                <a:sym typeface="Hoefler Text"/>
              </a:defRPr>
            </a:lvl1pPr>
          </a:lstStyle>
          <a:p>
            <a:pPr marL="0" marR="0" lvl="0" indent="0" algn="l" defTabSz="914400" rtl="0" eaLnBrk="1" fontAlgn="auto" latinLnBrk="0" hangingPunct="1">
              <a:lnSpc>
                <a:spcPct val="90000"/>
              </a:lnSpc>
              <a:spcBef>
                <a:spcPts val="2300"/>
              </a:spcBef>
              <a:spcAft>
                <a:spcPts val="0"/>
              </a:spcAft>
              <a:buClrTx/>
              <a:buSzTx/>
              <a:buFontTx/>
              <a:buNone/>
              <a:defRPr/>
            </a:pPr>
            <a:r>
              <a:rPr kumimoji="0" lang="en-US" sz="2800" b="1" i="0" u="none" strike="noStrike" kern="1200" cap="none" spc="0" normalizeH="0" baseline="0" noProof="0" dirty="0">
                <a:ln>
                  <a:noFill/>
                </a:ln>
                <a:solidFill>
                  <a:srgbClr val="04617B"/>
                </a:solidFill>
                <a:effectLst/>
                <a:uLnTx/>
                <a:uFillTx/>
                <a:latin typeface="Impact" panose="020B0806030902050204" pitchFamily="34" charset="0"/>
                <a:sym typeface="Hoefler Text"/>
              </a:rPr>
              <a:t>Quality Control </a:t>
            </a:r>
            <a:r>
              <a:rPr kumimoji="0" lang="zh-CN" altLang="en-US" sz="2000" b="1" i="0" u="none" strike="noStrike" kern="1200" cap="none" spc="0" normalizeH="0" baseline="0" noProof="0" dirty="0">
                <a:ln>
                  <a:noFill/>
                </a:ln>
                <a:solidFill>
                  <a:srgbClr val="04617B"/>
                </a:solidFill>
                <a:effectLst/>
                <a:uLnTx/>
                <a:uFillTx/>
                <a:latin typeface="Hoefler Text"/>
                <a:sym typeface="Hoefler Text"/>
              </a:rPr>
              <a:t>品质管理</a:t>
            </a:r>
          </a:p>
        </p:txBody>
      </p:sp>
      <p:sp>
        <p:nvSpPr>
          <p:cNvPr id="3" name="We have our own lab to do the testing &amp; settle the production technique.…"/>
          <p:cNvSpPr txBox="1"/>
          <p:nvPr/>
        </p:nvSpPr>
        <p:spPr>
          <a:xfrm>
            <a:off x="457200" y="990600"/>
            <a:ext cx="11430000" cy="5562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panose="05020102010507070707"/>
              <a:buChar char=""/>
              <a:defRPr kumimoji="0" sz="18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18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18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18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800" dirty="0">
                <a:latin typeface="Impact" panose="020B0806030902050204" pitchFamily="34" charset="0"/>
                <a:ea typeface="Hoefler Text"/>
                <a:cs typeface="Hoefler Text"/>
                <a:sym typeface="Hoefler Text"/>
              </a:rPr>
              <a:t> Strictly quality inspection system on each production process, pre-printing, printing, and after printing. </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2100" dirty="0">
                <a:latin typeface="Hoefler Text"/>
                <a:ea typeface="Hoefler Text"/>
                <a:cs typeface="Hoefler Text"/>
                <a:sym typeface="Hoefler Text"/>
              </a:rPr>
              <a:t>     制定了严格的品质管理系统，对每一道工序进行严格品质管控</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zh-CN" altLang="en-US" sz="2800" dirty="0">
                <a:latin typeface="Impact" panose="020B0806030902050204" pitchFamily="34" charset="0"/>
                <a:ea typeface="Hoefler Text"/>
                <a:cs typeface="Hoefler Text"/>
                <a:sym typeface="Hoefler Text"/>
              </a:rPr>
              <a:t> </a:t>
            </a:r>
            <a:r>
              <a:rPr lang="en-US" sz="2800" dirty="0">
                <a:latin typeface="Impact" panose="020B0806030902050204" pitchFamily="34" charset="0"/>
                <a:ea typeface="Hoefler Text"/>
                <a:cs typeface="Hoefler Text"/>
                <a:sym typeface="Hoefler Text"/>
              </a:rPr>
              <a:t>In-house certified Lab to do the testing &amp; settle the production technologies.</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1900" dirty="0">
                <a:latin typeface="Hoefler Text"/>
                <a:ea typeface="Hoefler Text"/>
                <a:cs typeface="Hoefler Text"/>
                <a:sym typeface="Hoefler Text"/>
              </a:rPr>
              <a:t>     工厂拥有被认证的检验室，对产品进行检测并解决生产中的技术瓶颈</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zh-CN" altLang="en-US" sz="2800" dirty="0">
                <a:latin typeface="Impact" panose="020B0806030902050204" pitchFamily="34" charset="0"/>
                <a:ea typeface="Hoefler Text"/>
                <a:cs typeface="Hoefler Text"/>
                <a:sym typeface="Hoefler Text"/>
              </a:rPr>
              <a:t> </a:t>
            </a:r>
            <a:r>
              <a:rPr lang="en-US" sz="2800" dirty="0">
                <a:latin typeface="Impact" panose="020B0806030902050204" pitchFamily="34" charset="0"/>
                <a:ea typeface="Hoefler Text"/>
                <a:cs typeface="Hoefler Text"/>
                <a:sym typeface="Hoefler Text"/>
              </a:rPr>
              <a:t>Use the water-based Ink without any PVC or phthalates, keep environment protection and sustainability.  </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1900" dirty="0">
                <a:latin typeface="Hoefler Text"/>
                <a:ea typeface="Hoefler Text"/>
                <a:cs typeface="Hoefler Text"/>
                <a:sym typeface="Hoefler Text"/>
              </a:rPr>
              <a:t>      水性油墨，环保及可持续性发展</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zh-CN" altLang="en-US" sz="2800" dirty="0">
                <a:latin typeface="Impact" panose="020B0806030902050204" pitchFamily="34" charset="0"/>
                <a:ea typeface="Hoefler Text"/>
                <a:cs typeface="Hoefler Text"/>
                <a:sym typeface="Hoefler Text"/>
              </a:rPr>
              <a:t> </a:t>
            </a:r>
            <a:r>
              <a:rPr lang="en-US" altLang="zh-CN" sz="2800" dirty="0">
                <a:latin typeface="Impact" panose="020B0806030902050204" pitchFamily="34" charset="0"/>
                <a:ea typeface="Hoefler Text"/>
                <a:cs typeface="Hoefler Text"/>
                <a:sym typeface="Hoefler Text"/>
              </a:rPr>
              <a:t>100% </a:t>
            </a:r>
            <a:r>
              <a:rPr lang="en-US" sz="2800" dirty="0">
                <a:latin typeface="Impact" panose="020B0806030902050204" pitchFamily="34" charset="0"/>
                <a:ea typeface="Hoefler Text"/>
                <a:cs typeface="Hoefler Text"/>
                <a:sym typeface="Hoefler Text"/>
              </a:rPr>
              <a:t>testing once production finished and before shipment.</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1900" dirty="0">
                <a:latin typeface="Hoefler Text"/>
                <a:ea typeface="Hoefler Text"/>
                <a:cs typeface="Hoefler Text"/>
                <a:sym typeface="Hoefler Text"/>
              </a:rPr>
              <a:t>      产品出货前，</a:t>
            </a:r>
            <a:r>
              <a:rPr lang="en-US" altLang="zh-CN" sz="1900" dirty="0">
                <a:latin typeface="Hoefler Text"/>
                <a:ea typeface="Hoefler Text"/>
                <a:cs typeface="Hoefler Text"/>
                <a:sym typeface="Hoefler Text"/>
              </a:rPr>
              <a:t>100%</a:t>
            </a:r>
            <a:r>
              <a:rPr lang="zh-CN" altLang="en-US" sz="1900" dirty="0">
                <a:latin typeface="Hoefler Text"/>
                <a:ea typeface="Hoefler Text"/>
                <a:cs typeface="Hoefler Text"/>
                <a:sym typeface="Hoefler Text"/>
              </a:rPr>
              <a:t>检验检测，确保好的品质产品</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570" y="914400"/>
            <a:ext cx="12162430" cy="5943600"/>
          </a:xfrm>
          <a:prstGeom prst="rect">
            <a:avLst/>
          </a:prstGeom>
        </p:spPr>
      </p:pic>
      <p:sp>
        <p:nvSpPr>
          <p:cNvPr id="3" name="Quality Control"/>
          <p:cNvSpPr txBox="1"/>
          <p:nvPr/>
        </p:nvSpPr>
        <p:spPr>
          <a:xfrm>
            <a:off x="29570" y="11146"/>
            <a:ext cx="8229600" cy="598454"/>
          </a:xfrm>
          <a:prstGeom prst="rect">
            <a:avLst/>
          </a:prstGeom>
        </p:spPr>
        <p:txBody>
          <a:bodyPr vert="horz" lIns="0" rIns="0" bIns="0" anchor="b">
            <a:normAutofit/>
          </a:bodyPr>
          <a:lstStyle>
            <a:lvl1pPr algn="l" rtl="0" eaLnBrk="1" latinLnBrk="0" hangingPunct="1">
              <a:lnSpc>
                <a:spcPct val="90000"/>
              </a:lnSpc>
              <a:spcBef>
                <a:spcPts val="2300"/>
              </a:spcBef>
              <a:buNone/>
              <a:defRPr kumimoji="0" sz="9800" b="0" kern="1200">
                <a:ln>
                  <a:noFill/>
                </a:ln>
                <a:solidFill>
                  <a:schemeClr val="tx2"/>
                </a:solidFill>
                <a:effectLst/>
                <a:latin typeface="Hoefler Text"/>
                <a:ea typeface="Hoefler Text"/>
                <a:cs typeface="Hoefler Text"/>
                <a:sym typeface="Hoefler Text"/>
              </a:defRPr>
            </a:lvl1pPr>
          </a:lstStyle>
          <a:p>
            <a:pPr marL="0" marR="0" lvl="0" indent="0" algn="l" defTabSz="914400" rtl="0" eaLnBrk="1" fontAlgn="auto" latinLnBrk="0" hangingPunct="1">
              <a:lnSpc>
                <a:spcPct val="90000"/>
              </a:lnSpc>
              <a:spcBef>
                <a:spcPts val="2300"/>
              </a:spcBef>
              <a:spcAft>
                <a:spcPts val="0"/>
              </a:spcAft>
              <a:buClrTx/>
              <a:buSzTx/>
              <a:buFontTx/>
              <a:buNone/>
              <a:defRPr/>
            </a:pPr>
            <a:r>
              <a:rPr kumimoji="0" lang="en-US" sz="2800" b="1" i="0" u="none" strike="noStrike" kern="1200" cap="none" spc="0" normalizeH="0" baseline="0" noProof="0" dirty="0">
                <a:ln>
                  <a:noFill/>
                </a:ln>
                <a:solidFill>
                  <a:srgbClr val="04617B"/>
                </a:solidFill>
                <a:effectLst/>
                <a:uLnTx/>
                <a:uFillTx/>
                <a:latin typeface="Impact" panose="020B0806030902050204" pitchFamily="34" charset="0"/>
                <a:sym typeface="Hoefler Text"/>
              </a:rPr>
              <a:t>Quality Control </a:t>
            </a:r>
            <a:r>
              <a:rPr kumimoji="0" lang="zh-CN" altLang="en-US" sz="2000" b="1" i="0" u="none" strike="noStrike" kern="1200" cap="none" spc="0" normalizeH="0" baseline="0" noProof="0" dirty="0">
                <a:ln>
                  <a:noFill/>
                </a:ln>
                <a:solidFill>
                  <a:srgbClr val="04617B"/>
                </a:solidFill>
                <a:effectLst/>
                <a:uLnTx/>
                <a:uFillTx/>
                <a:latin typeface="Hoefler Text"/>
                <a:sym typeface="Hoefler Text"/>
              </a:rPr>
              <a:t>品质管理</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914400"/>
            <a:ext cx="12192000" cy="5943600"/>
          </a:xfrm>
          <a:prstGeom prst="rect">
            <a:avLst/>
          </a:prstGeom>
        </p:spPr>
      </p:pic>
      <p:sp>
        <p:nvSpPr>
          <p:cNvPr id="3" name="Quality Control"/>
          <p:cNvSpPr txBox="1"/>
          <p:nvPr/>
        </p:nvSpPr>
        <p:spPr>
          <a:xfrm>
            <a:off x="122335" y="11146"/>
            <a:ext cx="8229600" cy="598454"/>
          </a:xfrm>
          <a:prstGeom prst="rect">
            <a:avLst/>
          </a:prstGeom>
        </p:spPr>
        <p:txBody>
          <a:bodyPr vert="horz" lIns="0" rIns="0" bIns="0" anchor="b">
            <a:normAutofit/>
          </a:bodyPr>
          <a:lstStyle>
            <a:lvl1pPr algn="l" rtl="0" eaLnBrk="1" latinLnBrk="0" hangingPunct="1">
              <a:lnSpc>
                <a:spcPct val="90000"/>
              </a:lnSpc>
              <a:spcBef>
                <a:spcPts val="2300"/>
              </a:spcBef>
              <a:buNone/>
              <a:defRPr kumimoji="0" sz="9800" b="0" kern="1200">
                <a:ln>
                  <a:noFill/>
                </a:ln>
                <a:solidFill>
                  <a:schemeClr val="tx2"/>
                </a:solidFill>
                <a:effectLst/>
                <a:latin typeface="Hoefler Text"/>
                <a:ea typeface="Hoefler Text"/>
                <a:cs typeface="Hoefler Text"/>
                <a:sym typeface="Hoefler Text"/>
              </a:defRPr>
            </a:lvl1pPr>
          </a:lstStyle>
          <a:p>
            <a:pPr marL="0" marR="0" lvl="0" indent="0" algn="l" defTabSz="914400" rtl="0" eaLnBrk="1" fontAlgn="auto" latinLnBrk="0" hangingPunct="1">
              <a:lnSpc>
                <a:spcPct val="90000"/>
              </a:lnSpc>
              <a:spcBef>
                <a:spcPts val="2300"/>
              </a:spcBef>
              <a:spcAft>
                <a:spcPts val="0"/>
              </a:spcAft>
              <a:buClrTx/>
              <a:buSzTx/>
              <a:buFontTx/>
              <a:buNone/>
              <a:defRPr/>
            </a:pPr>
            <a:r>
              <a:rPr kumimoji="0" lang="en-US" sz="2800" b="1" i="0" u="none" strike="noStrike" kern="1200" cap="none" spc="0" normalizeH="0" baseline="0" noProof="0" dirty="0">
                <a:ln>
                  <a:noFill/>
                </a:ln>
                <a:solidFill>
                  <a:srgbClr val="04617B"/>
                </a:solidFill>
                <a:effectLst/>
                <a:uLnTx/>
                <a:uFillTx/>
                <a:latin typeface="Impact" panose="020B0806030902050204" pitchFamily="34" charset="0"/>
                <a:sym typeface="Hoefler Text"/>
              </a:rPr>
              <a:t>Quality Control </a:t>
            </a:r>
            <a:r>
              <a:rPr kumimoji="0" lang="zh-CN" altLang="en-US" sz="2000" b="1" i="0" u="none" strike="noStrike" kern="1200" cap="none" spc="0" normalizeH="0" baseline="0" noProof="0" dirty="0">
                <a:ln>
                  <a:noFill/>
                </a:ln>
                <a:solidFill>
                  <a:srgbClr val="04617B"/>
                </a:solidFill>
                <a:effectLst/>
                <a:uLnTx/>
                <a:uFillTx/>
                <a:latin typeface="Hoefler Text"/>
                <a:sym typeface="Hoefler Text"/>
              </a:rPr>
              <a:t>品质管理</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stainability"/>
          <p:cNvSpPr txBox="1"/>
          <p:nvPr/>
        </p:nvSpPr>
        <p:spPr>
          <a:xfrm>
            <a:off x="162115" y="-496338"/>
            <a:ext cx="8229600" cy="1143000"/>
          </a:xfrm>
          <a:prstGeom prst="rect">
            <a:avLst/>
          </a:prstGeom>
        </p:spPr>
        <p:txBody>
          <a:bodyPr vert="horz" lIns="0" rIns="0" bIns="0" anchor="b">
            <a:normAutofit/>
          </a:bodyPr>
          <a:lstStyle>
            <a:lvl1pPr algn="l" rtl="0" eaLnBrk="1" latinLnBrk="0" hangingPunct="1">
              <a:lnSpc>
                <a:spcPct val="90000"/>
              </a:lnSpc>
              <a:spcBef>
                <a:spcPts val="2300"/>
              </a:spcBef>
              <a:buNone/>
              <a:defRPr kumimoji="0" sz="9800" b="0" kern="1200">
                <a:ln>
                  <a:noFill/>
                </a:ln>
                <a:solidFill>
                  <a:schemeClr val="tx2"/>
                </a:solidFill>
                <a:effectLst/>
                <a:latin typeface="Hoefler Text"/>
                <a:ea typeface="Hoefler Text"/>
                <a:cs typeface="Hoefler Text"/>
                <a:sym typeface="Hoefler Text"/>
              </a:defRPr>
            </a:lvl1pPr>
          </a:lstStyle>
          <a:p>
            <a:pPr marL="0" marR="0" lvl="0" indent="0" algn="l" defTabSz="914400" rtl="0" eaLnBrk="1" fontAlgn="auto" latinLnBrk="0" hangingPunct="1">
              <a:lnSpc>
                <a:spcPct val="90000"/>
              </a:lnSpc>
              <a:spcBef>
                <a:spcPts val="2300"/>
              </a:spcBef>
              <a:spcAft>
                <a:spcPts val="0"/>
              </a:spcAft>
              <a:buClrTx/>
              <a:buSzTx/>
              <a:buFontTx/>
              <a:buNone/>
              <a:defRPr/>
            </a:pPr>
            <a:r>
              <a:rPr kumimoji="0" lang="en-US" sz="2800" b="1" i="0" u="none" strike="noStrike" kern="1200" cap="none" spc="0" normalizeH="0" baseline="0" noProof="0" dirty="0">
                <a:ln>
                  <a:noFill/>
                </a:ln>
                <a:solidFill>
                  <a:srgbClr val="039B1C"/>
                </a:solidFill>
                <a:effectLst/>
                <a:uLnTx/>
                <a:uFillTx/>
                <a:latin typeface="Impact" panose="020B0806030902050204" pitchFamily="34" charset="0"/>
                <a:sym typeface="Hoefler Text"/>
              </a:rPr>
              <a:t>Sustainability </a:t>
            </a:r>
            <a:r>
              <a:rPr kumimoji="0" lang="zh-CN" altLang="en-US" sz="2000" b="1" i="0" u="none" strike="noStrike" kern="1200" cap="none" spc="0" normalizeH="0" baseline="0" noProof="0" dirty="0">
                <a:ln>
                  <a:noFill/>
                </a:ln>
                <a:solidFill>
                  <a:srgbClr val="039B1C"/>
                </a:solidFill>
                <a:effectLst/>
                <a:uLnTx/>
                <a:uFillTx/>
                <a:latin typeface="Hoefler Text"/>
                <a:sym typeface="Hoefler Text"/>
              </a:rPr>
              <a:t>可持续发展</a:t>
            </a:r>
          </a:p>
        </p:txBody>
      </p:sp>
      <p:sp>
        <p:nvSpPr>
          <p:cNvPr id="4" name="We attach importance to fulfill our social responsibility. We apply environmental materials and consumables, all production waste are properly disposed. Our products should pass the safety tests before sending to the markets.…"/>
          <p:cNvSpPr txBox="1"/>
          <p:nvPr/>
        </p:nvSpPr>
        <p:spPr>
          <a:xfrm>
            <a:off x="346876" y="782112"/>
            <a:ext cx="11148437" cy="5508313"/>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panose="05020102010507070707"/>
              <a:buChar char=""/>
              <a:defRPr kumimoji="0" sz="18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18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18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18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400" dirty="0">
                <a:latin typeface="Impact" panose="020B0806030902050204" pitchFamily="34" charset="0"/>
                <a:ea typeface="Hoefler Text"/>
                <a:cs typeface="Hoefler Text"/>
                <a:sym typeface="Hoefler Text"/>
              </a:rPr>
              <a:t>Got the BSCI and </a:t>
            </a:r>
            <a:r>
              <a:rPr lang="en-US" sz="2400" dirty="0" err="1">
                <a:latin typeface="Impact" panose="020B0806030902050204" pitchFamily="34" charset="0"/>
                <a:ea typeface="Hoefler Text"/>
                <a:cs typeface="Hoefler Text"/>
                <a:sym typeface="Hoefler Text"/>
              </a:rPr>
              <a:t>Oeko-Tex</a:t>
            </a:r>
            <a:r>
              <a:rPr lang="en-US" sz="2400" dirty="0">
                <a:latin typeface="Impact" panose="020B0806030902050204" pitchFamily="34" charset="0"/>
                <a:ea typeface="Hoefler Text"/>
                <a:cs typeface="Hoefler Text"/>
                <a:sym typeface="Hoefler Text"/>
              </a:rPr>
              <a:t> 100 certificate</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1600" dirty="0">
                <a:latin typeface="Hoefler Text"/>
                <a:ea typeface="Hoefler Text"/>
                <a:cs typeface="Hoefler Text"/>
                <a:sym typeface="Hoefler Text"/>
              </a:rPr>
              <a:t>      获得了</a:t>
            </a:r>
            <a:r>
              <a:rPr lang="en-US" altLang="zh-CN" sz="1600" dirty="0">
                <a:latin typeface="Hoefler Text"/>
                <a:ea typeface="Hoefler Text"/>
                <a:cs typeface="Hoefler Text"/>
                <a:sym typeface="Hoefler Text"/>
              </a:rPr>
              <a:t>BSCI </a:t>
            </a:r>
            <a:r>
              <a:rPr lang="zh-CN" altLang="en-US" sz="1600" dirty="0">
                <a:latin typeface="Hoefler Text"/>
                <a:ea typeface="Hoefler Text"/>
                <a:cs typeface="Hoefler Text"/>
                <a:sym typeface="Hoefler Text"/>
              </a:rPr>
              <a:t>和</a:t>
            </a:r>
            <a:r>
              <a:rPr lang="en-US" altLang="zh-CN" sz="1600" dirty="0" err="1">
                <a:latin typeface="Hoefler Text"/>
                <a:ea typeface="Hoefler Text"/>
                <a:cs typeface="Hoefler Text"/>
                <a:sym typeface="Hoefler Text"/>
              </a:rPr>
              <a:t>Oeko-Tex</a:t>
            </a:r>
            <a:r>
              <a:rPr lang="en-US" altLang="zh-CN" sz="1600" dirty="0">
                <a:latin typeface="Hoefler Text"/>
                <a:ea typeface="Hoefler Text"/>
                <a:cs typeface="Hoefler Text"/>
                <a:sym typeface="Hoefler Text"/>
              </a:rPr>
              <a:t> 100</a:t>
            </a:r>
            <a:r>
              <a:rPr lang="zh-CN" altLang="en-US" sz="1600" dirty="0">
                <a:latin typeface="Hoefler Text"/>
                <a:ea typeface="Hoefler Text"/>
                <a:cs typeface="Hoefler Text"/>
                <a:sym typeface="Hoefler Text"/>
              </a:rPr>
              <a:t>证书</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altLang="zh-CN" sz="2400" dirty="0">
                <a:latin typeface="Impact" panose="020B0806030902050204" pitchFamily="34" charset="0"/>
                <a:ea typeface="Hoefler Text"/>
                <a:cs typeface="Hoefler Text"/>
                <a:sym typeface="Hoefler Text"/>
              </a:rPr>
              <a:t>Use the water-based Ink without any PVC or phthalates, keep environment protection and sustainability.  </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1600" dirty="0">
                <a:latin typeface="Hoefler Text"/>
                <a:ea typeface="Hoefler Text"/>
                <a:cs typeface="Hoefler Text"/>
                <a:sym typeface="Hoefler Text"/>
              </a:rPr>
              <a:t>      基于水的染料，环保及可持续性发展</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400" dirty="0">
                <a:latin typeface="Impact" panose="020B0806030902050204" pitchFamily="34" charset="0"/>
                <a:ea typeface="Hoefler Text"/>
                <a:cs typeface="Hoefler Text"/>
                <a:sym typeface="Hoefler Text"/>
              </a:rPr>
              <a:t>Apply the environmental materials, all production waste is treated properly. A</a:t>
            </a:r>
            <a:r>
              <a:rPr lang="en-US" altLang="zh-CN" sz="2400" dirty="0">
                <a:latin typeface="Impact" panose="020B0806030902050204" pitchFamily="34" charset="0"/>
                <a:ea typeface="Hoefler Text"/>
                <a:cs typeface="Hoefler Text"/>
                <a:sym typeface="Hoefler Text"/>
              </a:rPr>
              <a:t>ll</a:t>
            </a:r>
            <a:r>
              <a:rPr lang="en-US" sz="2400" dirty="0">
                <a:latin typeface="Impact" panose="020B0806030902050204" pitchFamily="34" charset="0"/>
                <a:ea typeface="Hoefler Text"/>
                <a:cs typeface="Hoefler Text"/>
                <a:sym typeface="Hoefler Text"/>
              </a:rPr>
              <a:t> products must pass the safety and environment tests before shipping to our customers.</a:t>
            </a:r>
          </a:p>
          <a:p>
            <a:pPr marL="0" indent="0">
              <a:spcBef>
                <a:spcPts val="1275"/>
              </a:spcBef>
              <a:buClr>
                <a:srgbClr val="929292"/>
              </a:buClr>
              <a:buSzPct val="60000"/>
              <a:buFont typeface="Wingdings 2" panose="05020102010507070707"/>
              <a:buNone/>
              <a:defRPr sz="5000">
                <a:latin typeface="Hoefler Text"/>
                <a:ea typeface="Hoefler Text"/>
                <a:cs typeface="Hoefler Text"/>
                <a:sym typeface="Hoefler Text"/>
              </a:defRPr>
            </a:pPr>
            <a:r>
              <a:rPr lang="zh-CN" altLang="en-US" sz="1600" dirty="0">
                <a:latin typeface="Hoefler Text"/>
                <a:ea typeface="Hoefler Text"/>
                <a:cs typeface="Hoefler Text"/>
                <a:sym typeface="Hoefler Text"/>
              </a:rPr>
              <a:t>       应用环保材料，所有生产的材料都会被恰当地处理，满足环保标准和要求，所有产品都经过严格的安全和环保检测。</a:t>
            </a:r>
          </a:p>
          <a:p>
            <a:pPr marL="228600" indent="-228600">
              <a:spcBef>
                <a:spcPts val="1275"/>
              </a:spcBef>
              <a:buClr>
                <a:srgbClr val="929292"/>
              </a:buClr>
              <a:buSzPct val="60000"/>
              <a:buFont typeface="Zapf Dingbats"/>
              <a:buChar char="❖"/>
              <a:defRPr sz="5000">
                <a:latin typeface="Hoefler Text"/>
                <a:ea typeface="Hoefler Text"/>
                <a:cs typeface="Hoefler Text"/>
                <a:sym typeface="Hoefler Text"/>
              </a:defRPr>
            </a:pPr>
            <a:r>
              <a:rPr lang="en-US" sz="2400" dirty="0">
                <a:latin typeface="Impact" panose="020B0806030902050204" pitchFamily="34" charset="0"/>
                <a:ea typeface="Hoefler Text"/>
                <a:cs typeface="Hoefler Text"/>
                <a:sym typeface="Hoefler Text"/>
              </a:rPr>
              <a:t>Provide and use these sustainable materials:</a:t>
            </a:r>
            <a:r>
              <a:rPr lang="zh-CN" altLang="en-US" sz="2000" dirty="0">
                <a:latin typeface="Hoefler Text"/>
                <a:ea typeface="Hoefler Text"/>
                <a:cs typeface="Hoefler Text"/>
                <a:sym typeface="Hoefler Text"/>
              </a:rPr>
              <a:t>应用以下环保材料：</a:t>
            </a:r>
          </a:p>
        </p:txBody>
      </p:sp>
      <p:sp>
        <p:nvSpPr>
          <p:cNvPr id="5" name="FSC Paper"/>
          <p:cNvSpPr txBox="1"/>
          <p:nvPr/>
        </p:nvSpPr>
        <p:spPr>
          <a:xfrm>
            <a:off x="7545730" y="6210070"/>
            <a:ext cx="2064484" cy="240515"/>
          </a:xfrm>
          <a:prstGeom prst="rect">
            <a:avLst/>
          </a:prstGeom>
          <a:ln w="12700">
            <a:miter lim="400000"/>
          </a:ln>
        </p:spPr>
        <p:txBody>
          <a:bodyPr wrap="square" lIns="19050" tIns="19050" rIns="19050" bIns="19050" anchor="ctr">
            <a:spAutoFit/>
          </a:bodyPr>
          <a:lstStyle>
            <a:lvl1pPr>
              <a:defRPr sz="3500">
                <a:latin typeface="Hoefler Text"/>
                <a:ea typeface="Hoefler Text"/>
                <a:cs typeface="Hoefler Text"/>
                <a:sym typeface="Hoefler Text"/>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sz="1315" b="0" i="0" u="none" strike="noStrike" kern="0" cap="none" spc="0" normalizeH="0" baseline="0" noProof="0" dirty="0">
                <a:ln>
                  <a:noFill/>
                </a:ln>
                <a:solidFill>
                  <a:prstClr val="black"/>
                </a:solidFill>
                <a:effectLst/>
                <a:uLnTx/>
                <a:uFillTx/>
                <a:latin typeface="Hoefler Text"/>
                <a:sym typeface="Hoefler Text"/>
              </a:rPr>
              <a:t>FSC Paper</a:t>
            </a:r>
            <a:r>
              <a:rPr kumimoji="0" lang="en-US" sz="1315" b="0" i="0" u="none" strike="noStrike" kern="0" cap="none" spc="0" normalizeH="0" baseline="0" noProof="0" dirty="0">
                <a:ln>
                  <a:noFill/>
                </a:ln>
                <a:solidFill>
                  <a:prstClr val="black"/>
                </a:solidFill>
                <a:effectLst/>
                <a:uLnTx/>
                <a:uFillTx/>
                <a:latin typeface="Hoefler Text"/>
                <a:sym typeface="Hoefler Text"/>
              </a:rPr>
              <a:t> PSC</a:t>
            </a:r>
            <a:r>
              <a:rPr kumimoji="0" lang="zh-CN" altLang="en-US" sz="1315" b="0" i="0" u="none" strike="noStrike" kern="0" cap="none" spc="0" normalizeH="0" baseline="0" noProof="0" dirty="0">
                <a:ln>
                  <a:noFill/>
                </a:ln>
                <a:solidFill>
                  <a:prstClr val="black"/>
                </a:solidFill>
                <a:effectLst/>
                <a:uLnTx/>
                <a:uFillTx/>
                <a:latin typeface="Hoefler Text"/>
                <a:sym typeface="Hoefler Text"/>
              </a:rPr>
              <a:t>纸张</a:t>
            </a:r>
            <a:endParaRPr kumimoji="0" sz="1315" b="0" i="0" u="none" strike="noStrike" kern="0" cap="none" spc="0" normalizeH="0" baseline="0" noProof="0" dirty="0">
              <a:ln>
                <a:noFill/>
              </a:ln>
              <a:solidFill>
                <a:prstClr val="black"/>
              </a:solidFill>
              <a:effectLst/>
              <a:uLnTx/>
              <a:uFillTx/>
              <a:latin typeface="Hoefler Text"/>
              <a:sym typeface="Hoefler Text"/>
            </a:endParaRPr>
          </a:p>
        </p:txBody>
      </p:sp>
      <p:sp>
        <p:nvSpPr>
          <p:cNvPr id="6" name="Recycled paper/yarns/polyeaster"/>
          <p:cNvSpPr txBox="1"/>
          <p:nvPr/>
        </p:nvSpPr>
        <p:spPr>
          <a:xfrm>
            <a:off x="4184150" y="6198873"/>
            <a:ext cx="6869249" cy="240515"/>
          </a:xfrm>
          <a:prstGeom prst="rect">
            <a:avLst/>
          </a:prstGeom>
          <a:ln w="12700">
            <a:miter lim="400000"/>
          </a:ln>
        </p:spPr>
        <p:txBody>
          <a:bodyPr wrap="square" lIns="19050" tIns="19050" rIns="19050" bIns="19050" anchor="ctr">
            <a:spAutoFit/>
          </a:bodyPr>
          <a:lstStyle>
            <a:lvl1pPr>
              <a:defRPr sz="3500">
                <a:latin typeface="Hoefler Text"/>
                <a:ea typeface="Hoefler Text"/>
                <a:cs typeface="Hoefler Text"/>
                <a:sym typeface="Hoefler Text"/>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sz="1315" b="0" i="0" u="none" strike="noStrike" kern="0" cap="none" spc="0" normalizeH="0" baseline="0" noProof="0" dirty="0">
                <a:ln>
                  <a:noFill/>
                </a:ln>
                <a:solidFill>
                  <a:prstClr val="black"/>
                </a:solidFill>
                <a:effectLst/>
                <a:uLnTx/>
                <a:uFillTx/>
                <a:latin typeface="Hoefler Text"/>
                <a:sym typeface="Hoefler Text"/>
              </a:rPr>
              <a:t>Recycled polyester</a:t>
            </a:r>
            <a:r>
              <a:rPr kumimoji="0" lang="zh-CN" altLang="en-US" sz="1315" b="0" i="0" u="none" strike="noStrike" kern="0" cap="none" spc="0" normalizeH="0" baseline="0" noProof="0" dirty="0">
                <a:ln>
                  <a:noFill/>
                </a:ln>
                <a:solidFill>
                  <a:prstClr val="black"/>
                </a:solidFill>
                <a:effectLst/>
                <a:uLnTx/>
                <a:uFillTx/>
                <a:latin typeface="Hoefler Text"/>
                <a:sym typeface="Hoefler Text"/>
              </a:rPr>
              <a:t>再生涤纶</a:t>
            </a:r>
            <a:endParaRPr kumimoji="0" sz="1315" b="0" i="0" u="none" strike="noStrike" kern="0" cap="none" spc="0" normalizeH="0" baseline="0" noProof="0" dirty="0">
              <a:ln>
                <a:noFill/>
              </a:ln>
              <a:solidFill>
                <a:prstClr val="black"/>
              </a:solidFill>
              <a:effectLst/>
              <a:uLnTx/>
              <a:uFillTx/>
              <a:latin typeface="Hoefler Text"/>
              <a:sym typeface="Hoefler Text"/>
            </a:endParaRPr>
          </a:p>
        </p:txBody>
      </p:sp>
      <p:sp>
        <p:nvSpPr>
          <p:cNvPr id="7" name="Organic Cotton"/>
          <p:cNvSpPr txBox="1"/>
          <p:nvPr/>
        </p:nvSpPr>
        <p:spPr>
          <a:xfrm>
            <a:off x="7503048" y="5584154"/>
            <a:ext cx="3156475" cy="240515"/>
          </a:xfrm>
          <a:prstGeom prst="rect">
            <a:avLst/>
          </a:prstGeom>
          <a:ln w="12700">
            <a:miter lim="400000"/>
          </a:ln>
        </p:spPr>
        <p:txBody>
          <a:bodyPr wrap="square" lIns="19050" tIns="19050" rIns="19050" bIns="19050" anchor="ctr">
            <a:spAutoFit/>
          </a:bodyPr>
          <a:lstStyle>
            <a:lvl1pPr>
              <a:defRPr sz="3500">
                <a:latin typeface="Hoefler Text"/>
                <a:ea typeface="Hoefler Text"/>
                <a:cs typeface="Hoefler Text"/>
                <a:sym typeface="Hoefler Text"/>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sz="1315" b="0" i="0" u="none" strike="noStrike" kern="0" cap="none" spc="0" normalizeH="0" baseline="0" noProof="0" dirty="0">
                <a:ln>
                  <a:noFill/>
                </a:ln>
                <a:solidFill>
                  <a:prstClr val="black"/>
                </a:solidFill>
                <a:effectLst/>
                <a:uLnTx/>
                <a:uFillTx/>
                <a:latin typeface="Hoefler Text"/>
                <a:sym typeface="Hoefler Text"/>
              </a:rPr>
              <a:t>Organic Cotton</a:t>
            </a:r>
            <a:r>
              <a:rPr kumimoji="0" lang="en-US" sz="1315" b="0" i="0" u="none" strike="noStrike" kern="0" cap="none" spc="0" normalizeH="0" baseline="0" noProof="0" dirty="0">
                <a:ln>
                  <a:noFill/>
                </a:ln>
                <a:solidFill>
                  <a:prstClr val="black"/>
                </a:solidFill>
                <a:effectLst/>
                <a:uLnTx/>
                <a:uFillTx/>
                <a:latin typeface="Hoefler Text"/>
                <a:sym typeface="Hoefler Text"/>
              </a:rPr>
              <a:t> </a:t>
            </a:r>
            <a:r>
              <a:rPr kumimoji="0" lang="zh-CN" altLang="en-US" sz="1315" b="0" i="0" u="none" strike="noStrike" kern="0" cap="none" spc="0" normalizeH="0" baseline="0" noProof="0" dirty="0">
                <a:ln>
                  <a:noFill/>
                </a:ln>
                <a:solidFill>
                  <a:prstClr val="black"/>
                </a:solidFill>
                <a:effectLst/>
                <a:uLnTx/>
                <a:uFillTx/>
                <a:latin typeface="Hoefler Text"/>
                <a:sym typeface="Hoefler Text"/>
              </a:rPr>
              <a:t>再生棉</a:t>
            </a:r>
            <a:endParaRPr kumimoji="0" sz="1315" b="0" i="0" u="none" strike="noStrike" kern="0" cap="none" spc="0" normalizeH="0" baseline="0" noProof="0" dirty="0">
              <a:ln>
                <a:noFill/>
              </a:ln>
              <a:solidFill>
                <a:prstClr val="black"/>
              </a:solidFill>
              <a:effectLst/>
              <a:uLnTx/>
              <a:uFillTx/>
              <a:latin typeface="Hoefler Text"/>
              <a:sym typeface="Hoefler Text"/>
            </a:endParaRPr>
          </a:p>
        </p:txBody>
      </p:sp>
      <p:sp>
        <p:nvSpPr>
          <p:cNvPr id="8" name="星形"/>
          <p:cNvSpPr/>
          <p:nvPr/>
        </p:nvSpPr>
        <p:spPr>
          <a:xfrm>
            <a:off x="3026359" y="5374447"/>
            <a:ext cx="474042" cy="437050"/>
          </a:xfrm>
          <a:prstGeom prst="star5">
            <a:avLst>
              <a:gd name="adj" fmla="val 19100"/>
              <a:gd name="hf" fmla="val 105146"/>
              <a:gd name="vf" fmla="val 110557"/>
            </a:avLst>
          </a:prstGeom>
          <a:solidFill>
            <a:srgbClr val="000000"/>
          </a:solidFill>
          <a:ln w="12700">
            <a:miter lim="400000"/>
          </a:ln>
        </p:spPr>
        <p:txBody>
          <a:bodyPr lIns="0" tIns="0" rIns="0" bIns="0" anchor="ctr"/>
          <a:lstStyle/>
          <a:p>
            <a:pPr algn="ctr" defTabSz="309880">
              <a:defRPr sz="2000">
                <a:solidFill>
                  <a:srgbClr val="FFFFFF"/>
                </a:solidFill>
                <a:latin typeface="+mn-lt"/>
                <a:ea typeface="+mn-ea"/>
                <a:cs typeface="+mn-cs"/>
                <a:sym typeface="Helvetica Neue Medium"/>
              </a:defRPr>
            </a:pPr>
            <a:endParaRPr sz="750">
              <a:solidFill>
                <a:srgbClr val="FFFFFF"/>
              </a:solidFill>
              <a:latin typeface="Constantia" panose="02030602050306030303"/>
              <a:sym typeface="Helvetica Neue Medium"/>
            </a:endParaRPr>
          </a:p>
        </p:txBody>
      </p:sp>
      <p:sp>
        <p:nvSpPr>
          <p:cNvPr id="9" name="Water-based Inks"/>
          <p:cNvSpPr txBox="1"/>
          <p:nvPr/>
        </p:nvSpPr>
        <p:spPr>
          <a:xfrm>
            <a:off x="3606886" y="5525637"/>
            <a:ext cx="3593273" cy="240515"/>
          </a:xfrm>
          <a:prstGeom prst="rect">
            <a:avLst/>
          </a:prstGeom>
          <a:ln w="12700">
            <a:miter lim="400000"/>
          </a:ln>
        </p:spPr>
        <p:txBody>
          <a:bodyPr wrap="square" lIns="19050" tIns="19050" rIns="19050" bIns="19050" anchor="ctr">
            <a:spAutoFit/>
          </a:bodyPr>
          <a:lstStyle>
            <a:lvl1pPr>
              <a:defRPr sz="3500">
                <a:latin typeface="Hoefler Text"/>
                <a:ea typeface="Hoefler Text"/>
                <a:cs typeface="Hoefler Text"/>
                <a:sym typeface="Hoefler Text"/>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sz="1315" b="0" i="0" u="none" strike="noStrike" kern="0" cap="none" spc="0" normalizeH="0" baseline="0" noProof="0" dirty="0">
                <a:ln>
                  <a:noFill/>
                </a:ln>
                <a:solidFill>
                  <a:prstClr val="black"/>
                </a:solidFill>
                <a:effectLst/>
                <a:uLnTx/>
                <a:uFillTx/>
                <a:latin typeface="Hoefler Text"/>
                <a:sym typeface="Hoefler Text"/>
              </a:rPr>
              <a:t>Water-based Inks</a:t>
            </a:r>
            <a:r>
              <a:rPr kumimoji="0" lang="en-US" sz="1315" b="0" i="0" u="none" strike="noStrike" kern="0" cap="none" spc="0" normalizeH="0" baseline="0" noProof="0" dirty="0">
                <a:ln>
                  <a:noFill/>
                </a:ln>
                <a:solidFill>
                  <a:prstClr val="black"/>
                </a:solidFill>
                <a:effectLst/>
                <a:uLnTx/>
                <a:uFillTx/>
                <a:latin typeface="Hoefler Text"/>
                <a:sym typeface="Hoefler Text"/>
              </a:rPr>
              <a:t> </a:t>
            </a:r>
            <a:r>
              <a:rPr kumimoji="0" lang="zh-CN" altLang="en-US" sz="1315" b="0" i="0" u="none" strike="noStrike" kern="0" cap="none" spc="0" normalizeH="0" baseline="0" noProof="0" dirty="0">
                <a:ln>
                  <a:noFill/>
                </a:ln>
                <a:solidFill>
                  <a:prstClr val="black"/>
                </a:solidFill>
                <a:effectLst/>
                <a:uLnTx/>
                <a:uFillTx/>
                <a:latin typeface="Hoefler Text"/>
                <a:sym typeface="Hoefler Text"/>
              </a:rPr>
              <a:t>基于水的染料</a:t>
            </a:r>
            <a:endParaRPr kumimoji="0" sz="1315" b="0" i="0" u="none" strike="noStrike" kern="0" cap="none" spc="0" normalizeH="0" baseline="0" noProof="0" dirty="0">
              <a:ln>
                <a:noFill/>
              </a:ln>
              <a:solidFill>
                <a:prstClr val="black"/>
              </a:solidFill>
              <a:effectLst/>
              <a:uLnTx/>
              <a:uFillTx/>
              <a:latin typeface="Hoefler Text"/>
              <a:sym typeface="Hoefler Text"/>
            </a:endParaRPr>
          </a:p>
        </p:txBody>
      </p:sp>
      <p:pic>
        <p:nvPicPr>
          <p:cNvPr id="10" name="图像" descr="图像"/>
          <p:cNvPicPr>
            <a:picLocks noChangeAspect="1"/>
          </p:cNvPicPr>
          <p:nvPr/>
        </p:nvPicPr>
        <p:blipFill>
          <a:blip r:embed="rId2"/>
          <a:stretch>
            <a:fillRect/>
          </a:stretch>
        </p:blipFill>
        <p:spPr>
          <a:xfrm>
            <a:off x="6580909" y="5374264"/>
            <a:ext cx="879457" cy="837074"/>
          </a:xfrm>
          <a:prstGeom prst="rect">
            <a:avLst/>
          </a:prstGeom>
          <a:ln w="12700">
            <a:miter lim="400000"/>
            <a:headEnd/>
            <a:tailEnd/>
          </a:ln>
        </p:spPr>
      </p:pic>
      <p:pic>
        <p:nvPicPr>
          <p:cNvPr id="11" name="图像" descr="图像"/>
          <p:cNvPicPr>
            <a:picLocks noChangeAspect="1"/>
          </p:cNvPicPr>
          <p:nvPr/>
        </p:nvPicPr>
        <p:blipFill>
          <a:blip r:embed="rId3"/>
          <a:srcRect r="14767"/>
          <a:stretch>
            <a:fillRect/>
          </a:stretch>
        </p:blipFill>
        <p:spPr>
          <a:xfrm>
            <a:off x="2869936" y="5965503"/>
            <a:ext cx="1281053" cy="698853"/>
          </a:xfrm>
          <a:prstGeom prst="rect">
            <a:avLst/>
          </a:prstGeom>
          <a:ln w="12700">
            <a:miter lim="400000"/>
            <a:headEnd/>
            <a:tailEnd/>
          </a:ln>
        </p:spPr>
      </p:pic>
      <p:pic>
        <p:nvPicPr>
          <p:cNvPr id="12" name="图像" descr="图像"/>
          <p:cNvPicPr>
            <a:picLocks noChangeAspect="1"/>
          </p:cNvPicPr>
          <p:nvPr/>
        </p:nvPicPr>
        <p:blipFill>
          <a:blip r:embed="rId4"/>
          <a:stretch>
            <a:fillRect/>
          </a:stretch>
        </p:blipFill>
        <p:spPr>
          <a:xfrm>
            <a:off x="6623591" y="6010327"/>
            <a:ext cx="879457" cy="847673"/>
          </a:xfrm>
          <a:prstGeom prst="rect">
            <a:avLst/>
          </a:prstGeom>
          <a:ln w="12700">
            <a:miter lim="4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5559" y="443925"/>
            <a:ext cx="5009303" cy="6491245"/>
          </a:xfrm>
          <a:prstGeom prst="rect">
            <a:avLst/>
          </a:prstGeom>
        </p:spPr>
      </p:pic>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26197" y="443925"/>
            <a:ext cx="4927941" cy="6492446"/>
          </a:xfrm>
          <a:prstGeom prst="rect">
            <a:avLst/>
          </a:prstGeom>
        </p:spPr>
      </p:pic>
      <p:sp>
        <p:nvSpPr>
          <p:cNvPr id="4" name="Quality Control"/>
          <p:cNvSpPr txBox="1"/>
          <p:nvPr/>
        </p:nvSpPr>
        <p:spPr>
          <a:xfrm>
            <a:off x="128962" y="-19878"/>
            <a:ext cx="8229600" cy="598454"/>
          </a:xfrm>
          <a:prstGeom prst="rect">
            <a:avLst/>
          </a:prstGeom>
        </p:spPr>
        <p:txBody>
          <a:bodyPr vert="horz" lIns="0" rIns="0" bIns="0" anchor="b">
            <a:normAutofit/>
          </a:bodyPr>
          <a:lstStyle>
            <a:lvl1pPr algn="l" rtl="0" eaLnBrk="1" latinLnBrk="0" hangingPunct="1">
              <a:lnSpc>
                <a:spcPct val="90000"/>
              </a:lnSpc>
              <a:spcBef>
                <a:spcPts val="2300"/>
              </a:spcBef>
              <a:buNone/>
              <a:defRPr kumimoji="0" sz="9800" b="0" kern="1200">
                <a:ln>
                  <a:noFill/>
                </a:ln>
                <a:solidFill>
                  <a:schemeClr val="tx2"/>
                </a:solidFill>
                <a:effectLst/>
                <a:latin typeface="Hoefler Text"/>
                <a:ea typeface="Hoefler Text"/>
                <a:cs typeface="Hoefler Text"/>
                <a:sym typeface="Hoefler Text"/>
              </a:defRPr>
            </a:lvl1pPr>
          </a:lstStyle>
          <a:p>
            <a:pPr marL="0" marR="0" lvl="0" indent="0" algn="l" defTabSz="914400" rtl="0" eaLnBrk="1" fontAlgn="auto" latinLnBrk="0" hangingPunct="1">
              <a:lnSpc>
                <a:spcPct val="90000"/>
              </a:lnSpc>
              <a:spcBef>
                <a:spcPts val="2300"/>
              </a:spcBef>
              <a:spcAft>
                <a:spcPts val="0"/>
              </a:spcAft>
              <a:buClrTx/>
              <a:buSzTx/>
              <a:buFontTx/>
              <a:buNone/>
              <a:defRPr/>
            </a:pPr>
            <a:r>
              <a:rPr kumimoji="0" lang="en-US" sz="2800" b="1" i="0" u="none" strike="noStrike" kern="1200" cap="none" spc="0" normalizeH="0" baseline="0" noProof="0" dirty="0">
                <a:ln>
                  <a:noFill/>
                </a:ln>
                <a:solidFill>
                  <a:srgbClr val="04617B"/>
                </a:solidFill>
                <a:effectLst/>
                <a:uLnTx/>
                <a:uFillTx/>
                <a:latin typeface="Impact" panose="020B0806030902050204" pitchFamily="34" charset="0"/>
                <a:sym typeface="Hoefler Text"/>
              </a:rPr>
              <a:t>Quality Control</a:t>
            </a:r>
            <a:r>
              <a:rPr kumimoji="0" lang="zh-CN" altLang="en-US" sz="2000" b="1" i="0" u="none" strike="noStrike" kern="1200" cap="none" spc="0" normalizeH="0" baseline="0" noProof="0" dirty="0">
                <a:ln>
                  <a:noFill/>
                </a:ln>
                <a:solidFill>
                  <a:srgbClr val="04617B"/>
                </a:solidFill>
                <a:effectLst/>
                <a:uLnTx/>
                <a:uFillTx/>
                <a:latin typeface="Hoefler Text"/>
                <a:sym typeface="Hoefler Text"/>
              </a:rPr>
              <a:t>品质管理</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7787" y="669942"/>
            <a:ext cx="4648200" cy="6335179"/>
          </a:xfrm>
          <a:prstGeom prst="rect">
            <a:avLst/>
          </a:prstGeom>
        </p:spPr>
      </p:pic>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45247" y="669942"/>
            <a:ext cx="4627618" cy="6324600"/>
          </a:xfrm>
          <a:prstGeom prst="rect">
            <a:avLst/>
          </a:prstGeom>
        </p:spPr>
      </p:pic>
      <p:sp>
        <p:nvSpPr>
          <p:cNvPr id="4" name="Sustainability"/>
          <p:cNvSpPr txBox="1"/>
          <p:nvPr/>
        </p:nvSpPr>
        <p:spPr>
          <a:xfrm>
            <a:off x="69350" y="39817"/>
            <a:ext cx="8229600" cy="516039"/>
          </a:xfrm>
          <a:prstGeom prst="rect">
            <a:avLst/>
          </a:prstGeom>
        </p:spPr>
        <p:txBody>
          <a:bodyPr vert="horz" lIns="0" rIns="0" bIns="0" anchor="b">
            <a:normAutofit/>
          </a:bodyPr>
          <a:lstStyle>
            <a:lvl1pPr algn="l" rtl="0" eaLnBrk="1" latinLnBrk="0" hangingPunct="1">
              <a:lnSpc>
                <a:spcPct val="90000"/>
              </a:lnSpc>
              <a:spcBef>
                <a:spcPts val="2300"/>
              </a:spcBef>
              <a:buNone/>
              <a:defRPr kumimoji="0" sz="9800" b="0" kern="1200">
                <a:ln>
                  <a:noFill/>
                </a:ln>
                <a:solidFill>
                  <a:schemeClr val="tx2"/>
                </a:solidFill>
                <a:effectLst/>
                <a:latin typeface="Hoefler Text"/>
                <a:ea typeface="Hoefler Text"/>
                <a:cs typeface="Hoefler Text"/>
                <a:sym typeface="Hoefler Text"/>
              </a:defRPr>
            </a:lvl1pPr>
          </a:lstStyle>
          <a:p>
            <a:pPr marL="0" marR="0" lvl="0" indent="0" algn="l" defTabSz="914400" rtl="0" eaLnBrk="1" fontAlgn="auto" latinLnBrk="0" hangingPunct="1">
              <a:lnSpc>
                <a:spcPct val="90000"/>
              </a:lnSpc>
              <a:spcBef>
                <a:spcPts val="2300"/>
              </a:spcBef>
              <a:spcAft>
                <a:spcPts val="0"/>
              </a:spcAft>
              <a:buClrTx/>
              <a:buSzTx/>
              <a:buFontTx/>
              <a:buNone/>
              <a:defRPr/>
            </a:pPr>
            <a:r>
              <a:rPr kumimoji="0" lang="en-US" sz="2800" b="1" i="0" u="none" strike="noStrike" kern="1200" cap="none" spc="0" normalizeH="0" baseline="0" noProof="0" dirty="0">
                <a:ln>
                  <a:noFill/>
                </a:ln>
                <a:solidFill>
                  <a:srgbClr val="039B1C"/>
                </a:solidFill>
                <a:effectLst/>
                <a:uLnTx/>
                <a:uFillTx/>
                <a:latin typeface="Impact" panose="020B0806030902050204" pitchFamily="34" charset="0"/>
                <a:sym typeface="Hoefler Text"/>
              </a:rPr>
              <a:t>Sustainability </a:t>
            </a:r>
            <a:r>
              <a:rPr kumimoji="0" lang="zh-CN" altLang="en-US" sz="2000" b="1" i="0" u="none" strike="noStrike" kern="1200" cap="none" spc="0" normalizeH="0" baseline="0" noProof="0" dirty="0">
                <a:ln>
                  <a:noFill/>
                </a:ln>
                <a:solidFill>
                  <a:srgbClr val="039B1C"/>
                </a:solidFill>
                <a:effectLst/>
                <a:uLnTx/>
                <a:uFillTx/>
                <a:latin typeface="Impact" panose="020B0806030902050204" pitchFamily="34" charset="0"/>
                <a:sym typeface="Hoefler Text"/>
              </a:rPr>
              <a:t>可持续发展</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MH_Entry_2">
            <a:hlinkClick r:id="" action="ppaction://noaction"/>
          </p:cNvPr>
          <p:cNvSpPr/>
          <p:nvPr>
            <p:custDataLst>
              <p:tags r:id="rId1"/>
            </p:custDataLst>
          </p:nvPr>
        </p:nvSpPr>
        <p:spPr>
          <a:xfrm>
            <a:off x="5093652" y="309465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2. Main Products</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  主要产品</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
        <p:nvSpPr>
          <p:cNvPr id="17" name="PA_MH_Entry_2">
            <a:hlinkClick r:id="" action="ppaction://noaction"/>
          </p:cNvPr>
          <p:cNvSpPr/>
          <p:nvPr>
            <p:custDataLst>
              <p:tags r:id="rId2"/>
            </p:custDataLst>
          </p:nvPr>
        </p:nvSpPr>
        <p:spPr>
          <a:xfrm>
            <a:off x="5439192" y="433662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3. Quality Control</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品质管控</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
        <p:nvSpPr>
          <p:cNvPr id="18" name="TextBox 7"/>
          <p:cNvSpPr txBox="1"/>
          <p:nvPr/>
        </p:nvSpPr>
        <p:spPr>
          <a:xfrm>
            <a:off x="4411176" y="427643"/>
            <a:ext cx="3801626" cy="1243205"/>
          </a:xfrm>
          <a:prstGeom prst="rect">
            <a:avLst/>
          </a:prstGeom>
        </p:spPr>
        <p:txBody>
          <a:bodyPr vert="horz" lIns="91440" tIns="45720" rIns="91440" bIns="45720" rtlCol="0" anchor="ctr">
            <a:normAutofit/>
          </a:bodyPr>
          <a:lstStyle/>
          <a:p>
            <a:pPr algn="ctr">
              <a:lnSpc>
                <a:spcPct val="90000"/>
              </a:lnSpc>
              <a:spcBef>
                <a:spcPct val="0"/>
              </a:spcBef>
              <a:spcAft>
                <a:spcPts val="600"/>
              </a:spcAft>
              <a:defRPr sz="4100">
                <a:latin typeface="Impact" panose="020B0806030902050204"/>
                <a:ea typeface="Impact" panose="020B0806030902050204"/>
                <a:cs typeface="Impact" panose="020B0806030902050204"/>
                <a:sym typeface="Impact" panose="020B0806030902050204"/>
              </a:defRPr>
            </a:pPr>
            <a:r>
              <a:rPr lang="en-US" sz="6000" b="1" noProof="0" dirty="0">
                <a:ln>
                  <a:noFill/>
                </a:ln>
                <a:effectLst/>
                <a:uLnTx/>
                <a:uFillTx/>
                <a:latin typeface="Impact" panose="020B0806030902050204" pitchFamily="34" charset="0"/>
                <a:ea typeface="+mj-ea"/>
                <a:cs typeface="+mj-cs"/>
                <a:sym typeface="Impact" panose="020B0806030902050204"/>
              </a:rPr>
              <a:t>CONTENT</a:t>
            </a:r>
            <a:endParaRPr lang="en-US" sz="6000" b="1" dirty="0">
              <a:latin typeface="Impact" panose="020B0806030902050204" pitchFamily="34" charset="0"/>
              <a:ea typeface="+mj-ea"/>
              <a:cs typeface="+mj-cs"/>
            </a:endParaRPr>
          </a:p>
        </p:txBody>
      </p:sp>
      <p:pic>
        <p:nvPicPr>
          <p:cNvPr id="3" name="图片 2"/>
          <p:cNvPicPr>
            <a:picLocks noChangeAspect="1"/>
          </p:cNvPicPr>
          <p:nvPr/>
        </p:nvPicPr>
        <p:blipFill>
          <a:blip r:embed="rId7"/>
          <a:stretch>
            <a:fillRect/>
          </a:stretch>
        </p:blipFill>
        <p:spPr>
          <a:xfrm>
            <a:off x="86980" y="292482"/>
            <a:ext cx="4213498" cy="3408321"/>
          </a:xfrm>
          <a:prstGeom prst="rect">
            <a:avLst/>
          </a:prstGeom>
        </p:spPr>
      </p:pic>
      <p:pic>
        <p:nvPicPr>
          <p:cNvPr id="5" name="图片 4"/>
          <p:cNvPicPr>
            <a:picLocks noChangeAspect="1"/>
          </p:cNvPicPr>
          <p:nvPr/>
        </p:nvPicPr>
        <p:blipFill>
          <a:blip r:embed="rId8"/>
          <a:stretch>
            <a:fillRect/>
          </a:stretch>
        </p:blipFill>
        <p:spPr>
          <a:xfrm>
            <a:off x="2140748" y="3916311"/>
            <a:ext cx="3801625" cy="2800725"/>
          </a:xfrm>
          <a:prstGeom prst="rect">
            <a:avLst/>
          </a:prstGeom>
        </p:spPr>
      </p:pic>
      <p:sp>
        <p:nvSpPr>
          <p:cNvPr id="13" name="PA_MH_Entry_2">
            <a:hlinkClick r:id="" action="ppaction://noaction"/>
          </p:cNvPr>
          <p:cNvSpPr/>
          <p:nvPr>
            <p:custDataLst>
              <p:tags r:id="rId3"/>
            </p:custDataLst>
          </p:nvPr>
        </p:nvSpPr>
        <p:spPr>
          <a:xfrm>
            <a:off x="6735547" y="5801616"/>
            <a:ext cx="599619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4. Core Competitive Advantages</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核心竞争优势</a:t>
            </a:r>
          </a:p>
          <a:p>
            <a:pPr lvl="0" algn="ctr"/>
            <a:endParaRPr lang="en-US" altLang="zh-CN" sz="3200" b="1" dirty="0">
              <a:solidFill>
                <a:schemeClr val="tx1"/>
              </a:solidFill>
              <a:latin typeface="Impact" panose="020B0806030902050204" pitchFamily="34" charset="0"/>
              <a:cs typeface="Calibri" panose="020F0502020204030204" pitchFamily="34" charset="0"/>
              <a:sym typeface="+mn-ea"/>
            </a:endParaRPr>
          </a:p>
        </p:txBody>
      </p:sp>
      <p:sp>
        <p:nvSpPr>
          <p:cNvPr id="9" name="PA_MH_Entry_2">
            <a:hlinkClick r:id="" action="ppaction://noaction"/>
          </p:cNvPr>
          <p:cNvSpPr/>
          <p:nvPr>
            <p:custDataLst>
              <p:tags r:id="rId4"/>
            </p:custDataLst>
          </p:nvPr>
        </p:nvSpPr>
        <p:spPr>
          <a:xfrm>
            <a:off x="5020550" y="1913864"/>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1. </a:t>
            </a:r>
            <a:r>
              <a:rPr lang="en-US" altLang="zh-CN" sz="3200" b="1" kern="100" dirty="0">
                <a:solidFill>
                  <a:srgbClr val="D0CECE"/>
                </a:solidFill>
                <a:latin typeface="Impact" panose="020B0806030902050204" pitchFamily="34" charset="0"/>
                <a:ea typeface="微软雅黑" panose="020B0503020204020204" pitchFamily="34" charset="-122"/>
                <a:cs typeface="Times New Roman" panose="02020603050405020304" pitchFamily="18" charset="0"/>
                <a:sym typeface="微软雅黑" panose="020B0503020204020204" pitchFamily="34" charset="-122"/>
              </a:rPr>
              <a:t>Company Introduction</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公司介绍</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0"/>
          <p:cNvSpPr>
            <a:spLocks noChangeArrowheads="1"/>
          </p:cNvSpPr>
          <p:nvPr/>
        </p:nvSpPr>
        <p:spPr bwMode="auto">
          <a:xfrm>
            <a:off x="189039" y="199404"/>
            <a:ext cx="400977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None/>
              <a:defRPr/>
            </a:pPr>
            <a:r>
              <a:rPr lang="en-US" altLang="zh-CN" sz="2100" dirty="0">
                <a:solidFill>
                  <a:prstClr val="white"/>
                </a:solidFill>
                <a:latin typeface="微软雅黑" panose="020B0503020204020204" pitchFamily="34" charset="-122"/>
                <a:ea typeface="微软雅黑" panose="020B0503020204020204" pitchFamily="34" charset="-122"/>
              </a:rPr>
              <a:t>Core Competitive Advantages </a:t>
            </a:r>
            <a:r>
              <a:rPr lang="zh-CN" altLang="en-US" sz="2100" dirty="0">
                <a:solidFill>
                  <a:prstClr val="white"/>
                </a:solidFill>
                <a:latin typeface="微软雅黑" panose="020B0503020204020204" pitchFamily="34" charset="-122"/>
                <a:ea typeface="微软雅黑" panose="020B0503020204020204" pitchFamily="34" charset="-122"/>
              </a:rPr>
              <a:t>核心竞争优势</a:t>
            </a:r>
          </a:p>
        </p:txBody>
      </p:sp>
      <p:sp>
        <p:nvSpPr>
          <p:cNvPr id="84" name="椭圆 79"/>
          <p:cNvSpPr>
            <a:spLocks noChangeArrowheads="1"/>
          </p:cNvSpPr>
          <p:nvPr/>
        </p:nvSpPr>
        <p:spPr bwMode="auto">
          <a:xfrm>
            <a:off x="1234879" y="2480461"/>
            <a:ext cx="2728913" cy="2728912"/>
          </a:xfrm>
          <a:prstGeom prst="ellipse">
            <a:avLst/>
          </a:prstGeom>
          <a:noFill/>
          <a:ln w="25400">
            <a:solidFill>
              <a:srgbClr val="FFFFFF">
                <a:alpha val="39999"/>
              </a:srgbClr>
            </a:solidFill>
            <a:prstDash val="sysDash"/>
            <a:bevel/>
          </a:ln>
          <a:extLst>
            <a:ext uri="{909E8E84-426E-40DD-AFC4-6F175D3DCCD1}">
              <a14:hiddenFill xmlns="" xmlns:a14="http://schemas.microsoft.com/office/drawing/2010/main">
                <a:solidFill>
                  <a:srgbClr val="FFFFFF"/>
                </a:solidFill>
              </a14:hiddenFill>
            </a:ext>
          </a:extLst>
        </p:spPr>
        <p:txBody>
          <a:bodyPr lIns="68580" tIns="34290" rIns="68580" bIns="3429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defRPr/>
            </a:pPr>
            <a:endParaRPr lang="zh-CN" altLang="zh-CN" sz="1300">
              <a:solidFill>
                <a:srgbClr val="FFFFFF"/>
              </a:solidFill>
              <a:latin typeface="宋体" panose="02010600030101010101" pitchFamily="2" charset="-122"/>
              <a:sym typeface="宋体" panose="02010600030101010101" pitchFamily="2" charset="-122"/>
            </a:endParaRPr>
          </a:p>
        </p:txBody>
      </p:sp>
      <p:sp>
        <p:nvSpPr>
          <p:cNvPr id="85" name="椭圆 80"/>
          <p:cNvSpPr>
            <a:spLocks noChangeArrowheads="1"/>
          </p:cNvSpPr>
          <p:nvPr/>
        </p:nvSpPr>
        <p:spPr bwMode="auto">
          <a:xfrm>
            <a:off x="4759325" y="2427288"/>
            <a:ext cx="2730500" cy="2728912"/>
          </a:xfrm>
          <a:prstGeom prst="ellipse">
            <a:avLst/>
          </a:prstGeom>
          <a:noFill/>
          <a:ln w="25400">
            <a:solidFill>
              <a:srgbClr val="FFFFFF">
                <a:alpha val="39999"/>
              </a:srgbClr>
            </a:solidFill>
            <a:prstDash val="sysDash"/>
            <a:bevel/>
          </a:ln>
          <a:extLst>
            <a:ext uri="{909E8E84-426E-40DD-AFC4-6F175D3DCCD1}">
              <a14:hiddenFill xmlns="" xmlns:a14="http://schemas.microsoft.com/office/drawing/2010/main">
                <a:solidFill>
                  <a:srgbClr val="FFFFFF"/>
                </a:solidFill>
              </a14:hiddenFill>
            </a:ext>
          </a:extLst>
        </p:spPr>
        <p:txBody>
          <a:bodyPr lIns="68580" tIns="34290" rIns="68580" bIns="3429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defRPr/>
            </a:pPr>
            <a:endParaRPr lang="zh-CN" altLang="zh-CN" sz="1300">
              <a:solidFill>
                <a:srgbClr val="00B050"/>
              </a:solidFill>
              <a:latin typeface="宋体" panose="02010600030101010101" pitchFamily="2" charset="-122"/>
              <a:sym typeface="宋体" panose="02010600030101010101" pitchFamily="2" charset="-122"/>
            </a:endParaRPr>
          </a:p>
        </p:txBody>
      </p:sp>
      <p:sp>
        <p:nvSpPr>
          <p:cNvPr id="86" name="椭圆 84"/>
          <p:cNvSpPr>
            <a:spLocks noChangeArrowheads="1"/>
          </p:cNvSpPr>
          <p:nvPr/>
        </p:nvSpPr>
        <p:spPr bwMode="auto">
          <a:xfrm>
            <a:off x="8101114" y="2419121"/>
            <a:ext cx="2728913" cy="2728912"/>
          </a:xfrm>
          <a:prstGeom prst="ellipse">
            <a:avLst/>
          </a:prstGeom>
          <a:noFill/>
          <a:ln w="25400">
            <a:solidFill>
              <a:srgbClr val="FFFFFF">
                <a:alpha val="39999"/>
              </a:srgbClr>
            </a:solidFill>
            <a:prstDash val="sysDash"/>
            <a:bevel/>
          </a:ln>
          <a:extLst>
            <a:ext uri="{909E8E84-426E-40DD-AFC4-6F175D3DCCD1}">
              <a14:hiddenFill xmlns="" xmlns:a14="http://schemas.microsoft.com/office/drawing/2010/main">
                <a:solidFill>
                  <a:srgbClr val="FFFFFF"/>
                </a:solidFill>
              </a14:hiddenFill>
            </a:ext>
          </a:extLst>
        </p:spPr>
        <p:txBody>
          <a:bodyPr lIns="68580" tIns="34290" rIns="68580" bIns="3429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defRPr/>
            </a:pPr>
            <a:endParaRPr lang="zh-CN" altLang="zh-CN" sz="1300">
              <a:solidFill>
                <a:srgbClr val="FFFFFF"/>
              </a:solidFill>
              <a:latin typeface="宋体" panose="02010600030101010101" pitchFamily="2" charset="-122"/>
              <a:sym typeface="宋体" panose="02010600030101010101" pitchFamily="2" charset="-122"/>
            </a:endParaRPr>
          </a:p>
        </p:txBody>
      </p:sp>
      <p:grpSp>
        <p:nvGrpSpPr>
          <p:cNvPr id="87" name="组合 2"/>
          <p:cNvGrpSpPr/>
          <p:nvPr/>
        </p:nvGrpSpPr>
        <p:grpSpPr bwMode="auto">
          <a:xfrm>
            <a:off x="1357705" y="2143738"/>
            <a:ext cx="2588675" cy="585654"/>
            <a:chOff x="0" y="0"/>
            <a:chExt cx="1944216" cy="585149"/>
          </a:xfrm>
          <a:solidFill>
            <a:schemeClr val="bg1">
              <a:alpha val="20000"/>
            </a:schemeClr>
          </a:solidFill>
        </p:grpSpPr>
        <p:sp>
          <p:nvSpPr>
            <p:cNvPr id="88" name="TextBox 6"/>
            <p:cNvSpPr>
              <a:spLocks noChangeArrowheads="1"/>
            </p:cNvSpPr>
            <p:nvPr/>
          </p:nvSpPr>
          <p:spPr bwMode="auto">
            <a:xfrm>
              <a:off x="108012" y="878"/>
              <a:ext cx="1728192" cy="584271"/>
            </a:xfrm>
            <a:prstGeom prst="rect">
              <a:avLst/>
            </a:prstGeom>
            <a:grpFill/>
            <a:ln w="9525">
              <a:noFill/>
              <a:miter lim="800000"/>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Great Innovation</a:t>
              </a:r>
            </a:p>
            <a:p>
              <a:pPr algn="ctr" defTabSz="685800">
                <a:defRPr/>
              </a:pPr>
              <a:r>
                <a:rPr lang="zh-CN" altLang="en-US"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强大创新能力</a:t>
              </a:r>
              <a:endParaRPr lang="en-US" altLang="zh-CN"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直接连接符 9"/>
            <p:cNvSpPr>
              <a:spLocks noChangeShapeType="1"/>
            </p:cNvSpPr>
            <p:nvPr/>
          </p:nvSpPr>
          <p:spPr bwMode="auto">
            <a:xfrm>
              <a:off x="0" y="0"/>
              <a:ext cx="1944216" cy="1"/>
            </a:xfrm>
            <a:prstGeom prst="line">
              <a:avLst/>
            </a:prstGeom>
            <a:grpFill/>
            <a:ln w="9525">
              <a:solidFill>
                <a:schemeClr val="bg1"/>
              </a:solidFill>
              <a:bevel/>
            </a:ln>
          </p:spPr>
          <p:txBody>
            <a:bodyPr/>
            <a:lstStyle/>
            <a:p>
              <a:pPr defTabSz="685800">
                <a:defRPr/>
              </a:pPr>
              <a:endParaRPr lang="zh-CN" altLang="en-US" sz="1350">
                <a:solidFill>
                  <a:prstClr val="black"/>
                </a:solidFill>
                <a:latin typeface="Calibri" panose="020F0502020204030204"/>
                <a:ea typeface="宋体" panose="02010600030101010101" pitchFamily="2" charset="-122"/>
              </a:endParaRPr>
            </a:p>
          </p:txBody>
        </p:sp>
        <p:sp>
          <p:nvSpPr>
            <p:cNvPr id="90" name="直接连接符 85"/>
            <p:cNvSpPr>
              <a:spLocks noChangeShapeType="1"/>
            </p:cNvSpPr>
            <p:nvPr/>
          </p:nvSpPr>
          <p:spPr bwMode="auto">
            <a:xfrm>
              <a:off x="0" y="339338"/>
              <a:ext cx="1944216" cy="1"/>
            </a:xfrm>
            <a:prstGeom prst="line">
              <a:avLst/>
            </a:prstGeom>
            <a:grpFill/>
            <a:ln w="9525">
              <a:solidFill>
                <a:schemeClr val="bg1"/>
              </a:solidFill>
              <a:bevel/>
            </a:ln>
          </p:spPr>
          <p:txBody>
            <a:bodyPr/>
            <a:lstStyle/>
            <a:p>
              <a:pPr defTabSz="685800">
                <a:defRPr/>
              </a:pPr>
              <a:endParaRPr lang="zh-CN" altLang="en-US" sz="1350">
                <a:solidFill>
                  <a:prstClr val="black"/>
                </a:solidFill>
                <a:latin typeface="Calibri" panose="020F0502020204030204"/>
                <a:ea typeface="宋体" panose="02010600030101010101" pitchFamily="2" charset="-122"/>
              </a:endParaRPr>
            </a:p>
          </p:txBody>
        </p:sp>
      </p:grpSp>
      <p:grpSp>
        <p:nvGrpSpPr>
          <p:cNvPr id="91" name="组合 3"/>
          <p:cNvGrpSpPr/>
          <p:nvPr/>
        </p:nvGrpSpPr>
        <p:grpSpPr bwMode="auto">
          <a:xfrm>
            <a:off x="4883741" y="2090126"/>
            <a:ext cx="2501900" cy="585654"/>
            <a:chOff x="0" y="0"/>
            <a:chExt cx="1944216" cy="585149"/>
          </a:xfrm>
          <a:solidFill>
            <a:schemeClr val="bg1">
              <a:alpha val="20000"/>
            </a:schemeClr>
          </a:solidFill>
        </p:grpSpPr>
        <p:sp>
          <p:nvSpPr>
            <p:cNvPr id="92" name="TextBox 90"/>
            <p:cNvSpPr>
              <a:spLocks noChangeArrowheads="1"/>
            </p:cNvSpPr>
            <p:nvPr/>
          </p:nvSpPr>
          <p:spPr bwMode="auto">
            <a:xfrm>
              <a:off x="108012" y="878"/>
              <a:ext cx="1728192" cy="584271"/>
            </a:xfrm>
            <a:prstGeom prst="rect">
              <a:avLst/>
            </a:prstGeom>
            <a:grpFill/>
            <a:ln w="9525">
              <a:noFill/>
              <a:miter lim="800000"/>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Competitive Price</a:t>
              </a:r>
            </a:p>
            <a:p>
              <a:pPr algn="ctr" defTabSz="685800">
                <a:defRPr/>
              </a:pPr>
              <a:r>
                <a:rPr lang="zh-CN" altLang="en-US"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竞争优势价格</a:t>
              </a:r>
              <a:endParaRPr lang="en-US" altLang="zh-CN"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直接连接符 91"/>
            <p:cNvSpPr>
              <a:spLocks noChangeShapeType="1"/>
            </p:cNvSpPr>
            <p:nvPr/>
          </p:nvSpPr>
          <p:spPr bwMode="auto">
            <a:xfrm>
              <a:off x="0" y="0"/>
              <a:ext cx="1944216" cy="1"/>
            </a:xfrm>
            <a:prstGeom prst="line">
              <a:avLst/>
            </a:prstGeom>
            <a:grpFill/>
            <a:ln w="9525">
              <a:solidFill>
                <a:schemeClr val="bg1"/>
              </a:solidFill>
              <a:bevel/>
            </a:ln>
          </p:spPr>
          <p:txBody>
            <a:bodyPr/>
            <a:lstStyle/>
            <a:p>
              <a:pPr defTabSz="685800">
                <a:defRPr/>
              </a:pPr>
              <a:endParaRPr lang="zh-CN" altLang="en-US" sz="1350">
                <a:solidFill>
                  <a:prstClr val="black"/>
                </a:solidFill>
                <a:latin typeface="Calibri" panose="020F0502020204030204"/>
                <a:ea typeface="宋体" panose="02010600030101010101" pitchFamily="2" charset="-122"/>
              </a:endParaRPr>
            </a:p>
          </p:txBody>
        </p:sp>
        <p:sp>
          <p:nvSpPr>
            <p:cNvPr id="94" name="直接连接符 92"/>
            <p:cNvSpPr>
              <a:spLocks noChangeShapeType="1"/>
            </p:cNvSpPr>
            <p:nvPr/>
          </p:nvSpPr>
          <p:spPr bwMode="auto">
            <a:xfrm>
              <a:off x="0" y="339338"/>
              <a:ext cx="1944216" cy="1"/>
            </a:xfrm>
            <a:prstGeom prst="line">
              <a:avLst/>
            </a:prstGeom>
            <a:grpFill/>
            <a:ln w="9525">
              <a:solidFill>
                <a:schemeClr val="bg1"/>
              </a:solidFill>
              <a:bevel/>
            </a:ln>
          </p:spPr>
          <p:txBody>
            <a:bodyPr/>
            <a:lstStyle/>
            <a:p>
              <a:pPr defTabSz="685800">
                <a:defRPr/>
              </a:pPr>
              <a:endParaRPr lang="zh-CN" altLang="en-US" sz="1350">
                <a:solidFill>
                  <a:prstClr val="black"/>
                </a:solidFill>
                <a:latin typeface="Calibri" panose="020F0502020204030204"/>
                <a:ea typeface="宋体" panose="02010600030101010101" pitchFamily="2" charset="-122"/>
              </a:endParaRPr>
            </a:p>
          </p:txBody>
        </p:sp>
      </p:grpSp>
      <p:grpSp>
        <p:nvGrpSpPr>
          <p:cNvPr id="95" name="组合 5"/>
          <p:cNvGrpSpPr/>
          <p:nvPr/>
        </p:nvGrpSpPr>
        <p:grpSpPr bwMode="auto">
          <a:xfrm>
            <a:off x="8318703" y="2060429"/>
            <a:ext cx="2492473" cy="584775"/>
            <a:chOff x="0" y="-65809"/>
            <a:chExt cx="1944216" cy="584271"/>
          </a:xfrm>
          <a:solidFill>
            <a:schemeClr val="bg1">
              <a:alpha val="20000"/>
            </a:schemeClr>
          </a:solidFill>
        </p:grpSpPr>
        <p:sp>
          <p:nvSpPr>
            <p:cNvPr id="96" name="TextBox 94"/>
            <p:cNvSpPr>
              <a:spLocks noChangeArrowheads="1"/>
            </p:cNvSpPr>
            <p:nvPr/>
          </p:nvSpPr>
          <p:spPr bwMode="auto">
            <a:xfrm>
              <a:off x="108011" y="-65809"/>
              <a:ext cx="1728192" cy="584271"/>
            </a:xfrm>
            <a:prstGeom prst="rect">
              <a:avLst/>
            </a:prstGeom>
            <a:grpFill/>
            <a:ln w="9525">
              <a:noFill/>
              <a:miter lim="800000"/>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Professional Team</a:t>
              </a:r>
            </a:p>
            <a:p>
              <a:pPr algn="ctr" defTabSz="685800">
                <a:defRPr/>
              </a:pPr>
              <a:r>
                <a:rPr lang="zh-CN" altLang="en-US" sz="1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专业化团队</a:t>
              </a:r>
            </a:p>
          </p:txBody>
        </p:sp>
        <p:sp>
          <p:nvSpPr>
            <p:cNvPr id="97" name="直接连接符 95"/>
            <p:cNvSpPr>
              <a:spLocks noChangeShapeType="1"/>
            </p:cNvSpPr>
            <p:nvPr/>
          </p:nvSpPr>
          <p:spPr bwMode="auto">
            <a:xfrm>
              <a:off x="0" y="-47714"/>
              <a:ext cx="1944216" cy="1"/>
            </a:xfrm>
            <a:prstGeom prst="line">
              <a:avLst/>
            </a:prstGeom>
            <a:grpFill/>
            <a:ln w="9525">
              <a:solidFill>
                <a:schemeClr val="bg1"/>
              </a:solidFill>
              <a:bevel/>
            </a:ln>
          </p:spPr>
          <p:txBody>
            <a:bodyPr/>
            <a:lstStyle/>
            <a:p>
              <a:pPr defTabSz="685800">
                <a:defRPr/>
              </a:pPr>
              <a:endParaRPr lang="zh-CN" altLang="en-US" sz="1350">
                <a:solidFill>
                  <a:prstClr val="black"/>
                </a:solidFill>
                <a:latin typeface="Calibri" panose="020F0502020204030204"/>
                <a:ea typeface="宋体" panose="02010600030101010101" pitchFamily="2" charset="-122"/>
              </a:endParaRPr>
            </a:p>
          </p:txBody>
        </p:sp>
        <p:sp>
          <p:nvSpPr>
            <p:cNvPr id="98" name="直接连接符 96"/>
            <p:cNvSpPr>
              <a:spLocks noChangeShapeType="1"/>
            </p:cNvSpPr>
            <p:nvPr/>
          </p:nvSpPr>
          <p:spPr bwMode="auto">
            <a:xfrm>
              <a:off x="0" y="339338"/>
              <a:ext cx="1944216" cy="1"/>
            </a:xfrm>
            <a:prstGeom prst="line">
              <a:avLst/>
            </a:prstGeom>
            <a:grpFill/>
            <a:ln w="9525">
              <a:solidFill>
                <a:schemeClr val="bg1"/>
              </a:solidFill>
              <a:bevel/>
            </a:ln>
          </p:spPr>
          <p:txBody>
            <a:bodyPr/>
            <a:lstStyle/>
            <a:p>
              <a:pPr defTabSz="685800">
                <a:defRPr/>
              </a:pPr>
              <a:endParaRPr lang="zh-CN" altLang="en-US" sz="1350">
                <a:solidFill>
                  <a:prstClr val="black"/>
                </a:solidFill>
                <a:latin typeface="Calibri" panose="020F0502020204030204"/>
                <a:ea typeface="宋体" panose="02010600030101010101" pitchFamily="2" charset="-122"/>
              </a:endParaRPr>
            </a:p>
          </p:txBody>
        </p:sp>
      </p:grpSp>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17294" y="2950086"/>
            <a:ext cx="2688855" cy="1792570"/>
          </a:xfrm>
          <a:prstGeom prst="rect">
            <a:avLst/>
          </a:prstGeom>
        </p:spPr>
      </p:pic>
      <p:sp>
        <p:nvSpPr>
          <p:cNvPr id="108" name="椭圆 107"/>
          <p:cNvSpPr/>
          <p:nvPr/>
        </p:nvSpPr>
        <p:spPr>
          <a:xfrm>
            <a:off x="8263037" y="2619138"/>
            <a:ext cx="2439450" cy="2439450"/>
          </a:xfrm>
          <a:prstGeom prst="ellipse">
            <a:avLst/>
          </a:prstGeom>
          <a:blipFill dpi="0" rotWithShape="1">
            <a:blip r:embed="rId3" cstate="print">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0240" fontAlgn="base">
              <a:lnSpc>
                <a:spcPct val="150000"/>
              </a:lnSpc>
              <a:spcBef>
                <a:spcPct val="0"/>
              </a:spcBef>
              <a:spcAft>
                <a:spcPct val="0"/>
              </a:spcAft>
              <a:defRPr/>
            </a:pPr>
            <a:endParaRPr lang="zh-CN" altLang="en-US" sz="128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02" name="组合 45"/>
          <p:cNvGrpSpPr/>
          <p:nvPr/>
        </p:nvGrpSpPr>
        <p:grpSpPr bwMode="auto">
          <a:xfrm>
            <a:off x="4836402" y="2639383"/>
            <a:ext cx="2675857" cy="2299451"/>
            <a:chOff x="0" y="0"/>
            <a:chExt cx="3907055" cy="2960894"/>
          </a:xfrm>
          <a:solidFill>
            <a:schemeClr val="bg1">
              <a:alpha val="50000"/>
            </a:schemeClr>
          </a:solidFill>
        </p:grpSpPr>
        <p:sp>
          <p:nvSpPr>
            <p:cNvPr id="103" name="Freeform 2"/>
            <p:cNvSpPr>
              <a:spLocks noChangeArrowheads="1"/>
            </p:cNvSpPr>
            <p:nvPr/>
          </p:nvSpPr>
          <p:spPr bwMode="auto">
            <a:xfrm>
              <a:off x="1295872" y="400078"/>
              <a:ext cx="1248896" cy="2560816"/>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5"/>
                <a:gd name="T37" fmla="*/ 0 h 1828"/>
                <a:gd name="T38" fmla="*/ 865 w 865"/>
                <a:gd name="T39" fmla="*/ 1828 h 18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grpFill/>
            <a:ln>
              <a:noFill/>
            </a:ln>
            <a:extLst>
              <a:ext uri="{91240B29-F687-4F45-9708-019B960494DF}">
                <a14:hiddenLine xmlns="" xmlns:a14="http://schemas.microsoft.com/office/drawing/2010/main" w="25400">
                  <a:solidFill>
                    <a:srgbClr val="000000"/>
                  </a:solidFill>
                  <a:bevel/>
                </a14:hiddenLine>
              </a:ext>
            </a:extLst>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4100" b="1" i="1">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 name="Freeform 3"/>
            <p:cNvSpPr>
              <a:spLocks noChangeArrowheads="1"/>
            </p:cNvSpPr>
            <p:nvPr/>
          </p:nvSpPr>
          <p:spPr bwMode="auto">
            <a:xfrm>
              <a:off x="497291" y="0"/>
              <a:ext cx="2946490" cy="1104666"/>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 name="T14" fmla="*/ 0 60000 65536"/>
                <a:gd name="T15" fmla="*/ 0 60000 65536"/>
                <a:gd name="T16" fmla="*/ 0 60000 65536"/>
                <a:gd name="T17" fmla="*/ 0 60000 65536"/>
                <a:gd name="T18" fmla="*/ 0 60000 65536"/>
                <a:gd name="T19" fmla="*/ 0 60000 65536"/>
                <a:gd name="T20" fmla="*/ 0 60000 65536"/>
                <a:gd name="T21" fmla="*/ 0 w 2042"/>
                <a:gd name="T22" fmla="*/ 0 h 789"/>
                <a:gd name="T23" fmla="*/ 2042 w 2042"/>
                <a:gd name="T24" fmla="*/ 789 h 7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2" h="789">
                  <a:moveTo>
                    <a:pt x="0" y="788"/>
                  </a:moveTo>
                  <a:lnTo>
                    <a:pt x="2041" y="78"/>
                  </a:lnTo>
                  <a:lnTo>
                    <a:pt x="1996" y="0"/>
                  </a:lnTo>
                  <a:lnTo>
                    <a:pt x="985" y="178"/>
                  </a:lnTo>
                  <a:lnTo>
                    <a:pt x="834" y="230"/>
                  </a:lnTo>
                  <a:lnTo>
                    <a:pt x="8" y="682"/>
                  </a:lnTo>
                  <a:lnTo>
                    <a:pt x="0" y="788"/>
                  </a:lnTo>
                </a:path>
              </a:pathLst>
            </a:custGeom>
            <a:grpFill/>
            <a:ln>
              <a:noFill/>
            </a:ln>
            <a:extLst>
              <a:ext uri="{91240B29-F687-4F45-9708-019B960494DF}">
                <a14:hiddenLine xmlns="" xmlns:a14="http://schemas.microsoft.com/office/drawing/2010/main" w="25400">
                  <a:solidFill>
                    <a:srgbClr val="000000"/>
                  </a:solidFill>
                  <a:bevel/>
                </a14:hiddenLine>
              </a:ext>
            </a:extLst>
          </p:spPr>
          <p:txBody>
            <a:bodyPr lIns="93296" tIns="46648" rIns="93296" bIns="46648" anchor="ctr"/>
            <a:lstStyle/>
            <a:p>
              <a:pPr defTabSz="685800">
                <a:lnSpc>
                  <a:spcPct val="120000"/>
                </a:lnSpc>
                <a:defRPr/>
              </a:pPr>
              <a:endParaRPr lang="zh-CN" altLang="zh-CN" sz="41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Oval 4"/>
            <p:cNvSpPr>
              <a:spLocks noChangeArrowheads="1"/>
            </p:cNvSpPr>
            <p:nvPr/>
          </p:nvSpPr>
          <p:spPr bwMode="auto">
            <a:xfrm>
              <a:off x="1843378" y="364443"/>
              <a:ext cx="153884" cy="149017"/>
            </a:xfrm>
            <a:prstGeom prst="ellipse">
              <a:avLst/>
            </a:prstGeom>
            <a:grpFill/>
            <a:ln>
              <a:noFill/>
            </a:ln>
            <a:extLst>
              <a:ext uri="{91240B29-F687-4F45-9708-019B960494DF}">
                <a14:hiddenLine xmlns="" xmlns:a14="http://schemas.microsoft.com/office/drawing/2010/main" w="25400">
                  <a:solidFill>
                    <a:srgbClr val="000000"/>
                  </a:solidFill>
                  <a:bevel/>
                </a14:hiddenLine>
              </a:ext>
            </a:extLst>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4100" b="1" i="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Line 5"/>
            <p:cNvSpPr>
              <a:spLocks noChangeShapeType="1"/>
            </p:cNvSpPr>
            <p:nvPr/>
          </p:nvSpPr>
          <p:spPr bwMode="auto">
            <a:xfrm>
              <a:off x="3344970" y="139298"/>
              <a:ext cx="529688" cy="1271500"/>
            </a:xfrm>
            <a:prstGeom prst="line">
              <a:avLst/>
            </a:pr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Line 6"/>
            <p:cNvSpPr>
              <a:spLocks noChangeShapeType="1"/>
            </p:cNvSpPr>
            <p:nvPr/>
          </p:nvSpPr>
          <p:spPr bwMode="auto">
            <a:xfrm>
              <a:off x="3333631" y="139298"/>
              <a:ext cx="1" cy="1263401"/>
            </a:xfrm>
            <a:prstGeom prst="line">
              <a:avLst/>
            </a:pr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Line 7"/>
            <p:cNvSpPr>
              <a:spLocks noChangeShapeType="1"/>
            </p:cNvSpPr>
            <p:nvPr/>
          </p:nvSpPr>
          <p:spPr bwMode="auto">
            <a:xfrm flipH="1">
              <a:off x="2774786" y="142538"/>
              <a:ext cx="552366" cy="1231006"/>
            </a:xfrm>
            <a:prstGeom prst="line">
              <a:avLst/>
            </a:pr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Freeform 8"/>
            <p:cNvSpPr>
              <a:spLocks noChangeArrowheads="1"/>
            </p:cNvSpPr>
            <p:nvPr/>
          </p:nvSpPr>
          <p:spPr bwMode="auto">
            <a:xfrm>
              <a:off x="2708373" y="1381644"/>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Line 9"/>
            <p:cNvSpPr>
              <a:spLocks noChangeShapeType="1"/>
            </p:cNvSpPr>
            <p:nvPr/>
          </p:nvSpPr>
          <p:spPr bwMode="auto">
            <a:xfrm>
              <a:off x="634977" y="1051215"/>
              <a:ext cx="529687" cy="1269880"/>
            </a:xfrm>
            <a:prstGeom prst="line">
              <a:avLst/>
            </a:pr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Line 10"/>
            <p:cNvSpPr>
              <a:spLocks noChangeShapeType="1"/>
            </p:cNvSpPr>
            <p:nvPr/>
          </p:nvSpPr>
          <p:spPr bwMode="auto">
            <a:xfrm>
              <a:off x="626877" y="1051215"/>
              <a:ext cx="1" cy="1263401"/>
            </a:xfrm>
            <a:prstGeom prst="line">
              <a:avLst/>
            </a:pr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Line 11"/>
            <p:cNvSpPr>
              <a:spLocks noChangeShapeType="1"/>
            </p:cNvSpPr>
            <p:nvPr/>
          </p:nvSpPr>
          <p:spPr bwMode="auto">
            <a:xfrm flipH="1">
              <a:off x="58314" y="1052834"/>
              <a:ext cx="560465" cy="1239105"/>
            </a:xfrm>
            <a:prstGeom prst="line">
              <a:avLst/>
            </a:pr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Freeform 12"/>
            <p:cNvSpPr>
              <a:spLocks noChangeArrowheads="1"/>
            </p:cNvSpPr>
            <p:nvPr/>
          </p:nvSpPr>
          <p:spPr bwMode="auto">
            <a:xfrm>
              <a:off x="0" y="2291940"/>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grpFill/>
            <a:ln w="3175" cap="flat" cmpd="sng">
              <a:solidFill>
                <a:srgbClr val="D7D7D7"/>
              </a:solidFill>
              <a:bevel/>
            </a:ln>
          </p:spPr>
          <p:txBody>
            <a:bodyPr lIns="93296" tIns="46648" rIns="93296" bIns="46648"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defTabSz="685800">
                <a:lnSpc>
                  <a:spcPct val="120000"/>
                </a:lnSpc>
                <a:defRPr/>
              </a:pPr>
              <a:endParaRPr lang="zh-CN" altLang="zh-CN" sz="1200" b="1" i="1">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500" fill="hold"/>
                                        <p:tgtEl>
                                          <p:spTgt spid="91"/>
                                        </p:tgtEl>
                                        <p:attrNameLst>
                                          <p:attrName>ppt_x</p:attrName>
                                        </p:attrNameLst>
                                      </p:cBhvr>
                                      <p:tavLst>
                                        <p:tav tm="0">
                                          <p:val>
                                            <p:strVal val="#ppt_x"/>
                                          </p:val>
                                        </p:tav>
                                        <p:tav tm="100000">
                                          <p:val>
                                            <p:strVal val="#ppt_x"/>
                                          </p:val>
                                        </p:tav>
                                      </p:tavLst>
                                    </p:anim>
                                    <p:anim calcmode="lin" valueType="num">
                                      <p:cBhvr additive="base">
                                        <p:cTn id="18" dur="500" fill="hold"/>
                                        <p:tgtEl>
                                          <p:spTgt spid="9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anim calcmode="lin" valueType="num">
                                      <p:cBhvr additive="base">
                                        <p:cTn id="21" dur="500" fill="hold"/>
                                        <p:tgtEl>
                                          <p:spTgt spid="102"/>
                                        </p:tgtEl>
                                        <p:attrNameLst>
                                          <p:attrName>ppt_x</p:attrName>
                                        </p:attrNameLst>
                                      </p:cBhvr>
                                      <p:tavLst>
                                        <p:tav tm="0">
                                          <p:val>
                                            <p:strVal val="#ppt_x"/>
                                          </p:val>
                                        </p:tav>
                                        <p:tav tm="100000">
                                          <p:val>
                                            <p:strVal val="#ppt_x"/>
                                          </p:val>
                                        </p:tav>
                                      </p:tavLst>
                                    </p:anim>
                                    <p:anim calcmode="lin" valueType="num">
                                      <p:cBhvr additive="base">
                                        <p:cTn id="22"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ppt_x"/>
                                          </p:val>
                                        </p:tav>
                                        <p:tav tm="100000">
                                          <p:val>
                                            <p:strVal val="#ppt_x"/>
                                          </p:val>
                                        </p:tav>
                                      </p:tavLst>
                                    </p:anim>
                                    <p:anim calcmode="lin" valueType="num">
                                      <p:cBhvr additive="base">
                                        <p:cTn id="32"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48989" y="1897984"/>
            <a:ext cx="3538302" cy="3585856"/>
          </a:xfrm>
          <a:prstGeom prst="ellipse">
            <a:avLst/>
          </a:prstGeom>
          <a:noFill/>
          <a:ln w="1079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4215019" y="1994535"/>
            <a:ext cx="3377572" cy="3422962"/>
            <a:chOff x="3047429" y="1323744"/>
            <a:chExt cx="2783847" cy="2783844"/>
          </a:xfrm>
          <a:effectLst/>
        </p:grpSpPr>
        <p:sp>
          <p:nvSpPr>
            <p:cNvPr id="4" name="椭圆 11"/>
            <p:cNvSpPr/>
            <p:nvPr/>
          </p:nvSpPr>
          <p:spPr>
            <a:xfrm rot="2700000">
              <a:off x="3862480" y="1323962"/>
              <a:ext cx="1153402" cy="1152965"/>
            </a:xfrm>
            <a:custGeom>
              <a:avLst/>
              <a:gdLst/>
              <a:ahLst/>
              <a:cxnLst/>
              <a:rect l="l" t="t" r="r" b="b"/>
              <a:pathLst>
                <a:path w="1153402" h="1152965">
                  <a:moveTo>
                    <a:pt x="746531" y="0"/>
                  </a:moveTo>
                  <a:cubicBezTo>
                    <a:pt x="779296" y="194851"/>
                    <a:pt x="949063" y="342875"/>
                    <a:pt x="1153402" y="342875"/>
                  </a:cubicBezTo>
                  <a:lnTo>
                    <a:pt x="1153402" y="1152965"/>
                  </a:lnTo>
                  <a:lnTo>
                    <a:pt x="343312" y="1152965"/>
                  </a:lnTo>
                  <a:cubicBezTo>
                    <a:pt x="343312" y="948474"/>
                    <a:pt x="195069" y="778607"/>
                    <a:pt x="0" y="746050"/>
                  </a:cubicBezTo>
                  <a:cubicBezTo>
                    <a:pt x="121924" y="397390"/>
                    <a:pt x="397695" y="121245"/>
                    <a:pt x="746531" y="0"/>
                  </a:cubicBezTo>
                  <a:close/>
                </a:path>
              </a:pathLst>
            </a:custGeom>
            <a:solidFill>
              <a:srgbClr val="E6325C"/>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Innovation</a:t>
              </a:r>
              <a:endPar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 name="椭圆 11"/>
            <p:cNvSpPr/>
            <p:nvPr/>
          </p:nvSpPr>
          <p:spPr>
            <a:xfrm rot="2700000" flipH="1">
              <a:off x="4678356" y="2138826"/>
              <a:ext cx="1152437" cy="1153402"/>
            </a:xfrm>
            <a:custGeom>
              <a:avLst/>
              <a:gdLst/>
              <a:ahLst/>
              <a:cxnLst/>
              <a:rect l="l" t="t" r="r" b="b"/>
              <a:pathLst>
                <a:path w="1152437" h="1153402">
                  <a:moveTo>
                    <a:pt x="745522" y="0"/>
                  </a:moveTo>
                  <a:cubicBezTo>
                    <a:pt x="397295" y="121773"/>
                    <a:pt x="121402" y="397011"/>
                    <a:pt x="0" y="745261"/>
                  </a:cubicBezTo>
                  <a:cubicBezTo>
                    <a:pt x="201063" y="772062"/>
                    <a:pt x="355477" y="944700"/>
                    <a:pt x="355477" y="1153402"/>
                  </a:cubicBezTo>
                  <a:lnTo>
                    <a:pt x="1152437" y="1153402"/>
                  </a:lnTo>
                  <a:lnTo>
                    <a:pt x="1152437" y="343312"/>
                  </a:lnTo>
                  <a:cubicBezTo>
                    <a:pt x="947947" y="343312"/>
                    <a:pt x="778080" y="195069"/>
                    <a:pt x="745522" y="0"/>
                  </a:cubicBezTo>
                  <a:close/>
                </a:path>
              </a:pathLst>
            </a:custGeom>
            <a:solidFill>
              <a:srgbClr val="4EC0A5"/>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Capability</a:t>
              </a:r>
              <a:endPar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 name="椭圆 11"/>
            <p:cNvSpPr/>
            <p:nvPr/>
          </p:nvSpPr>
          <p:spPr>
            <a:xfrm rot="2700000" flipV="1">
              <a:off x="3047211" y="2139230"/>
              <a:ext cx="1153402" cy="1152966"/>
            </a:xfrm>
            <a:custGeom>
              <a:avLst/>
              <a:gdLst/>
              <a:ahLst/>
              <a:cxnLst/>
              <a:rect l="l" t="t" r="r" b="b"/>
              <a:pathLst>
                <a:path w="1153402" h="1152966">
                  <a:moveTo>
                    <a:pt x="343312" y="1152966"/>
                  </a:moveTo>
                  <a:lnTo>
                    <a:pt x="1153402" y="1152966"/>
                  </a:lnTo>
                  <a:lnTo>
                    <a:pt x="1153402" y="342876"/>
                  </a:lnTo>
                  <a:cubicBezTo>
                    <a:pt x="949063" y="342876"/>
                    <a:pt x="779296" y="194851"/>
                    <a:pt x="746532" y="0"/>
                  </a:cubicBezTo>
                  <a:cubicBezTo>
                    <a:pt x="397696" y="121245"/>
                    <a:pt x="121924" y="397391"/>
                    <a:pt x="0" y="746051"/>
                  </a:cubicBezTo>
                  <a:cubicBezTo>
                    <a:pt x="195069" y="778608"/>
                    <a:pt x="343312" y="948475"/>
                    <a:pt x="343312" y="1152966"/>
                  </a:cubicBezTo>
                  <a:close/>
                </a:path>
              </a:pathLst>
            </a:custGeom>
            <a:solidFill>
              <a:srgbClr val="E4BE33"/>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Great </a:t>
              </a:r>
              <a:endPar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 name="椭圆 11"/>
            <p:cNvSpPr/>
            <p:nvPr/>
          </p:nvSpPr>
          <p:spPr>
            <a:xfrm rot="2700000" flipH="1" flipV="1">
              <a:off x="3862864" y="2954647"/>
              <a:ext cx="1152934" cy="1152947"/>
            </a:xfrm>
            <a:custGeom>
              <a:avLst/>
              <a:gdLst/>
              <a:ahLst/>
              <a:cxnLst/>
              <a:rect l="l" t="t" r="r" b="b"/>
              <a:pathLst>
                <a:path w="1152934" h="1152947">
                  <a:moveTo>
                    <a:pt x="1152934" y="1152947"/>
                  </a:moveTo>
                  <a:lnTo>
                    <a:pt x="355974" y="1152947"/>
                  </a:lnTo>
                  <a:lnTo>
                    <a:pt x="355974" y="1152946"/>
                  </a:lnTo>
                  <a:cubicBezTo>
                    <a:pt x="355974" y="944071"/>
                    <a:pt x="201306" y="771320"/>
                    <a:pt x="0" y="744754"/>
                  </a:cubicBezTo>
                  <a:cubicBezTo>
                    <a:pt x="122138" y="396697"/>
                    <a:pt x="397654" y="121079"/>
                    <a:pt x="746064" y="0"/>
                  </a:cubicBezTo>
                  <a:cubicBezTo>
                    <a:pt x="778837" y="194842"/>
                    <a:pt x="948600" y="342857"/>
                    <a:pt x="1152933" y="342857"/>
                  </a:cubicBezTo>
                  <a:cubicBezTo>
                    <a:pt x="1152934" y="342857"/>
                    <a:pt x="1152934" y="342857"/>
                    <a:pt x="1152934" y="342857"/>
                  </a:cubicBezTo>
                  <a:close/>
                </a:path>
              </a:pathLst>
            </a:custGeom>
            <a:solidFill>
              <a:srgbClr val="A3CD39"/>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600" b="0" i="0" u="none" strike="noStrike" kern="0" cap="none" spc="0"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rPr>
                <a:t>Yingkai</a:t>
              </a:r>
              <a:endPar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8" name="标题层"/>
          <p:cNvSpPr txBox="1"/>
          <p:nvPr/>
        </p:nvSpPr>
        <p:spPr bwMode="auto">
          <a:xfrm>
            <a:off x="4586144" y="2489316"/>
            <a:ext cx="749462" cy="338554"/>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16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01</a:t>
            </a:r>
            <a:endParaRPr lang="zh-CN" altLang="en-US" sz="16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sp>
        <p:nvSpPr>
          <p:cNvPr id="9" name="标题层"/>
          <p:cNvSpPr txBox="1"/>
          <p:nvPr/>
        </p:nvSpPr>
        <p:spPr bwMode="auto">
          <a:xfrm>
            <a:off x="6395840" y="2532463"/>
            <a:ext cx="749462" cy="338554"/>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16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02</a:t>
            </a:r>
            <a:endParaRPr lang="zh-CN" altLang="en-US" sz="16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sp>
        <p:nvSpPr>
          <p:cNvPr id="10" name="标题层"/>
          <p:cNvSpPr txBox="1"/>
          <p:nvPr/>
        </p:nvSpPr>
        <p:spPr bwMode="auto">
          <a:xfrm>
            <a:off x="6389291" y="4464836"/>
            <a:ext cx="749462" cy="338554"/>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16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03</a:t>
            </a:r>
            <a:endParaRPr lang="zh-CN" altLang="en-US" sz="16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sp>
        <p:nvSpPr>
          <p:cNvPr id="11" name="标题层"/>
          <p:cNvSpPr txBox="1"/>
          <p:nvPr/>
        </p:nvSpPr>
        <p:spPr bwMode="auto">
          <a:xfrm>
            <a:off x="4482808" y="4501338"/>
            <a:ext cx="749462" cy="338554"/>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16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04</a:t>
            </a:r>
            <a:endParaRPr lang="zh-CN" altLang="en-US" sz="16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12" name="直接连接符 11"/>
          <p:cNvCxnSpPr/>
          <p:nvPr/>
        </p:nvCxnSpPr>
        <p:spPr>
          <a:xfrm>
            <a:off x="3964751" y="2685953"/>
            <a:ext cx="621393" cy="0"/>
          </a:xfrm>
          <a:prstGeom prst="line">
            <a:avLst/>
          </a:prstGeom>
          <a:noFill/>
          <a:ln w="9525" cap="flat" cmpd="sng" algn="ctr">
            <a:solidFill>
              <a:sysClr val="windowText" lastClr="000000"/>
            </a:solidFill>
            <a:prstDash val="sysDash"/>
            <a:headEnd type="oval"/>
            <a:tailEnd type="oval"/>
          </a:ln>
          <a:effectLst/>
        </p:spPr>
      </p:cxnSp>
      <p:cxnSp>
        <p:nvCxnSpPr>
          <p:cNvPr id="13" name="直接连接符 12"/>
          <p:cNvCxnSpPr/>
          <p:nvPr/>
        </p:nvCxnSpPr>
        <p:spPr>
          <a:xfrm>
            <a:off x="7118531" y="2726491"/>
            <a:ext cx="621393" cy="0"/>
          </a:xfrm>
          <a:prstGeom prst="line">
            <a:avLst/>
          </a:prstGeom>
          <a:noFill/>
          <a:ln w="9525" cap="flat" cmpd="sng" algn="ctr">
            <a:solidFill>
              <a:sysClr val="windowText" lastClr="000000"/>
            </a:solidFill>
            <a:prstDash val="sysDash"/>
            <a:headEnd type="oval"/>
            <a:tailEnd type="oval"/>
          </a:ln>
          <a:effectLst/>
        </p:spPr>
      </p:cxnSp>
      <p:cxnSp>
        <p:nvCxnSpPr>
          <p:cNvPr id="15" name="直接连接符 14"/>
          <p:cNvCxnSpPr/>
          <p:nvPr/>
        </p:nvCxnSpPr>
        <p:spPr>
          <a:xfrm>
            <a:off x="3918471" y="4708684"/>
            <a:ext cx="621393" cy="0"/>
          </a:xfrm>
          <a:prstGeom prst="line">
            <a:avLst/>
          </a:prstGeom>
          <a:noFill/>
          <a:ln w="9525" cap="flat" cmpd="sng" algn="ctr">
            <a:solidFill>
              <a:sysClr val="windowText" lastClr="000000"/>
            </a:solidFill>
            <a:prstDash val="sysDash"/>
            <a:headEnd type="oval"/>
            <a:tailEnd type="oval"/>
          </a:ln>
          <a:effectLst/>
        </p:spPr>
      </p:cxnSp>
      <p:sp>
        <p:nvSpPr>
          <p:cNvPr id="16" name="圆角矩形 22"/>
          <p:cNvSpPr/>
          <p:nvPr/>
        </p:nvSpPr>
        <p:spPr>
          <a:xfrm>
            <a:off x="0" y="0"/>
            <a:ext cx="3240158" cy="796549"/>
          </a:xfrm>
          <a:prstGeom prst="roundRect">
            <a:avLst/>
          </a:prstGeom>
          <a:solidFill>
            <a:srgbClr val="A3CD39"/>
          </a:solidFill>
          <a:ln w="10795" cap="flat" cmpd="sng" algn="ctr">
            <a:no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 name="文本框 16"/>
          <p:cNvSpPr txBox="1"/>
          <p:nvPr/>
        </p:nvSpPr>
        <p:spPr>
          <a:xfrm>
            <a:off x="76200" y="57151"/>
            <a:ext cx="2978426" cy="738664"/>
          </a:xfrm>
          <a:prstGeom prst="rect">
            <a:avLst/>
          </a:prstGeom>
          <a:noFill/>
        </p:spPr>
        <p:txBody>
          <a:bodyPr wrap="square" rtlCol="0">
            <a:spAutoFit/>
          </a:bodyPr>
          <a:lstStyle/>
          <a:p>
            <a:pPr algn="ctr">
              <a:defRPr/>
            </a:pPr>
            <a:r>
              <a:rPr lang="en-US" altLang="zh-CN" sz="2400" dirty="0">
                <a:solidFill>
                  <a:prstClr val="white"/>
                </a:solidFill>
                <a:latin typeface="Impact" panose="020B0806030902050204" pitchFamily="34" charset="0"/>
                <a:ea typeface="宋体" panose="02010600030101010101" pitchFamily="2" charset="-122"/>
              </a:rPr>
              <a:t>Great Innovation </a:t>
            </a:r>
          </a:p>
          <a:p>
            <a:pPr algn="ctr">
              <a:defRPr/>
            </a:pPr>
            <a:r>
              <a:rPr lang="zh-CN" altLang="en-US" dirty="0">
                <a:solidFill>
                  <a:prstClr val="white"/>
                </a:solidFill>
                <a:latin typeface="Impact" panose="020B0806030902050204" pitchFamily="34" charset="0"/>
                <a:ea typeface="宋体" panose="02010600030101010101" pitchFamily="2" charset="-122"/>
              </a:rPr>
              <a:t>强大的创新能力</a:t>
            </a:r>
            <a:endParaRPr lang="en-US" altLang="zh-CN" dirty="0">
              <a:solidFill>
                <a:prstClr val="white"/>
              </a:solidFill>
              <a:latin typeface="Impact" panose="020B0806030902050204" pitchFamily="34" charset="0"/>
              <a:ea typeface="宋体" panose="02010600030101010101" pitchFamily="2" charset="-122"/>
            </a:endParaRPr>
          </a:p>
        </p:txBody>
      </p:sp>
      <p:sp>
        <p:nvSpPr>
          <p:cNvPr id="18" name="矩形 17"/>
          <p:cNvSpPr/>
          <p:nvPr/>
        </p:nvSpPr>
        <p:spPr>
          <a:xfrm>
            <a:off x="7989532" y="1705821"/>
            <a:ext cx="2974970" cy="2406813"/>
          </a:xfrm>
          <a:prstGeom prst="rect">
            <a:avLst/>
          </a:prstGeom>
        </p:spPr>
        <p:txBody>
          <a:bodyPr wrap="square">
            <a:spAutoFit/>
          </a:bodyPr>
          <a:lstStyle/>
          <a:p>
            <a:pPr defTabSz="685800" eaLnBrk="0" fontAlgn="base" hangingPunct="0">
              <a:spcBef>
                <a:spcPct val="20000"/>
              </a:spcBef>
              <a:spcAft>
                <a:spcPct val="0"/>
              </a:spcAft>
              <a:buClr>
                <a:srgbClr val="477AB1"/>
              </a:buClr>
              <a:buSzPct val="50000"/>
              <a:defRPr/>
            </a:pPr>
            <a:r>
              <a:rPr lang="en-US" altLang="zh-CN" sz="1600" dirty="0">
                <a:solidFill>
                  <a:prstClr val="black"/>
                </a:solidFill>
                <a:latin typeface="Britannic Bold" panose="020B0903060703020204" pitchFamily="34" charset="0"/>
                <a:ea typeface="宋体" panose="02010600030101010101" pitchFamily="2" charset="-122"/>
              </a:rPr>
              <a:t>Strong Innovation Team: over 30 team members R&amp;D and Innovation team, focusing on the raw materials development and the design creation.</a:t>
            </a:r>
          </a:p>
          <a:p>
            <a:pPr defTabSz="685800" eaLnBrk="0" fontAlgn="base" hangingPunct="0">
              <a:spcBef>
                <a:spcPct val="20000"/>
              </a:spcBef>
              <a:spcAft>
                <a:spcPct val="0"/>
              </a:spcAft>
              <a:buClr>
                <a:srgbClr val="477AB1"/>
              </a:buClr>
              <a:buSzPct val="50000"/>
              <a:defRPr/>
            </a:pPr>
            <a:r>
              <a:rPr lang="zh-CN" altLang="en-US" sz="1600" dirty="0">
                <a:solidFill>
                  <a:prstClr val="black"/>
                </a:solidFill>
                <a:latin typeface="Britannic Bold" panose="020B0903060703020204" pitchFamily="34" charset="0"/>
                <a:ea typeface="宋体" panose="02010600030101010101" pitchFamily="2" charset="-122"/>
              </a:rPr>
              <a:t>强大的创新团队，超过</a:t>
            </a:r>
            <a:r>
              <a:rPr lang="en-US" altLang="zh-CN" sz="1600" dirty="0">
                <a:solidFill>
                  <a:prstClr val="black"/>
                </a:solidFill>
                <a:latin typeface="Britannic Bold" panose="020B0903060703020204" pitchFamily="34" charset="0"/>
                <a:ea typeface="宋体" panose="02010600030101010101" pitchFamily="2" charset="-122"/>
              </a:rPr>
              <a:t>30</a:t>
            </a:r>
            <a:r>
              <a:rPr lang="zh-CN" altLang="en-US" sz="1600" dirty="0">
                <a:solidFill>
                  <a:prstClr val="black"/>
                </a:solidFill>
                <a:latin typeface="Britannic Bold" panose="020B0903060703020204" pitchFamily="34" charset="0"/>
                <a:ea typeface="宋体" panose="02010600030101010101" pitchFamily="2" charset="-122"/>
              </a:rPr>
              <a:t>人的创新研发团队，专注于原材料的研发和设计的创造</a:t>
            </a:r>
            <a:endParaRPr lang="en-US" altLang="zh-CN" sz="1600" dirty="0">
              <a:solidFill>
                <a:prstClr val="black"/>
              </a:solidFill>
              <a:latin typeface="Britannic Bold" panose="020B0903060703020204" pitchFamily="34" charset="0"/>
              <a:ea typeface="宋体" panose="02010600030101010101" pitchFamily="2" charset="-122"/>
            </a:endParaRPr>
          </a:p>
          <a:p>
            <a:pPr defTabSz="685800" eaLnBrk="0" fontAlgn="base" hangingPunct="0">
              <a:spcBef>
                <a:spcPct val="20000"/>
              </a:spcBef>
              <a:spcAft>
                <a:spcPct val="0"/>
              </a:spcAft>
              <a:buClr>
                <a:srgbClr val="477AB1"/>
              </a:buClr>
              <a:buSzPct val="50000"/>
              <a:defRPr/>
            </a:pPr>
            <a:endParaRPr lang="en-US" altLang="zh-CN" sz="1600" dirty="0">
              <a:solidFill>
                <a:prstClr val="black"/>
              </a:solidFill>
              <a:latin typeface="Britannic Bold" panose="020B0903060703020204" pitchFamily="34" charset="0"/>
              <a:ea typeface="宋体" panose="02010600030101010101" pitchFamily="2" charset="-122"/>
            </a:endParaRPr>
          </a:p>
        </p:txBody>
      </p:sp>
      <p:sp>
        <p:nvSpPr>
          <p:cNvPr id="19" name="矩形 18"/>
          <p:cNvSpPr/>
          <p:nvPr/>
        </p:nvSpPr>
        <p:spPr>
          <a:xfrm>
            <a:off x="1237896" y="4331773"/>
            <a:ext cx="2541990" cy="1372683"/>
          </a:xfrm>
          <a:prstGeom prst="rect">
            <a:avLst/>
          </a:prstGeom>
        </p:spPr>
        <p:txBody>
          <a:bodyPr wrap="square">
            <a:spAutoFit/>
          </a:bodyPr>
          <a:lstStyle/>
          <a:p>
            <a:pPr defTabSz="685800" eaLnBrk="0" fontAlgn="base" hangingPunct="0">
              <a:spcBef>
                <a:spcPct val="20000"/>
              </a:spcBef>
              <a:spcAft>
                <a:spcPct val="0"/>
              </a:spcAft>
              <a:buClr>
                <a:srgbClr val="477AB1"/>
              </a:buClr>
              <a:buSzPct val="50000"/>
              <a:defRPr/>
            </a:pPr>
            <a:r>
              <a:rPr lang="en-US" altLang="zh-CN" sz="1600" dirty="0" err="1">
                <a:solidFill>
                  <a:prstClr val="black"/>
                </a:solidFill>
                <a:latin typeface="Britannic Bold" panose="020B0903060703020204" pitchFamily="34" charset="0"/>
                <a:ea typeface="宋体" panose="02010600030101010101" pitchFamily="2" charset="-122"/>
              </a:rPr>
              <a:t>Yingkai</a:t>
            </a:r>
            <a:r>
              <a:rPr lang="en-US" altLang="zh-CN" sz="1600" dirty="0">
                <a:solidFill>
                  <a:prstClr val="black"/>
                </a:solidFill>
                <a:latin typeface="Britannic Bold" panose="020B0903060703020204" pitchFamily="34" charset="0"/>
                <a:ea typeface="宋体" panose="02010600030101010101" pitchFamily="2" charset="-122"/>
              </a:rPr>
              <a:t> is recognized by customers as the very innovative supplier</a:t>
            </a:r>
          </a:p>
          <a:p>
            <a:pPr defTabSz="685800" eaLnBrk="0" fontAlgn="base" hangingPunct="0">
              <a:spcBef>
                <a:spcPct val="20000"/>
              </a:spcBef>
              <a:spcAft>
                <a:spcPct val="0"/>
              </a:spcAft>
              <a:buClr>
                <a:srgbClr val="477AB1"/>
              </a:buClr>
              <a:buSzPct val="50000"/>
              <a:defRPr/>
            </a:pPr>
            <a:r>
              <a:rPr lang="zh-CN" altLang="en-US" sz="1600" dirty="0">
                <a:solidFill>
                  <a:prstClr val="black"/>
                </a:solidFill>
                <a:latin typeface="Arial" panose="020B0604020202020204" pitchFamily="34" charset="0"/>
                <a:ea typeface="宋体" panose="02010600030101010101" pitchFamily="2" charset="-122"/>
              </a:rPr>
              <a:t>莹凯被许多客户认可为非常创新的辅料供应商</a:t>
            </a:r>
            <a:endParaRPr lang="en-US" altLang="zh-CN" sz="1600" dirty="0">
              <a:solidFill>
                <a:prstClr val="black"/>
              </a:solidFill>
              <a:latin typeface="Arial" panose="020B0604020202020204" pitchFamily="34" charset="0"/>
              <a:ea typeface="宋体" panose="02010600030101010101" pitchFamily="2" charset="-122"/>
            </a:endParaRPr>
          </a:p>
        </p:txBody>
      </p:sp>
      <p:sp>
        <p:nvSpPr>
          <p:cNvPr id="20" name="矩形 19"/>
          <p:cNvSpPr/>
          <p:nvPr/>
        </p:nvSpPr>
        <p:spPr>
          <a:xfrm>
            <a:off x="1276564" y="1695439"/>
            <a:ext cx="2549788" cy="2062103"/>
          </a:xfrm>
          <a:prstGeom prst="rect">
            <a:avLst/>
          </a:prstGeom>
        </p:spPr>
        <p:txBody>
          <a:bodyPr wrap="square">
            <a:spAutoFit/>
          </a:bodyPr>
          <a:lstStyle/>
          <a:p>
            <a:pPr defTabSz="685800">
              <a:defRPr/>
            </a:pPr>
            <a:r>
              <a:rPr lang="en-US" altLang="zh-CN" sz="1600" dirty="0">
                <a:solidFill>
                  <a:prstClr val="black"/>
                </a:solidFill>
                <a:latin typeface="Britannic Bold" panose="020B0903060703020204" pitchFamily="34" charset="0"/>
                <a:ea typeface="宋体" panose="02010600030101010101" pitchFamily="2" charset="-122"/>
              </a:rPr>
              <a:t>Customers-oriented, focus on customers’ needs, bring the most creative collections and concepts for customers.</a:t>
            </a:r>
          </a:p>
          <a:p>
            <a:pPr defTabSz="685800">
              <a:defRPr/>
            </a:pPr>
            <a:r>
              <a:rPr lang="zh-CN" altLang="en-US" sz="1600" dirty="0">
                <a:solidFill>
                  <a:prstClr val="black"/>
                </a:solidFill>
                <a:latin typeface="Arial" panose="020B0604020202020204" pitchFamily="34" charset="0"/>
                <a:ea typeface="宋体" panose="02010600030101010101" pitchFamily="2" charset="-122"/>
              </a:rPr>
              <a:t>客户导向，专注于客户需求，给客户提供最具创新的系列产品和概念</a:t>
            </a:r>
            <a:endParaRPr lang="en-US" altLang="zh-CN" sz="1600" dirty="0">
              <a:solidFill>
                <a:prstClr val="black"/>
              </a:solidFill>
              <a:latin typeface="Arial" panose="020B0604020202020204" pitchFamily="34" charset="0"/>
              <a:ea typeface="宋体" panose="02010600030101010101" pitchFamily="2" charset="-122"/>
            </a:endParaRPr>
          </a:p>
        </p:txBody>
      </p:sp>
      <p:sp>
        <p:nvSpPr>
          <p:cNvPr id="21" name="矩形 20"/>
          <p:cNvSpPr/>
          <p:nvPr/>
        </p:nvSpPr>
        <p:spPr>
          <a:xfrm>
            <a:off x="8055434" y="4208661"/>
            <a:ext cx="2517466" cy="1618905"/>
          </a:xfrm>
          <a:prstGeom prst="rect">
            <a:avLst/>
          </a:prstGeom>
        </p:spPr>
        <p:txBody>
          <a:bodyPr wrap="square">
            <a:spAutoFit/>
          </a:bodyPr>
          <a:lstStyle/>
          <a:p>
            <a:pPr defTabSz="685800" eaLnBrk="0" fontAlgn="base" hangingPunct="0">
              <a:spcBef>
                <a:spcPct val="20000"/>
              </a:spcBef>
              <a:spcAft>
                <a:spcPct val="0"/>
              </a:spcAft>
              <a:buClr>
                <a:srgbClr val="477AB1"/>
              </a:buClr>
              <a:buSzPct val="50000"/>
              <a:defRPr/>
            </a:pPr>
            <a:r>
              <a:rPr lang="en-US" altLang="zh-CN" sz="1600" dirty="0">
                <a:solidFill>
                  <a:prstClr val="black"/>
                </a:solidFill>
                <a:latin typeface="Britannic Bold" panose="020B0903060703020204" pitchFamily="34" charset="0"/>
                <a:ea typeface="宋体" panose="02010600030101010101" pitchFamily="2" charset="-122"/>
              </a:rPr>
              <a:t>Long-term strategy for the innovation, Innovative culture and DNA.</a:t>
            </a:r>
          </a:p>
          <a:p>
            <a:pPr defTabSz="685800" eaLnBrk="0" fontAlgn="base" hangingPunct="0">
              <a:spcBef>
                <a:spcPct val="20000"/>
              </a:spcBef>
              <a:spcAft>
                <a:spcPct val="0"/>
              </a:spcAft>
              <a:buClr>
                <a:srgbClr val="477AB1"/>
              </a:buClr>
              <a:buSzPct val="50000"/>
              <a:defRPr/>
            </a:pPr>
            <a:r>
              <a:rPr lang="zh-CN" altLang="en-US" sz="1600" dirty="0">
                <a:solidFill>
                  <a:prstClr val="black"/>
                </a:solidFill>
                <a:latin typeface="Arial" panose="020B0604020202020204" pitchFamily="34" charset="0"/>
                <a:ea typeface="宋体" panose="02010600030101010101" pitchFamily="2" charset="-122"/>
              </a:rPr>
              <a:t>创新成为莹凯长远战略，已经成为莹凯的文化及</a:t>
            </a:r>
            <a:r>
              <a:rPr lang="en-US" altLang="zh-CN" sz="1600" dirty="0">
                <a:solidFill>
                  <a:prstClr val="black"/>
                </a:solidFill>
                <a:latin typeface="Arial" panose="020B0604020202020204" pitchFamily="34" charset="0"/>
                <a:ea typeface="宋体" panose="02010600030101010101" pitchFamily="2" charset="-122"/>
              </a:rPr>
              <a:t>DNA</a:t>
            </a:r>
          </a:p>
        </p:txBody>
      </p:sp>
      <p:cxnSp>
        <p:nvCxnSpPr>
          <p:cNvPr id="26" name="直接连接符 25"/>
          <p:cNvCxnSpPr/>
          <p:nvPr/>
        </p:nvCxnSpPr>
        <p:spPr>
          <a:xfrm>
            <a:off x="7204483" y="4676424"/>
            <a:ext cx="621393" cy="0"/>
          </a:xfrm>
          <a:prstGeom prst="line">
            <a:avLst/>
          </a:prstGeom>
          <a:noFill/>
          <a:ln w="9525" cap="flat" cmpd="sng" algn="ctr">
            <a:solidFill>
              <a:sysClr val="windowText" lastClr="000000"/>
            </a:solidFill>
            <a:prstDash val="sysDash"/>
            <a:headEnd type="oval"/>
            <a:tailEnd type="oval"/>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amond(in)">
                                      <p:cBhvr>
                                        <p:cTn id="13" dur="2000"/>
                                        <p:tgtEl>
                                          <p:spTgt spid="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amond(in)">
                                      <p:cBhvr>
                                        <p:cTn id="16" dur="2000"/>
                                        <p:tgtEl>
                                          <p:spTgt spid="1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2000"/>
                                        <p:tgtEl>
                                          <p:spTgt spid="11"/>
                                        </p:tgtEl>
                                      </p:cBhvr>
                                    </p:animEffect>
                                  </p:childTnLst>
                                </p:cTn>
                              </p:par>
                              <p:par>
                                <p:cTn id="20" presetID="8"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amond(in)">
                                      <p:cBhvr>
                                        <p:cTn id="27" dur="2000"/>
                                        <p:tgtEl>
                                          <p:spTgt spid="20"/>
                                        </p:tgtEl>
                                      </p:cBhvr>
                                    </p:animEffect>
                                  </p:childTnLst>
                                </p:cTn>
                              </p:par>
                              <p:par>
                                <p:cTn id="28" presetID="8"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amond(in)">
                                      <p:cBhvr>
                                        <p:cTn id="35" dur="2000"/>
                                        <p:tgtEl>
                                          <p:spTgt spid="18"/>
                                        </p:tgtEl>
                                      </p:cBhvr>
                                    </p:animEffect>
                                  </p:childTnLst>
                                </p:cTn>
                              </p:par>
                              <p:par>
                                <p:cTn id="36" presetID="8"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amond(in)">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amond(in)">
                                      <p:cBhvr>
                                        <p:cTn id="43" dur="20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amond(in)">
                                      <p:cBhvr>
                                        <p:cTn id="48" dur="2000"/>
                                        <p:tgtEl>
                                          <p:spTgt spid="19"/>
                                        </p:tgtEl>
                                      </p:cBhvr>
                                    </p:animEffect>
                                  </p:childTnLst>
                                </p:cTn>
                              </p:par>
                              <p:par>
                                <p:cTn id="49" presetID="8"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diamond(in)">
                                      <p:cBhvr>
                                        <p:cTn id="51" dur="2000"/>
                                        <p:tgtEl>
                                          <p:spTgt spid="15"/>
                                        </p:tgtEl>
                                      </p:cBhvr>
                                    </p:animEffect>
                                  </p:childTnLst>
                                </p:cTn>
                              </p:par>
                              <p:par>
                                <p:cTn id="52" presetID="8"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amond(in)">
                                      <p:cBhvr>
                                        <p:cTn id="5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P spid="11" grpId="0"/>
      <p:bldP spid="18" grpId="0"/>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463266" y="2243106"/>
            <a:ext cx="3557169" cy="3625638"/>
          </a:xfrm>
          <a:prstGeom prst="ellipse">
            <a:avLst/>
          </a:prstGeom>
          <a:noFill/>
          <a:ln w="1079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4529296" y="2341464"/>
            <a:ext cx="3395582" cy="3460937"/>
            <a:chOff x="3047429" y="1323744"/>
            <a:chExt cx="2783847" cy="2783844"/>
          </a:xfrm>
          <a:effectLst/>
        </p:grpSpPr>
        <p:sp>
          <p:nvSpPr>
            <p:cNvPr id="4" name="椭圆 11"/>
            <p:cNvSpPr/>
            <p:nvPr/>
          </p:nvSpPr>
          <p:spPr>
            <a:xfrm rot="2700000">
              <a:off x="3862480" y="1323962"/>
              <a:ext cx="1153402" cy="1152965"/>
            </a:xfrm>
            <a:custGeom>
              <a:avLst/>
              <a:gdLst/>
              <a:ahLst/>
              <a:cxnLst/>
              <a:rect l="l" t="t" r="r" b="b"/>
              <a:pathLst>
                <a:path w="1153402" h="1152965">
                  <a:moveTo>
                    <a:pt x="746531" y="0"/>
                  </a:moveTo>
                  <a:cubicBezTo>
                    <a:pt x="779296" y="194851"/>
                    <a:pt x="949063" y="342875"/>
                    <a:pt x="1153402" y="342875"/>
                  </a:cubicBezTo>
                  <a:lnTo>
                    <a:pt x="1153402" y="1152965"/>
                  </a:lnTo>
                  <a:lnTo>
                    <a:pt x="343312" y="1152965"/>
                  </a:lnTo>
                  <a:cubicBezTo>
                    <a:pt x="343312" y="948474"/>
                    <a:pt x="195069" y="778607"/>
                    <a:pt x="0" y="746050"/>
                  </a:cubicBezTo>
                  <a:cubicBezTo>
                    <a:pt x="121924" y="397390"/>
                    <a:pt x="397695" y="121245"/>
                    <a:pt x="746531" y="0"/>
                  </a:cubicBezTo>
                  <a:close/>
                </a:path>
              </a:pathLst>
            </a:custGeom>
            <a:solidFill>
              <a:srgbClr val="E6325C"/>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Price</a:t>
              </a:r>
              <a:endPar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 name="椭圆 11"/>
            <p:cNvSpPr/>
            <p:nvPr/>
          </p:nvSpPr>
          <p:spPr>
            <a:xfrm rot="2700000" flipH="1">
              <a:off x="4678356" y="2138826"/>
              <a:ext cx="1152437" cy="1153402"/>
            </a:xfrm>
            <a:custGeom>
              <a:avLst/>
              <a:gdLst/>
              <a:ahLst/>
              <a:cxnLst/>
              <a:rect l="l" t="t" r="r" b="b"/>
              <a:pathLst>
                <a:path w="1152437" h="1153402">
                  <a:moveTo>
                    <a:pt x="745522" y="0"/>
                  </a:moveTo>
                  <a:cubicBezTo>
                    <a:pt x="397295" y="121773"/>
                    <a:pt x="121402" y="397011"/>
                    <a:pt x="0" y="745261"/>
                  </a:cubicBezTo>
                  <a:cubicBezTo>
                    <a:pt x="201063" y="772062"/>
                    <a:pt x="355477" y="944700"/>
                    <a:pt x="355477" y="1153402"/>
                  </a:cubicBezTo>
                  <a:lnTo>
                    <a:pt x="1152437" y="1153402"/>
                  </a:lnTo>
                  <a:lnTo>
                    <a:pt x="1152437" y="343312"/>
                  </a:lnTo>
                  <a:cubicBezTo>
                    <a:pt x="947947" y="343312"/>
                    <a:pt x="778080" y="195069"/>
                    <a:pt x="745522" y="0"/>
                  </a:cubicBezTo>
                  <a:close/>
                </a:path>
              </a:pathLst>
            </a:custGeom>
            <a:solidFill>
              <a:srgbClr val="4EC0A5"/>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Capability</a:t>
              </a:r>
              <a:endPar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 name="椭圆 11"/>
            <p:cNvSpPr/>
            <p:nvPr/>
          </p:nvSpPr>
          <p:spPr>
            <a:xfrm rot="2700000" flipV="1">
              <a:off x="3047211" y="2139230"/>
              <a:ext cx="1153402" cy="1152966"/>
            </a:xfrm>
            <a:custGeom>
              <a:avLst/>
              <a:gdLst/>
              <a:ahLst/>
              <a:cxnLst/>
              <a:rect l="l" t="t" r="r" b="b"/>
              <a:pathLst>
                <a:path w="1153402" h="1152966">
                  <a:moveTo>
                    <a:pt x="343312" y="1152966"/>
                  </a:moveTo>
                  <a:lnTo>
                    <a:pt x="1153402" y="1152966"/>
                  </a:lnTo>
                  <a:lnTo>
                    <a:pt x="1153402" y="342876"/>
                  </a:lnTo>
                  <a:cubicBezTo>
                    <a:pt x="949063" y="342876"/>
                    <a:pt x="779296" y="194851"/>
                    <a:pt x="746532" y="0"/>
                  </a:cubicBezTo>
                  <a:cubicBezTo>
                    <a:pt x="397696" y="121245"/>
                    <a:pt x="121924" y="397391"/>
                    <a:pt x="0" y="746051"/>
                  </a:cubicBezTo>
                  <a:cubicBezTo>
                    <a:pt x="195069" y="778608"/>
                    <a:pt x="343312" y="948475"/>
                    <a:pt x="343312" y="1152966"/>
                  </a:cubicBezTo>
                  <a:close/>
                </a:path>
              </a:pathLst>
            </a:custGeom>
            <a:solidFill>
              <a:srgbClr val="E4BE33"/>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Competitive</a:t>
              </a:r>
              <a:endPar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 name="椭圆 11"/>
            <p:cNvSpPr/>
            <p:nvPr/>
          </p:nvSpPr>
          <p:spPr>
            <a:xfrm rot="2700000" flipH="1" flipV="1">
              <a:off x="3862864" y="2954647"/>
              <a:ext cx="1152934" cy="1152947"/>
            </a:xfrm>
            <a:custGeom>
              <a:avLst/>
              <a:gdLst/>
              <a:ahLst/>
              <a:cxnLst/>
              <a:rect l="l" t="t" r="r" b="b"/>
              <a:pathLst>
                <a:path w="1152934" h="1152947">
                  <a:moveTo>
                    <a:pt x="1152934" y="1152947"/>
                  </a:moveTo>
                  <a:lnTo>
                    <a:pt x="355974" y="1152947"/>
                  </a:lnTo>
                  <a:lnTo>
                    <a:pt x="355974" y="1152946"/>
                  </a:lnTo>
                  <a:cubicBezTo>
                    <a:pt x="355974" y="944071"/>
                    <a:pt x="201306" y="771320"/>
                    <a:pt x="0" y="744754"/>
                  </a:cubicBezTo>
                  <a:cubicBezTo>
                    <a:pt x="122138" y="396697"/>
                    <a:pt x="397654" y="121079"/>
                    <a:pt x="746064" y="0"/>
                  </a:cubicBezTo>
                  <a:cubicBezTo>
                    <a:pt x="778837" y="194842"/>
                    <a:pt x="948600" y="342857"/>
                    <a:pt x="1152933" y="342857"/>
                  </a:cubicBezTo>
                  <a:cubicBezTo>
                    <a:pt x="1152934" y="342857"/>
                    <a:pt x="1152934" y="342857"/>
                    <a:pt x="1152934" y="342857"/>
                  </a:cubicBezTo>
                  <a:close/>
                </a:path>
              </a:pathLst>
            </a:custGeom>
            <a:solidFill>
              <a:srgbClr val="A3CD39"/>
            </a:solidFill>
            <a:ln>
              <a:noFill/>
            </a:ln>
          </p:spPr>
          <p:txBody>
            <a:bodyPr lIns="0" tIns="0" rIns="0" bIns="0" anchor="ctr"/>
            <a:lstStyle/>
            <a:p>
              <a:pPr marL="0" marR="0" lvl="0" indent="0" algn="ctr" defTabSz="914400" eaLnBrk="1" fontAlgn="auto" latinLnBrk="0" hangingPunct="1">
                <a:lnSpc>
                  <a:spcPct val="100000"/>
                </a:lnSpc>
                <a:spcBef>
                  <a:spcPts val="0"/>
                </a:spcBef>
                <a:spcAft>
                  <a:spcPts val="600"/>
                </a:spcAft>
                <a:buClrTx/>
                <a:buSzTx/>
                <a:buFontTx/>
                <a:buNone/>
                <a:defRPr/>
              </a:pPr>
              <a:r>
                <a:rPr kumimoji="0" lang="en-US" altLang="zh-CN" sz="1400" b="0" i="0" u="none" strike="noStrike" kern="0" cap="none" spc="0"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rPr>
                <a:t>Yingkai</a:t>
              </a:r>
              <a:endPar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8" name="标题层"/>
          <p:cNvSpPr txBox="1"/>
          <p:nvPr/>
        </p:nvSpPr>
        <p:spPr bwMode="auto">
          <a:xfrm>
            <a:off x="4844376" y="2796821"/>
            <a:ext cx="753458"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8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8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sp>
        <p:nvSpPr>
          <p:cNvPr id="9" name="标题层"/>
          <p:cNvSpPr txBox="1"/>
          <p:nvPr/>
        </p:nvSpPr>
        <p:spPr bwMode="auto">
          <a:xfrm>
            <a:off x="6804310" y="2753806"/>
            <a:ext cx="753458"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8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8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sp>
        <p:nvSpPr>
          <p:cNvPr id="10" name="标题层"/>
          <p:cNvSpPr txBox="1"/>
          <p:nvPr/>
        </p:nvSpPr>
        <p:spPr bwMode="auto">
          <a:xfrm>
            <a:off x="6807277" y="4866492"/>
            <a:ext cx="753458"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8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8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sp>
        <p:nvSpPr>
          <p:cNvPr id="11" name="标题层"/>
          <p:cNvSpPr txBox="1"/>
          <p:nvPr/>
        </p:nvSpPr>
        <p:spPr bwMode="auto">
          <a:xfrm>
            <a:off x="4797085" y="4836709"/>
            <a:ext cx="753458"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800" kern="0" dirty="0">
                <a:solidFill>
                  <a:prstClr val="black"/>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800" kern="0" dirty="0">
              <a:solidFill>
                <a:prstClr val="black"/>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12" name="直接连接符 11"/>
          <p:cNvCxnSpPr/>
          <p:nvPr/>
        </p:nvCxnSpPr>
        <p:spPr>
          <a:xfrm>
            <a:off x="4086435" y="3068870"/>
            <a:ext cx="757941" cy="0"/>
          </a:xfrm>
          <a:prstGeom prst="line">
            <a:avLst/>
          </a:prstGeom>
          <a:noFill/>
          <a:ln w="9525" cap="flat" cmpd="sng" algn="ctr">
            <a:solidFill>
              <a:sysClr val="windowText" lastClr="000000"/>
            </a:solidFill>
            <a:prstDash val="sysDash"/>
            <a:headEnd type="oval"/>
            <a:tailEnd type="oval"/>
          </a:ln>
          <a:effectLst/>
        </p:spPr>
      </p:cxnSp>
      <p:cxnSp>
        <p:nvCxnSpPr>
          <p:cNvPr id="13" name="直接连接符 12"/>
          <p:cNvCxnSpPr/>
          <p:nvPr/>
        </p:nvCxnSpPr>
        <p:spPr>
          <a:xfrm>
            <a:off x="7604012" y="3058431"/>
            <a:ext cx="621393" cy="0"/>
          </a:xfrm>
          <a:prstGeom prst="line">
            <a:avLst/>
          </a:prstGeom>
          <a:noFill/>
          <a:ln w="9525" cap="flat" cmpd="sng" algn="ctr">
            <a:solidFill>
              <a:sysClr val="windowText" lastClr="000000"/>
            </a:solidFill>
            <a:prstDash val="sysDash"/>
            <a:headEnd type="oval"/>
            <a:tailEnd type="oval"/>
          </a:ln>
          <a:effectLst/>
        </p:spPr>
      </p:cxnSp>
      <p:cxnSp>
        <p:nvCxnSpPr>
          <p:cNvPr id="14" name="直接连接符 13"/>
          <p:cNvCxnSpPr/>
          <p:nvPr/>
        </p:nvCxnSpPr>
        <p:spPr>
          <a:xfrm>
            <a:off x="7604012" y="5071755"/>
            <a:ext cx="621393" cy="0"/>
          </a:xfrm>
          <a:prstGeom prst="line">
            <a:avLst/>
          </a:prstGeom>
          <a:noFill/>
          <a:ln w="9525" cap="flat" cmpd="sng" algn="ctr">
            <a:solidFill>
              <a:sysClr val="windowText" lastClr="000000"/>
            </a:solidFill>
            <a:prstDash val="sysDash"/>
            <a:headEnd type="oval"/>
            <a:tailEnd type="oval"/>
          </a:ln>
          <a:effectLst/>
        </p:spPr>
      </p:cxnSp>
      <p:cxnSp>
        <p:nvCxnSpPr>
          <p:cNvPr id="15" name="直接连接符 14"/>
          <p:cNvCxnSpPr/>
          <p:nvPr/>
        </p:nvCxnSpPr>
        <p:spPr>
          <a:xfrm>
            <a:off x="4175233" y="5128102"/>
            <a:ext cx="757941" cy="0"/>
          </a:xfrm>
          <a:prstGeom prst="line">
            <a:avLst/>
          </a:prstGeom>
          <a:noFill/>
          <a:ln w="9525" cap="flat" cmpd="sng" algn="ctr">
            <a:solidFill>
              <a:sysClr val="windowText" lastClr="000000"/>
            </a:solidFill>
            <a:prstDash val="sysDash"/>
            <a:headEnd type="oval"/>
            <a:tailEnd type="oval"/>
          </a:ln>
          <a:effectLst/>
        </p:spPr>
      </p:cxnSp>
      <p:sp>
        <p:nvSpPr>
          <p:cNvPr id="16" name="矩形 15"/>
          <p:cNvSpPr/>
          <p:nvPr/>
        </p:nvSpPr>
        <p:spPr>
          <a:xfrm>
            <a:off x="1362269" y="1748508"/>
            <a:ext cx="2587774" cy="2640723"/>
          </a:xfrm>
          <a:prstGeom prst="rect">
            <a:avLst/>
          </a:prstGeom>
        </p:spPr>
        <p:txBody>
          <a:bodyPr wrap="square">
            <a:spAutoFit/>
          </a:bodyPr>
          <a:lstStyle/>
          <a:p>
            <a:pPr defTabSz="685800" eaLnBrk="0" fontAlgn="base" hangingPunct="0">
              <a:spcBef>
                <a:spcPct val="20000"/>
              </a:spcBef>
              <a:spcAft>
                <a:spcPct val="0"/>
              </a:spcAft>
              <a:buClr>
                <a:srgbClr val="477AB1"/>
              </a:buClr>
              <a:buSzPct val="50000"/>
              <a:defRPr/>
            </a:pPr>
            <a:r>
              <a:rPr lang="en-US" altLang="zh-CN" dirty="0">
                <a:solidFill>
                  <a:prstClr val="black"/>
                </a:solidFill>
                <a:latin typeface="Britannic Bold" panose="020B0903060703020204" pitchFamily="34" charset="0"/>
                <a:ea typeface="宋体" panose="02010600030101010101" pitchFamily="2" charset="-122"/>
              </a:rPr>
              <a:t>Fully automatic and Semi-automatic production line , all made in house, totally cost control.</a:t>
            </a:r>
          </a:p>
          <a:p>
            <a:pPr defTabSz="685800" eaLnBrk="0" fontAlgn="base" hangingPunct="0">
              <a:spcBef>
                <a:spcPct val="20000"/>
              </a:spcBef>
              <a:spcAft>
                <a:spcPct val="0"/>
              </a:spcAft>
              <a:buClr>
                <a:srgbClr val="477AB1"/>
              </a:buClr>
              <a:buSzPct val="50000"/>
              <a:defRPr/>
            </a:pPr>
            <a:r>
              <a:rPr lang="zh-CN" altLang="en-US" dirty="0">
                <a:solidFill>
                  <a:prstClr val="black"/>
                </a:solidFill>
                <a:latin typeface="Arial" panose="020B0604020202020204" pitchFamily="34" charset="0"/>
                <a:ea typeface="宋体" panose="02010600030101010101" pitchFamily="2" charset="-122"/>
              </a:rPr>
              <a:t>全自动及半自动化生产线，所有生产均在自己工厂完成，并且达成了很好的成品管控</a:t>
            </a:r>
            <a:endParaRPr lang="en-US" altLang="zh-CN" dirty="0">
              <a:solidFill>
                <a:prstClr val="black"/>
              </a:solidFill>
              <a:latin typeface="Arial" panose="020B0604020202020204" pitchFamily="34" charset="0"/>
              <a:ea typeface="宋体" panose="02010600030101010101" pitchFamily="2" charset="-122"/>
            </a:endParaRPr>
          </a:p>
        </p:txBody>
      </p:sp>
      <p:sp>
        <p:nvSpPr>
          <p:cNvPr id="17" name="矩形 16"/>
          <p:cNvSpPr/>
          <p:nvPr/>
        </p:nvSpPr>
        <p:spPr>
          <a:xfrm>
            <a:off x="1362269" y="4621265"/>
            <a:ext cx="2549788" cy="1477328"/>
          </a:xfrm>
          <a:prstGeom prst="rect">
            <a:avLst/>
          </a:prstGeom>
        </p:spPr>
        <p:txBody>
          <a:bodyPr wrap="square">
            <a:spAutoFit/>
          </a:bodyPr>
          <a:lstStyle/>
          <a:p>
            <a:pPr defTabSz="685800">
              <a:defRPr/>
            </a:pPr>
            <a:r>
              <a:rPr lang="en-US" altLang="zh-CN" dirty="0">
                <a:solidFill>
                  <a:prstClr val="black"/>
                </a:solidFill>
                <a:latin typeface="Britannic Bold" panose="020B0903060703020204" pitchFamily="34" charset="0"/>
                <a:ea typeface="宋体" panose="02010600030101010101" pitchFamily="2" charset="-122"/>
              </a:rPr>
              <a:t>Long-term strategy to maintain the competitive price</a:t>
            </a:r>
          </a:p>
          <a:p>
            <a:pPr defTabSz="685800">
              <a:defRPr/>
            </a:pPr>
            <a:r>
              <a:rPr lang="zh-CN" altLang="en-US" dirty="0">
                <a:solidFill>
                  <a:prstClr val="black"/>
                </a:solidFill>
                <a:latin typeface="Arial" panose="020B0604020202020204" pitchFamily="34" charset="0"/>
                <a:ea typeface="宋体" panose="02010600030101010101" pitchFamily="2" charset="-122"/>
              </a:rPr>
              <a:t>保持竞争优势价格，成为莹凯的发展战略</a:t>
            </a:r>
            <a:endParaRPr lang="en-US" altLang="zh-CN" dirty="0">
              <a:solidFill>
                <a:prstClr val="black"/>
              </a:solidFill>
              <a:latin typeface="Arial" panose="020B0604020202020204" pitchFamily="34" charset="0"/>
              <a:ea typeface="宋体" panose="02010600030101010101" pitchFamily="2" charset="-122"/>
            </a:endParaRPr>
          </a:p>
        </p:txBody>
      </p:sp>
      <p:sp>
        <p:nvSpPr>
          <p:cNvPr id="18" name="矩形 17"/>
          <p:cNvSpPr/>
          <p:nvPr/>
        </p:nvSpPr>
        <p:spPr>
          <a:xfrm>
            <a:off x="8474615" y="4081754"/>
            <a:ext cx="2517466" cy="2363724"/>
          </a:xfrm>
          <a:prstGeom prst="rect">
            <a:avLst/>
          </a:prstGeom>
        </p:spPr>
        <p:txBody>
          <a:bodyPr wrap="square">
            <a:spAutoFit/>
          </a:bodyPr>
          <a:lstStyle/>
          <a:p>
            <a:pPr defTabSz="685800" eaLnBrk="0" fontAlgn="base" hangingPunct="0">
              <a:spcBef>
                <a:spcPct val="20000"/>
              </a:spcBef>
              <a:spcAft>
                <a:spcPct val="0"/>
              </a:spcAft>
              <a:buClr>
                <a:srgbClr val="477AB1"/>
              </a:buClr>
              <a:buSzPct val="50000"/>
              <a:defRPr/>
            </a:pPr>
            <a:r>
              <a:rPr lang="en-US" altLang="zh-CN" dirty="0">
                <a:solidFill>
                  <a:prstClr val="black"/>
                </a:solidFill>
                <a:latin typeface="Britannic Bold" panose="020B0903060703020204" pitchFamily="34" charset="0"/>
                <a:ea typeface="宋体" panose="02010600030101010101" pitchFamily="2" charset="-122"/>
              </a:rPr>
              <a:t>Keep optimizing the production system to continuous improve the productivity and efficiency.</a:t>
            </a:r>
          </a:p>
          <a:p>
            <a:pPr defTabSz="685800" eaLnBrk="0" fontAlgn="base" hangingPunct="0">
              <a:spcBef>
                <a:spcPct val="20000"/>
              </a:spcBef>
              <a:spcAft>
                <a:spcPct val="0"/>
              </a:spcAft>
              <a:buClr>
                <a:srgbClr val="477AB1"/>
              </a:buClr>
              <a:buSzPct val="50000"/>
              <a:defRPr/>
            </a:pPr>
            <a:r>
              <a:rPr lang="zh-CN" altLang="en-US" dirty="0">
                <a:solidFill>
                  <a:prstClr val="black"/>
                </a:solidFill>
                <a:latin typeface="Arial" panose="020B0604020202020204" pitchFamily="34" charset="0"/>
                <a:ea typeface="宋体" panose="02010600030101010101" pitchFamily="2" charset="-122"/>
              </a:rPr>
              <a:t>持续改进优化生产管理系统，不断提高生产效率和生产力</a:t>
            </a:r>
            <a:endParaRPr lang="en-US" altLang="zh-CN" dirty="0">
              <a:solidFill>
                <a:prstClr val="black"/>
              </a:solidFill>
              <a:latin typeface="Arial" panose="020B0604020202020204" pitchFamily="34" charset="0"/>
              <a:ea typeface="宋体" panose="02010600030101010101" pitchFamily="2" charset="-122"/>
            </a:endParaRPr>
          </a:p>
        </p:txBody>
      </p:sp>
      <p:sp>
        <p:nvSpPr>
          <p:cNvPr id="19" name="文本框 18"/>
          <p:cNvSpPr txBox="1"/>
          <p:nvPr/>
        </p:nvSpPr>
        <p:spPr>
          <a:xfrm>
            <a:off x="1821675" y="-32719"/>
            <a:ext cx="2549788" cy="738664"/>
          </a:xfrm>
          <a:prstGeom prst="rect">
            <a:avLst/>
          </a:prstGeom>
          <a:noFill/>
        </p:spPr>
        <p:txBody>
          <a:bodyPr wrap="square" rtlCol="0">
            <a:spAutoFit/>
          </a:bodyPr>
          <a:lstStyle/>
          <a:p>
            <a:pPr algn="ctr">
              <a:defRPr/>
            </a:pPr>
            <a:r>
              <a:rPr lang="en-US" altLang="zh-CN" sz="2400" dirty="0">
                <a:solidFill>
                  <a:prstClr val="white"/>
                </a:solidFill>
                <a:latin typeface="Calibri" panose="020F0502020204030204"/>
                <a:ea typeface="宋体" panose="02010600030101010101" pitchFamily="2" charset="-122"/>
              </a:rPr>
              <a:t>Competitive Price</a:t>
            </a:r>
          </a:p>
          <a:p>
            <a:pPr algn="ctr">
              <a:defRPr/>
            </a:pPr>
            <a:r>
              <a:rPr lang="zh-CN" altLang="en-US" dirty="0">
                <a:solidFill>
                  <a:prstClr val="white"/>
                </a:solidFill>
                <a:latin typeface="Calibri" panose="020F0502020204030204"/>
                <a:ea typeface="宋体" panose="02010600030101010101" pitchFamily="2" charset="-122"/>
              </a:rPr>
              <a:t>竞争优势的价格</a:t>
            </a:r>
            <a:endParaRPr lang="en-US" altLang="zh-CN" dirty="0">
              <a:solidFill>
                <a:prstClr val="white"/>
              </a:solidFill>
              <a:latin typeface="Calibri" panose="020F0502020204030204"/>
              <a:ea typeface="宋体" panose="02010600030101010101" pitchFamily="2" charset="-122"/>
            </a:endParaRPr>
          </a:p>
        </p:txBody>
      </p:sp>
      <p:sp>
        <p:nvSpPr>
          <p:cNvPr id="21" name="矩形 20"/>
          <p:cNvSpPr/>
          <p:nvPr/>
        </p:nvSpPr>
        <p:spPr>
          <a:xfrm>
            <a:off x="8308468" y="2025646"/>
            <a:ext cx="2974970" cy="1255728"/>
          </a:xfrm>
          <a:prstGeom prst="rect">
            <a:avLst/>
          </a:prstGeom>
        </p:spPr>
        <p:txBody>
          <a:bodyPr wrap="square">
            <a:spAutoFit/>
          </a:bodyPr>
          <a:lstStyle/>
          <a:p>
            <a:pPr marL="0" marR="0" lvl="0" indent="0" algn="l" defTabSz="685800" rtl="0" eaLnBrk="0" fontAlgn="base" latinLnBrk="0" hangingPunct="0">
              <a:lnSpc>
                <a:spcPct val="100000"/>
              </a:lnSpc>
              <a:spcBef>
                <a:spcPct val="20000"/>
              </a:spcBef>
              <a:spcAft>
                <a:spcPct val="0"/>
              </a:spcAft>
              <a:buClr>
                <a:srgbClr val="477AB1"/>
              </a:buClr>
              <a:buSzPct val="50000"/>
              <a:buFontTx/>
              <a:buNone/>
              <a:defRPr/>
            </a:pPr>
            <a:r>
              <a:rPr kumimoji="0" lang="en-US" altLang="zh-CN" b="0" i="0" u="none" strike="noStrike" kern="1200" cap="none" spc="0" normalizeH="0" baseline="0" noProof="0" dirty="0">
                <a:ln>
                  <a:noFill/>
                </a:ln>
                <a:solidFill>
                  <a:prstClr val="black"/>
                </a:solidFill>
                <a:effectLst/>
                <a:uLnTx/>
                <a:uFillTx/>
                <a:latin typeface="Britannic Bold" panose="020B0903060703020204" pitchFamily="34" charset="0"/>
                <a:ea typeface="宋体" panose="02010600030101010101" pitchFamily="2" charset="-122"/>
              </a:rPr>
              <a:t>Big scale production, high productivity and efficiency.</a:t>
            </a:r>
          </a:p>
          <a:p>
            <a:pPr marL="0" marR="0" lvl="0" indent="0" algn="l" defTabSz="685800" rtl="0" eaLnBrk="0" fontAlgn="base" latinLnBrk="0" hangingPunct="0">
              <a:lnSpc>
                <a:spcPct val="100000"/>
              </a:lnSpc>
              <a:spcBef>
                <a:spcPct val="20000"/>
              </a:spcBef>
              <a:spcAft>
                <a:spcPct val="0"/>
              </a:spcAft>
              <a:buClr>
                <a:srgbClr val="477AB1"/>
              </a:buClr>
              <a:buSzPct val="50000"/>
              <a:buFontTx/>
              <a:buNone/>
              <a:defRPr/>
            </a:pPr>
            <a:r>
              <a:rPr lang="zh-CN" altLang="en-US" dirty="0">
                <a:solidFill>
                  <a:prstClr val="black"/>
                </a:solidFill>
                <a:latin typeface="Arial" panose="020B0604020202020204" pitchFamily="34" charset="0"/>
                <a:ea typeface="宋体" panose="02010600030101010101" pitchFamily="2" charset="-122"/>
              </a:rPr>
              <a:t>达成了大规模化生产，高的生产效率和生产力</a:t>
            </a: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endParaRPr>
          </a:p>
        </p:txBody>
      </p:sp>
      <p:sp>
        <p:nvSpPr>
          <p:cNvPr id="24" name="文本框 23"/>
          <p:cNvSpPr txBox="1"/>
          <p:nvPr/>
        </p:nvSpPr>
        <p:spPr>
          <a:xfrm>
            <a:off x="76200" y="-20956"/>
            <a:ext cx="2549788" cy="738664"/>
          </a:xfrm>
          <a:prstGeom prst="rect">
            <a:avLst/>
          </a:prstGeom>
          <a:noFill/>
        </p:spPr>
        <p:txBody>
          <a:bodyPr wrap="square" rtlCol="0">
            <a:spAutoFit/>
          </a:bodyPr>
          <a:lstStyle/>
          <a:p>
            <a:pPr algn="ctr">
              <a:defRPr/>
            </a:pPr>
            <a:r>
              <a:rPr lang="en-US" altLang="zh-CN" sz="2400" dirty="0">
                <a:solidFill>
                  <a:prstClr val="white"/>
                </a:solidFill>
                <a:latin typeface="Calibri" panose="020F0502020204030204"/>
                <a:ea typeface="宋体" panose="02010600030101010101" pitchFamily="2" charset="-122"/>
              </a:rPr>
              <a:t>Competitive Price</a:t>
            </a:r>
          </a:p>
          <a:p>
            <a:pPr algn="ctr">
              <a:defRPr/>
            </a:pPr>
            <a:r>
              <a:rPr lang="zh-CN" altLang="en-US" dirty="0">
                <a:solidFill>
                  <a:prstClr val="white"/>
                </a:solidFill>
                <a:latin typeface="Calibri" panose="020F0502020204030204"/>
                <a:ea typeface="宋体" panose="02010600030101010101" pitchFamily="2" charset="-122"/>
              </a:rPr>
              <a:t>竞争优势的价格</a:t>
            </a:r>
            <a:endParaRPr lang="en-US" altLang="zh-CN" dirty="0">
              <a:solidFill>
                <a:prstClr val="white"/>
              </a:solidFill>
              <a:latin typeface="Calibri" panose="020F0502020204030204"/>
              <a:ea typeface="宋体" panose="02010600030101010101" pitchFamily="2" charset="-122"/>
            </a:endParaRPr>
          </a:p>
        </p:txBody>
      </p:sp>
      <p:sp>
        <p:nvSpPr>
          <p:cNvPr id="25" name="圆角矩形 22"/>
          <p:cNvSpPr/>
          <p:nvPr/>
        </p:nvSpPr>
        <p:spPr>
          <a:xfrm>
            <a:off x="152400" y="170079"/>
            <a:ext cx="3061252" cy="700019"/>
          </a:xfrm>
          <a:prstGeom prst="roundRect">
            <a:avLst/>
          </a:prstGeom>
          <a:solidFill>
            <a:srgbClr val="A3CD39"/>
          </a:solidFill>
          <a:ln w="10795" cap="flat" cmpd="sng" algn="ctr">
            <a:no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文本框 25"/>
          <p:cNvSpPr txBox="1"/>
          <p:nvPr/>
        </p:nvSpPr>
        <p:spPr>
          <a:xfrm>
            <a:off x="228600" y="131444"/>
            <a:ext cx="2816054" cy="738664"/>
          </a:xfrm>
          <a:prstGeom prst="rect">
            <a:avLst/>
          </a:prstGeom>
          <a:noFill/>
        </p:spPr>
        <p:txBody>
          <a:bodyPr wrap="square" rtlCol="0">
            <a:spAutoFit/>
          </a:bodyPr>
          <a:lstStyle/>
          <a:p>
            <a:pPr algn="ctr">
              <a:defRPr/>
            </a:pPr>
            <a:r>
              <a:rPr lang="en-US" altLang="zh-CN" sz="2400" dirty="0">
                <a:solidFill>
                  <a:prstClr val="white"/>
                </a:solidFill>
                <a:latin typeface="Impact" panose="020B0806030902050204" pitchFamily="34" charset="0"/>
                <a:ea typeface="宋体" panose="02010600030101010101" pitchFamily="2" charset="-122"/>
              </a:rPr>
              <a:t>Competitive Price</a:t>
            </a:r>
          </a:p>
          <a:p>
            <a:pPr algn="ctr">
              <a:defRPr/>
            </a:pPr>
            <a:r>
              <a:rPr lang="zh-CN" altLang="en-US" dirty="0">
                <a:solidFill>
                  <a:prstClr val="white"/>
                </a:solidFill>
                <a:latin typeface="Calibri" panose="020F0502020204030204"/>
                <a:ea typeface="宋体" panose="02010600030101010101" pitchFamily="2" charset="-122"/>
              </a:rPr>
              <a:t>竞争优势的价格</a:t>
            </a:r>
            <a:endParaRPr lang="en-US" altLang="zh-CN" dirty="0">
              <a:solidFill>
                <a:prstClr val="white"/>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4)">
                                      <p:cBhvr>
                                        <p:cTn id="13" dur="2000"/>
                                        <p:tgtEl>
                                          <p:spTgt spid="3"/>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4)">
                                      <p:cBhvr>
                                        <p:cTn id="16" dur="2000"/>
                                        <p:tgtEl>
                                          <p:spTgt spid="9"/>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4)">
                                      <p:cBhvr>
                                        <p:cTn id="19" dur="2000"/>
                                        <p:tgtEl>
                                          <p:spTgt spid="10"/>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4)">
                                      <p:cBhvr>
                                        <p:cTn id="22" dur="2000"/>
                                        <p:tgtEl>
                                          <p:spTgt spid="11"/>
                                        </p:tgtEl>
                                      </p:cBhvr>
                                    </p:animEffect>
                                  </p:childTnLst>
                                </p:cTn>
                              </p:par>
                              <p:par>
                                <p:cTn id="23" presetID="5"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par>
                                <p:cTn id="26" presetID="5"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5"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P spid="11" grpId="0"/>
      <p:bldP spid="16" grpId="0"/>
      <p:bldP spid="17" grpId="0"/>
      <p:bldP spid="18"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MH_Entry_2">
            <a:hlinkClick r:id="" action="ppaction://noaction"/>
          </p:cNvPr>
          <p:cNvSpPr/>
          <p:nvPr>
            <p:custDataLst>
              <p:tags r:id="rId1"/>
            </p:custDataLst>
          </p:nvPr>
        </p:nvSpPr>
        <p:spPr>
          <a:xfrm>
            <a:off x="5093652" y="309465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2. Main Products</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  主要产品</a:t>
            </a:r>
            <a:endParaRPr lang="en-US" altLang="zh-CN" sz="2400" b="1" dirty="0">
              <a:solidFill>
                <a:schemeClr val="tx1"/>
              </a:solidFill>
              <a:latin typeface="Impact" panose="020B0806030902050204" pitchFamily="34" charset="0"/>
              <a:cs typeface="Calibri" panose="020F0502020204030204" pitchFamily="34" charset="0"/>
              <a:sym typeface="+mn-ea"/>
            </a:endParaRPr>
          </a:p>
        </p:txBody>
      </p:sp>
      <p:sp>
        <p:nvSpPr>
          <p:cNvPr id="17" name="PA_MH_Entry_2">
            <a:hlinkClick r:id="" action="ppaction://noaction"/>
          </p:cNvPr>
          <p:cNvSpPr/>
          <p:nvPr>
            <p:custDataLst>
              <p:tags r:id="rId2"/>
            </p:custDataLst>
          </p:nvPr>
        </p:nvSpPr>
        <p:spPr>
          <a:xfrm>
            <a:off x="5439192" y="433662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3. Quality Control</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品质管控</a:t>
            </a:r>
            <a:endParaRPr lang="en-US" altLang="zh-CN" sz="2400" b="1" dirty="0">
              <a:solidFill>
                <a:schemeClr val="tx1"/>
              </a:solidFill>
              <a:latin typeface="Impact" panose="020B0806030902050204" pitchFamily="34" charset="0"/>
              <a:cs typeface="Calibri" panose="020F0502020204030204" pitchFamily="34" charset="0"/>
              <a:sym typeface="+mn-ea"/>
            </a:endParaRPr>
          </a:p>
        </p:txBody>
      </p:sp>
      <p:sp>
        <p:nvSpPr>
          <p:cNvPr id="18" name="TextBox 7"/>
          <p:cNvSpPr txBox="1"/>
          <p:nvPr/>
        </p:nvSpPr>
        <p:spPr>
          <a:xfrm>
            <a:off x="4411176" y="427643"/>
            <a:ext cx="3801626" cy="1243205"/>
          </a:xfrm>
          <a:prstGeom prst="rect">
            <a:avLst/>
          </a:prstGeom>
        </p:spPr>
        <p:txBody>
          <a:bodyPr vert="horz" lIns="91440" tIns="45720" rIns="91440" bIns="45720" rtlCol="0" anchor="ctr">
            <a:normAutofit/>
          </a:bodyPr>
          <a:lstStyle/>
          <a:p>
            <a:pPr algn="ctr">
              <a:lnSpc>
                <a:spcPct val="90000"/>
              </a:lnSpc>
              <a:spcBef>
                <a:spcPct val="0"/>
              </a:spcBef>
              <a:spcAft>
                <a:spcPts val="600"/>
              </a:spcAft>
              <a:defRPr sz="4100">
                <a:latin typeface="Impact" panose="020B0806030902050204"/>
                <a:ea typeface="Impact" panose="020B0806030902050204"/>
                <a:cs typeface="Impact" panose="020B0806030902050204"/>
                <a:sym typeface="Impact" panose="020B0806030902050204"/>
              </a:defRPr>
            </a:pPr>
            <a:r>
              <a:rPr lang="en-US" sz="6000" b="1" noProof="0" dirty="0">
                <a:ln>
                  <a:noFill/>
                </a:ln>
                <a:effectLst/>
                <a:uLnTx/>
                <a:uFillTx/>
                <a:latin typeface="Impact" panose="020B0806030902050204" pitchFamily="34" charset="0"/>
                <a:ea typeface="+mj-ea"/>
                <a:cs typeface="+mj-cs"/>
                <a:sym typeface="Impact" panose="020B0806030902050204"/>
              </a:rPr>
              <a:t>CONTENT</a:t>
            </a:r>
            <a:endParaRPr lang="en-US" sz="6000" b="1" dirty="0">
              <a:latin typeface="Impact" panose="020B0806030902050204" pitchFamily="34" charset="0"/>
              <a:ea typeface="+mj-ea"/>
              <a:cs typeface="+mj-cs"/>
            </a:endParaRPr>
          </a:p>
        </p:txBody>
      </p:sp>
      <p:pic>
        <p:nvPicPr>
          <p:cNvPr id="3" name="图片 2"/>
          <p:cNvPicPr>
            <a:picLocks noChangeAspect="1"/>
          </p:cNvPicPr>
          <p:nvPr/>
        </p:nvPicPr>
        <p:blipFill>
          <a:blip r:embed="rId7"/>
          <a:stretch>
            <a:fillRect/>
          </a:stretch>
        </p:blipFill>
        <p:spPr>
          <a:xfrm>
            <a:off x="86980" y="292482"/>
            <a:ext cx="4213498" cy="3408321"/>
          </a:xfrm>
          <a:prstGeom prst="rect">
            <a:avLst/>
          </a:prstGeom>
        </p:spPr>
      </p:pic>
      <p:pic>
        <p:nvPicPr>
          <p:cNvPr id="5" name="图片 4"/>
          <p:cNvPicPr>
            <a:picLocks noChangeAspect="1"/>
          </p:cNvPicPr>
          <p:nvPr/>
        </p:nvPicPr>
        <p:blipFill>
          <a:blip r:embed="rId8"/>
          <a:stretch>
            <a:fillRect/>
          </a:stretch>
        </p:blipFill>
        <p:spPr>
          <a:xfrm>
            <a:off x="2140748" y="3916311"/>
            <a:ext cx="3801625" cy="2800725"/>
          </a:xfrm>
          <a:prstGeom prst="rect">
            <a:avLst/>
          </a:prstGeom>
        </p:spPr>
      </p:pic>
      <p:sp>
        <p:nvSpPr>
          <p:cNvPr id="13" name="PA_MH_Entry_2">
            <a:hlinkClick r:id="" action="ppaction://noaction"/>
          </p:cNvPr>
          <p:cNvSpPr/>
          <p:nvPr>
            <p:custDataLst>
              <p:tags r:id="rId3"/>
            </p:custDataLst>
          </p:nvPr>
        </p:nvSpPr>
        <p:spPr>
          <a:xfrm>
            <a:off x="6735547" y="5801616"/>
            <a:ext cx="599619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4. Core Competitive Advantages</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核心竞争优势</a:t>
            </a:r>
          </a:p>
          <a:p>
            <a:pPr lvl="0" algn="ctr"/>
            <a:endParaRPr lang="en-US" altLang="zh-CN" sz="3200" b="1" dirty="0">
              <a:solidFill>
                <a:schemeClr val="tx1"/>
              </a:solidFill>
              <a:latin typeface="Impact" panose="020B0806030902050204" pitchFamily="34" charset="0"/>
              <a:cs typeface="Calibri" panose="020F0502020204030204" pitchFamily="34" charset="0"/>
              <a:sym typeface="+mn-ea"/>
            </a:endParaRPr>
          </a:p>
        </p:txBody>
      </p:sp>
      <p:sp>
        <p:nvSpPr>
          <p:cNvPr id="9" name="PA_MH_Entry_2">
            <a:hlinkClick r:id="" action="ppaction://noaction"/>
          </p:cNvPr>
          <p:cNvSpPr/>
          <p:nvPr>
            <p:custDataLst>
              <p:tags r:id="rId4"/>
            </p:custDataLst>
          </p:nvPr>
        </p:nvSpPr>
        <p:spPr>
          <a:xfrm>
            <a:off x="5020550" y="1913864"/>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1. </a:t>
            </a:r>
            <a:r>
              <a:rPr lang="en-US" altLang="zh-CN" sz="3200" b="1" kern="100" dirty="0">
                <a:solidFill>
                  <a:schemeClr val="tx1"/>
                </a:solidFill>
                <a:latin typeface="Impact" panose="020B0806030902050204" pitchFamily="34" charset="0"/>
                <a:ea typeface="微软雅黑" panose="020B0503020204020204" pitchFamily="34" charset="-122"/>
                <a:cs typeface="Times New Roman" panose="02020603050405020304" pitchFamily="18" charset="0"/>
                <a:sym typeface="微软雅黑" panose="020B0503020204020204" pitchFamily="34" charset="-122"/>
              </a:rPr>
              <a:t>Company Introduction</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公司介绍</a:t>
            </a:r>
            <a:endParaRPr lang="en-US" altLang="zh-CN" sz="2400" b="1" dirty="0">
              <a:solidFill>
                <a:schemeClr val="tx1"/>
              </a:solidFill>
              <a:latin typeface="Impact" panose="020B0806030902050204" pitchFamily="34" charset="0"/>
              <a:cs typeface="Calibri" panose="020F0502020204030204" pitchFamily="34" charset="0"/>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1999" cy="6858000"/>
          </a:xfrm>
          <a:prstGeom prst="rect">
            <a:avLst/>
          </a:prstGeom>
          <a:blipFill dpi="0" rotWithShape="1">
            <a:blip r:embed="rId2" cstate="print">
              <a:extLst>
                <a:ext uri="{BEBA8EAE-BF5A-486C-A8C5-ECC9F3942E4B}">
                  <a14:imgProps xmlns="" xmlns:a14="http://schemas.microsoft.com/office/drawing/2010/main">
                    <a14:imgLayer r:embed="rId3">
                      <a14:imgEffect>
                        <a14:brightnessContrast contrast="20000"/>
                      </a14:imgEffect>
                      <a14:imgEffect>
                        <a14:sharpenSoften amount="25000"/>
                      </a14:imgEffect>
                    </a14:imgLayer>
                  </a14:imgProps>
                </a:ext>
                <a:ext uri="{28A0092B-C50C-407E-A947-70E740481C1C}">
                  <a14:useLocalDpi xmlns="" xmlns:a14="http://schemas.microsoft.com/office/drawing/2010/main" val="0"/>
                </a:ext>
              </a:extLst>
            </a:blip>
            <a:srcRect/>
            <a:stretch>
              <a:fillRect t="-9711" b="-23407"/>
            </a:stretch>
          </a:blipFill>
          <a:ln w="25400" cap="flat" cmpd="sng" algn="ctr">
            <a:noFill/>
            <a:prstDash val="solid"/>
          </a:ln>
          <a:effectLst/>
        </p:spPr>
        <p:txBody>
          <a:bodyPr rtlCol="0" anchor="ctr"/>
          <a:lstStyle/>
          <a:p>
            <a:pPr marL="0" marR="0" lvl="0" indent="0" algn="ctr" defTabSz="650240" eaLnBrk="1" fontAlgn="base" latinLnBrk="0" hangingPunct="1">
              <a:lnSpc>
                <a:spcPct val="100000"/>
              </a:lnSpc>
              <a:spcBef>
                <a:spcPct val="0"/>
              </a:spcBef>
              <a:spcAft>
                <a:spcPct val="0"/>
              </a:spcAft>
              <a:buClrTx/>
              <a:buSzTx/>
              <a:buFontTx/>
              <a:buNone/>
              <a:defRPr/>
            </a:pPr>
            <a:endParaRPr kumimoji="0" lang="zh-CN" altLang="en-US" sz="1280" b="0" i="0" u="none" strike="noStrike" kern="0" cap="none" spc="0" normalizeH="0" baseline="0" noProof="0" dirty="0">
              <a:ln>
                <a:noFill/>
              </a:ln>
              <a:solidFill>
                <a:prstClr val="white"/>
              </a:solidFill>
              <a:effectLst/>
              <a:uLnTx/>
              <a:uFillTx/>
              <a:latin typeface="Constantia" panose="02030602050306030303"/>
              <a:ea typeface="宋体" panose="02010600030101010101" pitchFamily="2" charset="-122"/>
              <a:cs typeface="+mn-cs"/>
            </a:endParaRPr>
          </a:p>
        </p:txBody>
      </p:sp>
      <p:sp>
        <p:nvSpPr>
          <p:cNvPr id="3" name="TextBox 31"/>
          <p:cNvSpPr txBox="1"/>
          <p:nvPr/>
        </p:nvSpPr>
        <p:spPr>
          <a:xfrm>
            <a:off x="1970314" y="1338273"/>
            <a:ext cx="7924800" cy="1446550"/>
          </a:xfrm>
          <a:prstGeom prst="rect">
            <a:avLst/>
          </a:prstGeom>
          <a:noFill/>
        </p:spPr>
        <p:txBody>
          <a:bodyPr wrap="square" rtlCol="0">
            <a:spAutoFit/>
          </a:bodyPr>
          <a:lstStyle/>
          <a:p>
            <a:pPr algn="ctr"/>
            <a:r>
              <a:rPr lang="en-US" altLang="zh-CN" sz="4400" dirty="0">
                <a:solidFill>
                  <a:prstClr val="black"/>
                </a:solidFill>
                <a:latin typeface="Berlin Sans FB Demi" panose="020E0802020502020306" pitchFamily="34" charset="0"/>
                <a:ea typeface="Verdana" panose="020B0604030504040204" pitchFamily="34" charset="0"/>
                <a:cs typeface="Verdana" panose="020B0604030504040204" pitchFamily="34" charset="0"/>
              </a:rPr>
              <a:t>Protect The House</a:t>
            </a:r>
          </a:p>
          <a:p>
            <a:pPr algn="ctr"/>
            <a:r>
              <a:rPr lang="zh-CN" altLang="en-US" sz="4400" b="1" dirty="0">
                <a:solidFill>
                  <a:prstClr val="black"/>
                </a:solidFill>
                <a:latin typeface="Berlin Sans FB Demi" panose="020E0802020502020306" pitchFamily="34" charset="0"/>
                <a:ea typeface="Verdana" panose="020B0604030504040204" pitchFamily="34" charset="0"/>
                <a:cs typeface="Verdana" panose="020B0604030504040204" pitchFamily="34" charset="0"/>
              </a:rPr>
              <a:t>保护我们的家园</a:t>
            </a:r>
            <a:r>
              <a:rPr lang="en-US" altLang="zh-CN" sz="4400" b="1" dirty="0">
                <a:solidFill>
                  <a:prstClr val="black"/>
                </a:solidFill>
                <a:latin typeface="Berlin Sans FB Demi" panose="020E0802020502020306" pitchFamily="34" charset="0"/>
                <a:ea typeface="Verdana" panose="020B0604030504040204" pitchFamily="34" charset="0"/>
                <a:cs typeface="Verdana" panose="020B0604030504040204" pitchFamily="34" charset="0"/>
              </a:rPr>
              <a:t> </a:t>
            </a:r>
            <a:endParaRPr lang="zh-CN" altLang="en-US" sz="4400" b="1" dirty="0">
              <a:solidFill>
                <a:prstClr val="black"/>
              </a:solidFill>
              <a:latin typeface="Berlin Sans FB Demi" panose="020E0802020502020306" pitchFamily="34" charset="0"/>
              <a:ea typeface="隶书" panose="02010509060101010101" pitchFamily="49" charset="-122"/>
              <a:cs typeface="Verdana" panose="020B0604030504040204" pitchFamily="34" charset="0"/>
            </a:endParaRPr>
          </a:p>
        </p:txBody>
      </p:sp>
      <p:sp>
        <p:nvSpPr>
          <p:cNvPr id="4" name="TextBox 31"/>
          <p:cNvSpPr txBox="1"/>
          <p:nvPr/>
        </p:nvSpPr>
        <p:spPr>
          <a:xfrm>
            <a:off x="2474167" y="3873383"/>
            <a:ext cx="7518399" cy="923330"/>
          </a:xfrm>
          <a:prstGeom prst="rect">
            <a:avLst/>
          </a:prstGeom>
          <a:noFill/>
        </p:spPr>
        <p:txBody>
          <a:bodyPr wrap="square" rtlCol="0">
            <a:spAutoFit/>
          </a:bodyPr>
          <a:lstStyle/>
          <a:p>
            <a:pPr algn="ctr"/>
            <a:r>
              <a:rPr lang="en-US" altLang="zh-CN" sz="5400" dirty="0">
                <a:solidFill>
                  <a:prstClr val="black"/>
                </a:solidFill>
                <a:latin typeface="Berlin Sans FB Demi" panose="020E0802020502020306" pitchFamily="34" charset="0"/>
                <a:ea typeface="隶书" panose="02010509060101010101" pitchFamily="49" charset="-122"/>
                <a:cs typeface="Verdana" panose="020B0604030504040204" pitchFamily="34" charset="0"/>
              </a:rPr>
              <a:t>Thank you!</a:t>
            </a:r>
            <a:endParaRPr lang="zh-CN" altLang="en-US" sz="5400" dirty="0">
              <a:solidFill>
                <a:prstClr val="black"/>
              </a:solidFill>
              <a:latin typeface="Berlin Sans FB Demi" panose="020E0802020502020306" pitchFamily="34" charset="0"/>
              <a:ea typeface="隶书" panose="02010509060101010101" pitchFamily="49" charset="-122"/>
              <a:cs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MH_Entry_2">
            <a:hlinkClick r:id="" action="ppaction://noaction"/>
          </p:cNvPr>
          <p:cNvSpPr/>
          <p:nvPr>
            <p:custDataLst>
              <p:tags r:id="rId1"/>
            </p:custDataLst>
          </p:nvPr>
        </p:nvSpPr>
        <p:spPr>
          <a:xfrm>
            <a:off x="5093652" y="309465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2. Main Products</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  主要产品</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
        <p:nvSpPr>
          <p:cNvPr id="17" name="PA_MH_Entry_2">
            <a:hlinkClick r:id="" action="ppaction://noaction"/>
          </p:cNvPr>
          <p:cNvSpPr/>
          <p:nvPr>
            <p:custDataLst>
              <p:tags r:id="rId2"/>
            </p:custDataLst>
          </p:nvPr>
        </p:nvSpPr>
        <p:spPr>
          <a:xfrm>
            <a:off x="5439192" y="4336620"/>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3. Quality Control</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品质管控</a:t>
            </a:r>
            <a:endParaRPr lang="en-US" altLang="zh-CN" sz="2400" b="1" dirty="0">
              <a:solidFill>
                <a:srgbClr val="D0CECE"/>
              </a:solidFill>
              <a:latin typeface="Impact" panose="020B0806030902050204" pitchFamily="34" charset="0"/>
              <a:cs typeface="Calibri" panose="020F0502020204030204" pitchFamily="34" charset="0"/>
              <a:sym typeface="+mn-ea"/>
            </a:endParaRPr>
          </a:p>
        </p:txBody>
      </p:sp>
      <p:sp>
        <p:nvSpPr>
          <p:cNvPr id="18" name="TextBox 7"/>
          <p:cNvSpPr txBox="1"/>
          <p:nvPr/>
        </p:nvSpPr>
        <p:spPr>
          <a:xfrm>
            <a:off x="4411176" y="427643"/>
            <a:ext cx="3801626" cy="1243205"/>
          </a:xfrm>
          <a:prstGeom prst="rect">
            <a:avLst/>
          </a:prstGeom>
        </p:spPr>
        <p:txBody>
          <a:bodyPr vert="horz" lIns="91440" tIns="45720" rIns="91440" bIns="45720" rtlCol="0" anchor="ctr">
            <a:normAutofit/>
          </a:bodyPr>
          <a:lstStyle/>
          <a:p>
            <a:pPr algn="ctr">
              <a:lnSpc>
                <a:spcPct val="90000"/>
              </a:lnSpc>
              <a:spcBef>
                <a:spcPct val="0"/>
              </a:spcBef>
              <a:spcAft>
                <a:spcPts val="600"/>
              </a:spcAft>
              <a:defRPr sz="4100">
                <a:latin typeface="Impact" panose="020B0806030902050204"/>
                <a:ea typeface="Impact" panose="020B0806030902050204"/>
                <a:cs typeface="Impact" panose="020B0806030902050204"/>
                <a:sym typeface="Impact" panose="020B0806030902050204"/>
              </a:defRPr>
            </a:pPr>
            <a:r>
              <a:rPr lang="en-US" sz="6000" b="1" noProof="0" dirty="0">
                <a:ln>
                  <a:noFill/>
                </a:ln>
                <a:effectLst/>
                <a:uLnTx/>
                <a:uFillTx/>
                <a:latin typeface="Impact" panose="020B0806030902050204" pitchFamily="34" charset="0"/>
                <a:ea typeface="+mj-ea"/>
                <a:cs typeface="+mj-cs"/>
                <a:sym typeface="Impact" panose="020B0806030902050204"/>
              </a:rPr>
              <a:t>CONTENT</a:t>
            </a:r>
            <a:endParaRPr lang="en-US" sz="6000" b="1" dirty="0">
              <a:latin typeface="Impact" panose="020B0806030902050204" pitchFamily="34" charset="0"/>
              <a:ea typeface="+mj-ea"/>
              <a:cs typeface="+mj-cs"/>
            </a:endParaRPr>
          </a:p>
        </p:txBody>
      </p:sp>
      <p:pic>
        <p:nvPicPr>
          <p:cNvPr id="3" name="图片 2"/>
          <p:cNvPicPr>
            <a:picLocks noChangeAspect="1"/>
          </p:cNvPicPr>
          <p:nvPr/>
        </p:nvPicPr>
        <p:blipFill>
          <a:blip r:embed="rId7"/>
          <a:stretch>
            <a:fillRect/>
          </a:stretch>
        </p:blipFill>
        <p:spPr>
          <a:xfrm>
            <a:off x="86980" y="292482"/>
            <a:ext cx="4213498" cy="3408321"/>
          </a:xfrm>
          <a:prstGeom prst="rect">
            <a:avLst/>
          </a:prstGeom>
        </p:spPr>
      </p:pic>
      <p:pic>
        <p:nvPicPr>
          <p:cNvPr id="5" name="图片 4"/>
          <p:cNvPicPr>
            <a:picLocks noChangeAspect="1"/>
          </p:cNvPicPr>
          <p:nvPr/>
        </p:nvPicPr>
        <p:blipFill>
          <a:blip r:embed="rId8"/>
          <a:stretch>
            <a:fillRect/>
          </a:stretch>
        </p:blipFill>
        <p:spPr>
          <a:xfrm>
            <a:off x="2140748" y="3916311"/>
            <a:ext cx="3801625" cy="2800725"/>
          </a:xfrm>
          <a:prstGeom prst="rect">
            <a:avLst/>
          </a:prstGeom>
        </p:spPr>
      </p:pic>
      <p:sp>
        <p:nvSpPr>
          <p:cNvPr id="13" name="PA_MH_Entry_2">
            <a:hlinkClick r:id="" action="ppaction://noaction"/>
          </p:cNvPr>
          <p:cNvSpPr/>
          <p:nvPr>
            <p:custDataLst>
              <p:tags r:id="rId3"/>
            </p:custDataLst>
          </p:nvPr>
        </p:nvSpPr>
        <p:spPr>
          <a:xfrm>
            <a:off x="6735547" y="5801616"/>
            <a:ext cx="599619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lvl="0" algn="ctr"/>
            <a:r>
              <a:rPr lang="en-US" altLang="zh-CN" sz="32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4. Core Competitive Advantages</a:t>
            </a:r>
          </a:p>
          <a:p>
            <a:pPr lvl="0" algn="ctr"/>
            <a:r>
              <a:rPr lang="zh-CN" altLang="en-US" sz="2400" b="1" dirty="0">
                <a:solidFill>
                  <a:srgbClr val="D0CECE"/>
                </a:solidFill>
                <a:latin typeface="Impact" panose="020B0806030902050204" pitchFamily="34" charset="0"/>
                <a:ea typeface="微软雅黑" panose="020B0503020204020204" pitchFamily="34" charset="-122"/>
                <a:cs typeface="+mn-ea"/>
                <a:sym typeface="微软雅黑" panose="020B0503020204020204" pitchFamily="34" charset="-122"/>
              </a:rPr>
              <a:t>核心竞争优势</a:t>
            </a:r>
          </a:p>
          <a:p>
            <a:pPr lvl="0" algn="ctr"/>
            <a:endParaRPr lang="en-US" altLang="zh-CN" sz="3200" b="1" dirty="0">
              <a:solidFill>
                <a:srgbClr val="D0CECE"/>
              </a:solidFill>
              <a:latin typeface="Impact" panose="020B0806030902050204" pitchFamily="34" charset="0"/>
              <a:cs typeface="Calibri" panose="020F0502020204030204" pitchFamily="34" charset="0"/>
              <a:sym typeface="+mn-ea"/>
            </a:endParaRPr>
          </a:p>
        </p:txBody>
      </p:sp>
      <p:sp>
        <p:nvSpPr>
          <p:cNvPr id="9" name="PA_MH_Entry_2">
            <a:hlinkClick r:id="" action="ppaction://noaction"/>
          </p:cNvPr>
          <p:cNvSpPr/>
          <p:nvPr>
            <p:custDataLst>
              <p:tags r:id="rId4"/>
            </p:custDataLst>
          </p:nvPr>
        </p:nvSpPr>
        <p:spPr>
          <a:xfrm>
            <a:off x="5020550" y="1913864"/>
            <a:ext cx="5547219" cy="755938"/>
          </a:xfrm>
          <a:prstGeom prst="roundRect">
            <a:avLst/>
          </a:prstGeom>
          <a:noFill/>
          <a:ln w="3175">
            <a:noFill/>
          </a:ln>
          <a:effectLst>
            <a:outerShdw blurRad="279400" dist="127000" dir="6060000" algn="tl" rotWithShape="0">
              <a:prstClr val="black">
                <a:alpha val="40000"/>
              </a:prstClr>
            </a:outerShdw>
          </a:effectLst>
        </p:spPr>
        <p:style>
          <a:lnRef idx="2">
            <a:srgbClr val="063D54">
              <a:shade val="50000"/>
            </a:srgbClr>
          </a:lnRef>
          <a:fillRef idx="1">
            <a:srgbClr val="063D54"/>
          </a:fillRef>
          <a:effectRef idx="0">
            <a:srgbClr val="063D54"/>
          </a:effectRef>
          <a:fontRef idx="minor">
            <a:srgbClr val="FFFFFF"/>
          </a:fontRef>
        </p:style>
        <p:txBody>
          <a:bodyPr wrap="square" lIns="108000" tIns="0" rIns="540000" bIns="0" anchor="ctr">
            <a:noAutofit/>
          </a:bodyPr>
          <a:lstStyle/>
          <a:p>
            <a:pPr algn="ctr"/>
            <a:r>
              <a:rPr lang="en-US" altLang="zh-CN" sz="32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1. </a:t>
            </a:r>
            <a:r>
              <a:rPr lang="en-US" altLang="zh-CN" sz="3200" b="1" kern="100" dirty="0">
                <a:solidFill>
                  <a:schemeClr val="tx1"/>
                </a:solidFill>
                <a:latin typeface="Impact" panose="020B0806030902050204" pitchFamily="34" charset="0"/>
                <a:ea typeface="微软雅黑" panose="020B0503020204020204" pitchFamily="34" charset="-122"/>
                <a:cs typeface="Times New Roman" panose="02020603050405020304" pitchFamily="18" charset="0"/>
                <a:sym typeface="微软雅黑" panose="020B0503020204020204" pitchFamily="34" charset="-122"/>
              </a:rPr>
              <a:t>Company Introduction</a:t>
            </a:r>
          </a:p>
          <a:p>
            <a:pPr lvl="0" algn="ctr"/>
            <a:r>
              <a:rPr lang="zh-CN" altLang="en-US" sz="2400" b="1" dirty="0">
                <a:solidFill>
                  <a:schemeClr val="tx1"/>
                </a:solidFill>
                <a:latin typeface="Impact" panose="020B0806030902050204" pitchFamily="34" charset="0"/>
                <a:ea typeface="微软雅黑" panose="020B0503020204020204" pitchFamily="34" charset="-122"/>
                <a:cs typeface="+mn-ea"/>
                <a:sym typeface="微软雅黑" panose="020B0503020204020204" pitchFamily="34" charset="-122"/>
              </a:rPr>
              <a:t>公司介绍</a:t>
            </a:r>
            <a:endParaRPr lang="en-US" altLang="zh-CN" sz="2400" b="1" dirty="0">
              <a:solidFill>
                <a:schemeClr val="tx1"/>
              </a:solidFill>
              <a:latin typeface="Impact" panose="020B0806030902050204" pitchFamily="34" charset="0"/>
              <a:cs typeface="Calibri" panose="020F0502020204030204" pitchFamily="34" charset="0"/>
              <a:sym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2"/>
          <p:cNvSpPr txBox="1"/>
          <p:nvPr/>
        </p:nvSpPr>
        <p:spPr bwMode="auto">
          <a:xfrm>
            <a:off x="-84226" y="2419783"/>
            <a:ext cx="2650624" cy="5847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诚信铸就品质，</a:t>
            </a:r>
            <a:endPar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r">
              <a:defRPr/>
            </a:pP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造就长青基业</a:t>
            </a:r>
            <a:r>
              <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 </a:t>
            </a:r>
          </a:p>
        </p:txBody>
      </p:sp>
      <p:sp>
        <p:nvSpPr>
          <p:cNvPr id="3" name="TextBox 72"/>
          <p:cNvSpPr txBox="1"/>
          <p:nvPr/>
        </p:nvSpPr>
        <p:spPr bwMode="auto">
          <a:xfrm>
            <a:off x="8321090" y="2419783"/>
            <a:ext cx="2661687" cy="5847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积极创新、卓越品质、</a:t>
            </a:r>
            <a:endPar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defRPr/>
            </a:pP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附能客户</a:t>
            </a:r>
            <a:endPar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4" name="TextBox 72"/>
          <p:cNvSpPr txBox="1"/>
          <p:nvPr/>
        </p:nvSpPr>
        <p:spPr bwMode="auto">
          <a:xfrm>
            <a:off x="860590" y="4295217"/>
            <a:ext cx="2871866" cy="5847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成为产品专家，        </a:t>
            </a:r>
            <a:endPar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defRPr/>
            </a:pPr>
            <a:r>
              <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      </a:t>
            </a: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引领行业趋势</a:t>
            </a:r>
            <a:endPar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5" name="TextBox 72"/>
          <p:cNvSpPr txBox="1"/>
          <p:nvPr/>
        </p:nvSpPr>
        <p:spPr bwMode="auto">
          <a:xfrm>
            <a:off x="9234948" y="4249880"/>
            <a:ext cx="3376388" cy="5847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成就客户、成就品牌、</a:t>
            </a:r>
            <a:endPar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defRPr/>
            </a:pPr>
            <a:r>
              <a:rPr lang="zh-CN" altLang="en-US"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成就员工</a:t>
            </a:r>
            <a:endParaRPr lang="en-US" altLang="zh-CN" sz="1600" b="1"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矩形 5"/>
          <p:cNvSpPr/>
          <p:nvPr/>
        </p:nvSpPr>
        <p:spPr>
          <a:xfrm>
            <a:off x="2659289" y="1996321"/>
            <a:ext cx="2208986" cy="1830097"/>
          </a:xfrm>
          <a:prstGeom prst="rect">
            <a:avLst/>
          </a:prstGeom>
          <a:solidFill>
            <a:srgbClr val="CC0000"/>
          </a:solidFill>
          <a:ln w="25400" cap="flat" cmpd="sng" algn="ctr">
            <a:noFill/>
            <a:prstDash val="solid"/>
          </a:ln>
          <a:effectLst>
            <a:outerShdw blurRad="254000" dist="152400" dir="2700000" algn="ct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 name="矩形 6"/>
          <p:cNvSpPr/>
          <p:nvPr/>
        </p:nvSpPr>
        <p:spPr>
          <a:xfrm>
            <a:off x="6019213" y="1943348"/>
            <a:ext cx="2208986" cy="1830097"/>
          </a:xfrm>
          <a:prstGeom prst="rect">
            <a:avLst/>
          </a:prstGeom>
          <a:solidFill>
            <a:sysClr val="windowText" lastClr="000000">
              <a:lumMod val="65000"/>
              <a:lumOff val="35000"/>
            </a:sysClr>
          </a:solidFill>
          <a:ln w="25400" cap="flat" cmpd="sng" algn="ctr">
            <a:noFill/>
            <a:prstDash val="solid"/>
          </a:ln>
          <a:effectLst>
            <a:outerShdw blurRad="254000" dist="152400" dir="2700000" algn="ct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8" name="矩形 7"/>
          <p:cNvSpPr/>
          <p:nvPr/>
        </p:nvSpPr>
        <p:spPr>
          <a:xfrm>
            <a:off x="3400712" y="3826418"/>
            <a:ext cx="2208986" cy="1830097"/>
          </a:xfrm>
          <a:prstGeom prst="rect">
            <a:avLst/>
          </a:prstGeom>
          <a:solidFill>
            <a:sysClr val="windowText" lastClr="000000">
              <a:lumMod val="65000"/>
              <a:lumOff val="35000"/>
            </a:sysClr>
          </a:solidFill>
          <a:ln w="25400" cap="flat" cmpd="sng" algn="ctr">
            <a:noFill/>
            <a:prstDash val="solid"/>
          </a:ln>
          <a:effectLst>
            <a:outerShdw blurRad="254000" dist="152400" dir="2700000" algn="ct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矩形 8"/>
          <p:cNvSpPr/>
          <p:nvPr/>
        </p:nvSpPr>
        <p:spPr>
          <a:xfrm>
            <a:off x="6943052" y="3773445"/>
            <a:ext cx="2208986" cy="1830097"/>
          </a:xfrm>
          <a:prstGeom prst="rect">
            <a:avLst/>
          </a:prstGeom>
          <a:solidFill>
            <a:srgbClr val="CC0000"/>
          </a:solidFill>
          <a:ln w="25400" cap="flat" cmpd="sng" algn="ctr">
            <a:noFill/>
            <a:prstDash val="solid"/>
          </a:ln>
          <a:effectLst>
            <a:outerShdw blurRad="254000" dist="152400" dir="2700000" algn="ct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0" name="MH_Title_1"/>
          <p:cNvSpPr/>
          <p:nvPr>
            <p:custDataLst>
              <p:tags r:id="rId1"/>
            </p:custDataLst>
          </p:nvPr>
        </p:nvSpPr>
        <p:spPr>
          <a:xfrm>
            <a:off x="2731377" y="2319504"/>
            <a:ext cx="2002158" cy="891280"/>
          </a:xfrm>
          <a:prstGeom prst="rect">
            <a:avLst/>
          </a:prstGeom>
          <a:noFill/>
          <a:ln w="25400" cap="flat" cmpd="sng" algn="ctr">
            <a:no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Integrity</a:t>
            </a: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诚信</a:t>
            </a:r>
          </a:p>
        </p:txBody>
      </p:sp>
      <p:sp>
        <p:nvSpPr>
          <p:cNvPr id="11" name="MH_Title_1"/>
          <p:cNvSpPr/>
          <p:nvPr>
            <p:custDataLst>
              <p:tags r:id="rId2"/>
            </p:custDataLst>
          </p:nvPr>
        </p:nvSpPr>
        <p:spPr>
          <a:xfrm>
            <a:off x="6060378" y="2266531"/>
            <a:ext cx="1987167" cy="891280"/>
          </a:xfrm>
          <a:prstGeom prst="rect">
            <a:avLst/>
          </a:prstGeom>
          <a:noFill/>
          <a:ln w="25400" cap="flat" cmpd="sng" algn="ctr">
            <a:no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Innovation </a:t>
            </a: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创新</a:t>
            </a:r>
          </a:p>
        </p:txBody>
      </p:sp>
      <p:sp>
        <p:nvSpPr>
          <p:cNvPr id="12" name="MH_Title_1"/>
          <p:cNvSpPr/>
          <p:nvPr>
            <p:custDataLst>
              <p:tags r:id="rId3"/>
            </p:custDataLst>
          </p:nvPr>
        </p:nvSpPr>
        <p:spPr>
          <a:xfrm>
            <a:off x="3463528" y="4149601"/>
            <a:ext cx="1926722" cy="891280"/>
          </a:xfrm>
          <a:prstGeom prst="rect">
            <a:avLst/>
          </a:prstGeom>
          <a:noFill/>
          <a:ln w="25400" cap="flat" cmpd="sng" algn="ctr">
            <a:no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Profession</a:t>
            </a: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专业</a:t>
            </a:r>
          </a:p>
        </p:txBody>
      </p:sp>
      <p:sp>
        <p:nvSpPr>
          <p:cNvPr id="13" name="MH_Title_1"/>
          <p:cNvSpPr/>
          <p:nvPr>
            <p:custDataLst>
              <p:tags r:id="rId4"/>
            </p:custDataLst>
          </p:nvPr>
        </p:nvSpPr>
        <p:spPr>
          <a:xfrm>
            <a:off x="7078171" y="4096628"/>
            <a:ext cx="1870275" cy="891280"/>
          </a:xfrm>
          <a:prstGeom prst="rect">
            <a:avLst/>
          </a:prstGeom>
          <a:noFill/>
          <a:ln w="25400" cap="flat" cmpd="sng" algn="ctr">
            <a:no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Mission</a:t>
            </a: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使命</a:t>
            </a:r>
          </a:p>
        </p:txBody>
      </p:sp>
      <p:sp>
        <p:nvSpPr>
          <p:cNvPr id="14" name="标题 1"/>
          <p:cNvSpPr txBox="1"/>
          <p:nvPr/>
        </p:nvSpPr>
        <p:spPr>
          <a:xfrm>
            <a:off x="82229" y="297837"/>
            <a:ext cx="5897272" cy="3305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Impact" panose="020B0806030902050204" pitchFamily="34" charset="0"/>
                <a:ea typeface="微软雅黑" panose="020B0503020204020204" pitchFamily="34" charset="-122"/>
                <a:sym typeface="微软雅黑" panose="020B0503020204020204" pitchFamily="34" charset="-122"/>
              </a:rPr>
              <a:t>Corporate culture </a:t>
            </a:r>
            <a:r>
              <a:rPr lang="zh-CN" altLang="en-US" sz="2400" b="1" dirty="0">
                <a:latin typeface="Impact" panose="020B0806030902050204" pitchFamily="34" charset="0"/>
                <a:ea typeface="微软雅黑" panose="020B0503020204020204" pitchFamily="34" charset="-122"/>
                <a:sym typeface="微软雅黑" panose="020B0503020204020204" pitchFamily="34" charset="-122"/>
              </a:rPr>
              <a:t>企业文化</a:t>
            </a:r>
          </a:p>
        </p:txBody>
      </p:sp>
    </p:spTree>
  </p:cSld>
  <p:clrMapOvr>
    <a:masterClrMapping/>
  </p:clrMapOvr>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1500"/>
                                </p:stCondLst>
                                <p:childTnLst>
                                  <p:par>
                                    <p:cTn id="16" presetID="2" presetClass="entr" presetSubtype="2" fill="hold" grpId="0" nodeType="afterEffect" p14:presetBounceEnd="50000">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50000">
                                          <p:cBhvr additive="base">
                                            <p:cTn id="18"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3000"/>
                                </p:stCondLst>
                                <p:childTnLst>
                                  <p:par>
                                    <p:cTn id="27" presetID="2" presetClass="entr" presetSubtype="8" fill="hold" grpId="0" nodeType="afterEffect" p14:presetBounceEnd="50000">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14:bounceEnd="50000">
                                          <p:cBhvr additive="base">
                                            <p:cTn id="29"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30" dur="10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40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4500"/>
                                </p:stCondLst>
                                <p:childTnLst>
                                  <p:par>
                                    <p:cTn id="38" presetID="2" presetClass="entr" presetSubtype="2" fill="hold" grpId="0" nodeType="afterEffect" p14:presetBounceEnd="50000">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14:bounceEnd="50000">
                                          <p:cBhvr additive="base">
                                            <p:cTn id="40" dur="10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41" dur="1000" fill="hold"/>
                                            <p:tgtEl>
                                              <p:spTgt spid="9"/>
                                            </p:tgtEl>
                                            <p:attrNameLst>
                                              <p:attrName>ppt_y</p:attrName>
                                            </p:attrNameLst>
                                          </p:cBhvr>
                                          <p:tavLst>
                                            <p:tav tm="0">
                                              <p:val>
                                                <p:strVal val="#ppt_y"/>
                                              </p:val>
                                            </p:tav>
                                            <p:tav tm="100000">
                                              <p:val>
                                                <p:strVal val="#ppt_y"/>
                                              </p:val>
                                            </p:tav>
                                          </p:tavLst>
                                        </p:anim>
                                      </p:childTnLst>
                                    </p:cTn>
                                  </p:par>
                                </p:childTnLst>
                              </p:cTn>
                            </p:par>
                            <p:par>
                              <p:cTn id="42" fill="hold">
                                <p:stCondLst>
                                  <p:cond delay="55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22" presetClass="entr" presetSubtype="2" fill="hold" grpId="0" nodeType="withEffect">
                                      <p:stCondLst>
                                        <p:cond delay="250"/>
                                      </p:stCondLst>
                                      <p:childTnLst>
                                        <p:set>
                                          <p:cBhvr>
                                            <p:cTn id="49" dur="1" fill="hold">
                                              <p:stCondLst>
                                                <p:cond delay="0"/>
                                              </p:stCondLst>
                                            </p:cTn>
                                            <p:tgtEl>
                                              <p:spTgt spid="2"/>
                                            </p:tgtEl>
                                            <p:attrNameLst>
                                              <p:attrName>style.visibility</p:attrName>
                                            </p:attrNameLst>
                                          </p:cBhvr>
                                          <p:to>
                                            <p:strVal val="visible"/>
                                          </p:to>
                                        </p:set>
                                        <p:animEffect transition="in" filter="wipe(right)">
                                          <p:cBhvr>
                                            <p:cTn id="50" dur="500"/>
                                            <p:tgtEl>
                                              <p:spTgt spid="2"/>
                                            </p:tgtEl>
                                          </p:cBhvr>
                                        </p:animEffect>
                                      </p:childTnLst>
                                    </p:cTn>
                                  </p:par>
                                  <p:par>
                                    <p:cTn id="51" presetID="22" presetClass="entr" presetSubtype="8" fill="hold" grpId="0" nodeType="withEffect">
                                      <p:stCondLst>
                                        <p:cond delay="25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22" presetClass="entr" presetSubtype="2" fill="hold" grpId="0" nodeType="withEffect">
                                      <p:stCondLst>
                                        <p:cond delay="25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500"/>
                                            <p:tgtEl>
                                              <p:spTgt spid="4"/>
                                            </p:tgtEl>
                                          </p:cBhvr>
                                        </p:animEffect>
                                      </p:childTnLst>
                                    </p:cTn>
                                  </p:par>
                                  <p:par>
                                    <p:cTn id="57" presetID="22" presetClass="entr" presetSubtype="8" fill="hold" grpId="0" nodeType="withEffect">
                                      <p:stCondLst>
                                        <p:cond delay="25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animBg="1"/>
          <p:bldP spid="8" grpId="0" animBg="1"/>
          <p:bldP spid="9" grpId="0" animBg="1"/>
          <p:bldP spid="10" grpId="0"/>
          <p:bldP spid="11" grpId="0"/>
          <p:bldP spid="12"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0-#ppt_w/2"/>
                                              </p:val>
                                            </p:tav>
                                            <p:tav tm="100000">
                                              <p:val>
                                                <p:strVal val="#ppt_x"/>
                                              </p:val>
                                            </p:tav>
                                          </p:tavLst>
                                        </p:anim>
                                        <p:anim calcmode="lin" valueType="num">
                                          <p:cBhvr additive="base">
                                            <p:cTn id="30" dur="10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40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4500"/>
                                </p:stCondLst>
                                <p:childTnLst>
                                  <p:par>
                                    <p:cTn id="38" presetID="2" presetClass="entr" presetSubtype="2"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000" fill="hold"/>
                                            <p:tgtEl>
                                              <p:spTgt spid="9"/>
                                            </p:tgtEl>
                                            <p:attrNameLst>
                                              <p:attrName>ppt_x</p:attrName>
                                            </p:attrNameLst>
                                          </p:cBhvr>
                                          <p:tavLst>
                                            <p:tav tm="0">
                                              <p:val>
                                                <p:strVal val="1+#ppt_w/2"/>
                                              </p:val>
                                            </p:tav>
                                            <p:tav tm="100000">
                                              <p:val>
                                                <p:strVal val="#ppt_x"/>
                                              </p:val>
                                            </p:tav>
                                          </p:tavLst>
                                        </p:anim>
                                        <p:anim calcmode="lin" valueType="num">
                                          <p:cBhvr additive="base">
                                            <p:cTn id="41" dur="1000" fill="hold"/>
                                            <p:tgtEl>
                                              <p:spTgt spid="9"/>
                                            </p:tgtEl>
                                            <p:attrNameLst>
                                              <p:attrName>ppt_y</p:attrName>
                                            </p:attrNameLst>
                                          </p:cBhvr>
                                          <p:tavLst>
                                            <p:tav tm="0">
                                              <p:val>
                                                <p:strVal val="#ppt_y"/>
                                              </p:val>
                                            </p:tav>
                                            <p:tav tm="100000">
                                              <p:val>
                                                <p:strVal val="#ppt_y"/>
                                              </p:val>
                                            </p:tav>
                                          </p:tavLst>
                                        </p:anim>
                                      </p:childTnLst>
                                    </p:cTn>
                                  </p:par>
                                </p:childTnLst>
                              </p:cTn>
                            </p:par>
                            <p:par>
                              <p:cTn id="42" fill="hold">
                                <p:stCondLst>
                                  <p:cond delay="55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22" presetClass="entr" presetSubtype="2" fill="hold" grpId="0" nodeType="withEffect">
                                      <p:stCondLst>
                                        <p:cond delay="250"/>
                                      </p:stCondLst>
                                      <p:childTnLst>
                                        <p:set>
                                          <p:cBhvr>
                                            <p:cTn id="49" dur="1" fill="hold">
                                              <p:stCondLst>
                                                <p:cond delay="0"/>
                                              </p:stCondLst>
                                            </p:cTn>
                                            <p:tgtEl>
                                              <p:spTgt spid="2"/>
                                            </p:tgtEl>
                                            <p:attrNameLst>
                                              <p:attrName>style.visibility</p:attrName>
                                            </p:attrNameLst>
                                          </p:cBhvr>
                                          <p:to>
                                            <p:strVal val="visible"/>
                                          </p:to>
                                        </p:set>
                                        <p:animEffect transition="in" filter="wipe(right)">
                                          <p:cBhvr>
                                            <p:cTn id="50" dur="500"/>
                                            <p:tgtEl>
                                              <p:spTgt spid="2"/>
                                            </p:tgtEl>
                                          </p:cBhvr>
                                        </p:animEffect>
                                      </p:childTnLst>
                                    </p:cTn>
                                  </p:par>
                                  <p:par>
                                    <p:cTn id="51" presetID="22" presetClass="entr" presetSubtype="8" fill="hold" grpId="0" nodeType="withEffect">
                                      <p:stCondLst>
                                        <p:cond delay="25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22" presetClass="entr" presetSubtype="2" fill="hold" grpId="0" nodeType="withEffect">
                                      <p:stCondLst>
                                        <p:cond delay="25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500"/>
                                            <p:tgtEl>
                                              <p:spTgt spid="4"/>
                                            </p:tgtEl>
                                          </p:cBhvr>
                                        </p:animEffect>
                                      </p:childTnLst>
                                    </p:cTn>
                                  </p:par>
                                  <p:par>
                                    <p:cTn id="57" presetID="22" presetClass="entr" presetSubtype="8" fill="hold" grpId="0" nodeType="withEffect">
                                      <p:stCondLst>
                                        <p:cond delay="25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animBg="1"/>
          <p:bldP spid="8" grpId="0" animBg="1"/>
          <p:bldP spid="9" grpId="0" animBg="1"/>
          <p:bldP spid="10" grpId="0"/>
          <p:bldP spid="11" grpId="0"/>
          <p:bldP spid="12" grpId="0"/>
          <p:bldP spid="1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p:cNvSpPr/>
          <p:nvPr/>
        </p:nvSpPr>
        <p:spPr bwMode="auto">
          <a:xfrm rot="18998266">
            <a:off x="7973758" y="3549799"/>
            <a:ext cx="3755875" cy="1881721"/>
          </a:xfrm>
          <a:custGeom>
            <a:avLst/>
            <a:gdLst>
              <a:gd name="T0" fmla="*/ 0 w 852"/>
              <a:gd name="T1" fmla="*/ 0 h 455"/>
              <a:gd name="T2" fmla="*/ 25 w 852"/>
              <a:gd name="T3" fmla="*/ 115 h 455"/>
              <a:gd name="T4" fmla="*/ 40 w 852"/>
              <a:gd name="T5" fmla="*/ 87 h 455"/>
              <a:gd name="T6" fmla="*/ 364 w 852"/>
              <a:gd name="T7" fmla="*/ 280 h 455"/>
              <a:gd name="T8" fmla="*/ 432 w 852"/>
              <a:gd name="T9" fmla="*/ 271 h 455"/>
              <a:gd name="T10" fmla="*/ 647 w 852"/>
              <a:gd name="T11" fmla="*/ 451 h 455"/>
              <a:gd name="T12" fmla="*/ 848 w 852"/>
              <a:gd name="T13" fmla="*/ 235 h 455"/>
              <a:gd name="T14" fmla="*/ 682 w 852"/>
              <a:gd name="T15" fmla="*/ 38 h 455"/>
              <a:gd name="T16" fmla="*/ 667 w 852"/>
              <a:gd name="T17" fmla="*/ 35 h 455"/>
              <a:gd name="T18" fmla="*/ 662 w 852"/>
              <a:gd name="T19" fmla="*/ 45 h 455"/>
              <a:gd name="T20" fmla="*/ 659 w 852"/>
              <a:gd name="T21" fmla="*/ 52 h 455"/>
              <a:gd name="T22" fmla="*/ 656 w 852"/>
              <a:gd name="T23" fmla="*/ 57 h 455"/>
              <a:gd name="T24" fmla="*/ 651 w 852"/>
              <a:gd name="T25" fmla="*/ 67 h 455"/>
              <a:gd name="T26" fmla="*/ 648 w 852"/>
              <a:gd name="T27" fmla="*/ 73 h 455"/>
              <a:gd name="T28" fmla="*/ 644 w 852"/>
              <a:gd name="T29" fmla="*/ 79 h 455"/>
              <a:gd name="T30" fmla="*/ 638 w 852"/>
              <a:gd name="T31" fmla="*/ 88 h 455"/>
              <a:gd name="T32" fmla="*/ 634 w 852"/>
              <a:gd name="T33" fmla="*/ 94 h 455"/>
              <a:gd name="T34" fmla="*/ 631 w 852"/>
              <a:gd name="T35" fmla="*/ 99 h 455"/>
              <a:gd name="T36" fmla="*/ 623 w 852"/>
              <a:gd name="T37" fmla="*/ 109 h 455"/>
              <a:gd name="T38" fmla="*/ 620 w 852"/>
              <a:gd name="T39" fmla="*/ 113 h 455"/>
              <a:gd name="T40" fmla="*/ 615 w 852"/>
              <a:gd name="T41" fmla="*/ 119 h 455"/>
              <a:gd name="T42" fmla="*/ 611 w 852"/>
              <a:gd name="T43" fmla="*/ 123 h 455"/>
              <a:gd name="T44" fmla="*/ 603 w 852"/>
              <a:gd name="T45" fmla="*/ 133 h 455"/>
              <a:gd name="T46" fmla="*/ 600 w 852"/>
              <a:gd name="T47" fmla="*/ 137 h 455"/>
              <a:gd name="T48" fmla="*/ 590 w 852"/>
              <a:gd name="T49" fmla="*/ 147 h 455"/>
              <a:gd name="T50" fmla="*/ 587 w 852"/>
              <a:gd name="T51" fmla="*/ 149 h 455"/>
              <a:gd name="T52" fmla="*/ 581 w 852"/>
              <a:gd name="T53" fmla="*/ 155 h 455"/>
              <a:gd name="T54" fmla="*/ 578 w 852"/>
              <a:gd name="T55" fmla="*/ 157 h 455"/>
              <a:gd name="T56" fmla="*/ 566 w 852"/>
              <a:gd name="T57" fmla="*/ 167 h 455"/>
              <a:gd name="T58" fmla="*/ 564 w 852"/>
              <a:gd name="T59" fmla="*/ 170 h 455"/>
              <a:gd name="T60" fmla="*/ 541 w 852"/>
              <a:gd name="T61" fmla="*/ 186 h 455"/>
              <a:gd name="T62" fmla="*/ 540 w 852"/>
              <a:gd name="T63" fmla="*/ 187 h 455"/>
              <a:gd name="T64" fmla="*/ 525 w 852"/>
              <a:gd name="T65" fmla="*/ 196 h 455"/>
              <a:gd name="T66" fmla="*/ 523 w 852"/>
              <a:gd name="T67" fmla="*/ 197 h 455"/>
              <a:gd name="T68" fmla="*/ 498 w 852"/>
              <a:gd name="T69" fmla="*/ 211 h 455"/>
              <a:gd name="T70" fmla="*/ 497 w 852"/>
              <a:gd name="T71" fmla="*/ 212 h 455"/>
              <a:gd name="T72" fmla="*/ 480 w 852"/>
              <a:gd name="T73" fmla="*/ 219 h 455"/>
              <a:gd name="T74" fmla="*/ 479 w 852"/>
              <a:gd name="T75" fmla="*/ 220 h 455"/>
              <a:gd name="T76" fmla="*/ 451 w 852"/>
              <a:gd name="T77" fmla="*/ 230 h 455"/>
              <a:gd name="T78" fmla="*/ 449 w 852"/>
              <a:gd name="T79" fmla="*/ 230 h 455"/>
              <a:gd name="T80" fmla="*/ 430 w 852"/>
              <a:gd name="T81" fmla="*/ 236 h 455"/>
              <a:gd name="T82" fmla="*/ 357 w 852"/>
              <a:gd name="T83" fmla="*/ 246 h 455"/>
              <a:gd name="T84" fmla="*/ 47 w 852"/>
              <a:gd name="T85" fmla="*/ 83 h 455"/>
              <a:gd name="T86" fmla="*/ 85 w 852"/>
              <a:gd name="T87" fmla="*/ 82 h 455"/>
              <a:gd name="T88" fmla="*/ 0 w 852"/>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2" h="455">
                <a:moveTo>
                  <a:pt x="0" y="0"/>
                </a:moveTo>
                <a:cubicBezTo>
                  <a:pt x="25" y="115"/>
                  <a:pt x="25" y="115"/>
                  <a:pt x="25" y="115"/>
                </a:cubicBezTo>
                <a:cubicBezTo>
                  <a:pt x="40" y="87"/>
                  <a:pt x="40" y="87"/>
                  <a:pt x="40" y="87"/>
                </a:cubicBezTo>
                <a:cubicBezTo>
                  <a:pt x="98" y="205"/>
                  <a:pt x="223" y="285"/>
                  <a:pt x="364" y="280"/>
                </a:cubicBezTo>
                <a:cubicBezTo>
                  <a:pt x="387" y="279"/>
                  <a:pt x="410" y="276"/>
                  <a:pt x="432" y="271"/>
                </a:cubicBezTo>
                <a:cubicBezTo>
                  <a:pt x="447" y="376"/>
                  <a:pt x="539" y="455"/>
                  <a:pt x="647" y="451"/>
                </a:cubicBezTo>
                <a:cubicBezTo>
                  <a:pt x="762" y="447"/>
                  <a:pt x="852" y="350"/>
                  <a:pt x="848" y="235"/>
                </a:cubicBezTo>
                <a:cubicBezTo>
                  <a:pt x="845" y="137"/>
                  <a:pt x="774" y="57"/>
                  <a:pt x="682" y="38"/>
                </a:cubicBezTo>
                <a:cubicBezTo>
                  <a:pt x="677" y="37"/>
                  <a:pt x="672" y="36"/>
                  <a:pt x="667" y="35"/>
                </a:cubicBezTo>
                <a:cubicBezTo>
                  <a:pt x="665" y="38"/>
                  <a:pt x="664" y="42"/>
                  <a:pt x="662" y="45"/>
                </a:cubicBezTo>
                <a:cubicBezTo>
                  <a:pt x="661" y="47"/>
                  <a:pt x="660" y="49"/>
                  <a:pt x="659" y="52"/>
                </a:cubicBezTo>
                <a:cubicBezTo>
                  <a:pt x="658" y="53"/>
                  <a:pt x="657" y="55"/>
                  <a:pt x="656" y="57"/>
                </a:cubicBezTo>
                <a:cubicBezTo>
                  <a:pt x="655" y="61"/>
                  <a:pt x="653" y="64"/>
                  <a:pt x="651" y="67"/>
                </a:cubicBezTo>
                <a:cubicBezTo>
                  <a:pt x="650" y="69"/>
                  <a:pt x="649" y="71"/>
                  <a:pt x="648" y="73"/>
                </a:cubicBezTo>
                <a:cubicBezTo>
                  <a:pt x="646" y="75"/>
                  <a:pt x="645" y="77"/>
                  <a:pt x="644" y="79"/>
                </a:cubicBezTo>
                <a:cubicBezTo>
                  <a:pt x="642" y="82"/>
                  <a:pt x="640" y="85"/>
                  <a:pt x="638" y="88"/>
                </a:cubicBezTo>
                <a:cubicBezTo>
                  <a:pt x="637" y="90"/>
                  <a:pt x="635" y="92"/>
                  <a:pt x="634" y="94"/>
                </a:cubicBezTo>
                <a:cubicBezTo>
                  <a:pt x="633" y="96"/>
                  <a:pt x="632" y="97"/>
                  <a:pt x="631" y="99"/>
                </a:cubicBezTo>
                <a:cubicBezTo>
                  <a:pt x="628" y="102"/>
                  <a:pt x="626" y="106"/>
                  <a:pt x="623" y="109"/>
                </a:cubicBezTo>
                <a:cubicBezTo>
                  <a:pt x="622" y="110"/>
                  <a:pt x="621" y="112"/>
                  <a:pt x="620" y="113"/>
                </a:cubicBezTo>
                <a:cubicBezTo>
                  <a:pt x="618" y="115"/>
                  <a:pt x="617" y="117"/>
                  <a:pt x="615" y="119"/>
                </a:cubicBezTo>
                <a:cubicBezTo>
                  <a:pt x="614" y="121"/>
                  <a:pt x="613" y="122"/>
                  <a:pt x="611" y="123"/>
                </a:cubicBezTo>
                <a:cubicBezTo>
                  <a:pt x="609" y="127"/>
                  <a:pt x="606" y="130"/>
                  <a:pt x="603" y="133"/>
                </a:cubicBezTo>
                <a:cubicBezTo>
                  <a:pt x="602" y="134"/>
                  <a:pt x="601" y="135"/>
                  <a:pt x="600" y="137"/>
                </a:cubicBezTo>
                <a:cubicBezTo>
                  <a:pt x="596" y="140"/>
                  <a:pt x="593" y="143"/>
                  <a:pt x="590" y="147"/>
                </a:cubicBezTo>
                <a:cubicBezTo>
                  <a:pt x="589" y="147"/>
                  <a:pt x="588" y="148"/>
                  <a:pt x="587" y="149"/>
                </a:cubicBezTo>
                <a:cubicBezTo>
                  <a:pt x="585" y="151"/>
                  <a:pt x="583" y="153"/>
                  <a:pt x="581" y="155"/>
                </a:cubicBezTo>
                <a:cubicBezTo>
                  <a:pt x="580" y="156"/>
                  <a:pt x="579" y="157"/>
                  <a:pt x="578" y="157"/>
                </a:cubicBezTo>
                <a:cubicBezTo>
                  <a:pt x="574" y="161"/>
                  <a:pt x="570" y="164"/>
                  <a:pt x="566" y="167"/>
                </a:cubicBezTo>
                <a:cubicBezTo>
                  <a:pt x="566" y="168"/>
                  <a:pt x="565" y="169"/>
                  <a:pt x="564" y="170"/>
                </a:cubicBezTo>
                <a:cubicBezTo>
                  <a:pt x="556" y="175"/>
                  <a:pt x="549" y="181"/>
                  <a:pt x="541" y="186"/>
                </a:cubicBezTo>
                <a:cubicBezTo>
                  <a:pt x="541" y="186"/>
                  <a:pt x="540" y="187"/>
                  <a:pt x="540" y="187"/>
                </a:cubicBezTo>
                <a:cubicBezTo>
                  <a:pt x="535" y="190"/>
                  <a:pt x="530" y="193"/>
                  <a:pt x="525" y="196"/>
                </a:cubicBezTo>
                <a:cubicBezTo>
                  <a:pt x="525" y="197"/>
                  <a:pt x="524" y="197"/>
                  <a:pt x="523" y="197"/>
                </a:cubicBezTo>
                <a:cubicBezTo>
                  <a:pt x="515" y="202"/>
                  <a:pt x="507" y="207"/>
                  <a:pt x="498" y="211"/>
                </a:cubicBezTo>
                <a:cubicBezTo>
                  <a:pt x="497" y="211"/>
                  <a:pt x="497" y="212"/>
                  <a:pt x="497" y="212"/>
                </a:cubicBezTo>
                <a:cubicBezTo>
                  <a:pt x="491" y="214"/>
                  <a:pt x="485" y="217"/>
                  <a:pt x="480" y="219"/>
                </a:cubicBezTo>
                <a:cubicBezTo>
                  <a:pt x="479" y="219"/>
                  <a:pt x="479" y="220"/>
                  <a:pt x="479" y="220"/>
                </a:cubicBezTo>
                <a:cubicBezTo>
                  <a:pt x="470" y="223"/>
                  <a:pt x="460" y="227"/>
                  <a:pt x="451" y="230"/>
                </a:cubicBezTo>
                <a:cubicBezTo>
                  <a:pt x="450" y="230"/>
                  <a:pt x="450" y="230"/>
                  <a:pt x="449" y="230"/>
                </a:cubicBezTo>
                <a:cubicBezTo>
                  <a:pt x="443" y="232"/>
                  <a:pt x="437" y="234"/>
                  <a:pt x="430" y="236"/>
                </a:cubicBezTo>
                <a:cubicBezTo>
                  <a:pt x="407" y="242"/>
                  <a:pt x="382" y="245"/>
                  <a:pt x="357" y="246"/>
                </a:cubicBezTo>
                <a:cubicBezTo>
                  <a:pt x="227" y="251"/>
                  <a:pt x="112" y="185"/>
                  <a:pt x="47" y="83"/>
                </a:cubicBezTo>
                <a:cubicBezTo>
                  <a:pt x="85" y="82"/>
                  <a:pt x="85" y="82"/>
                  <a:pt x="85" y="82"/>
                </a:cubicBezTo>
                <a:lnTo>
                  <a:pt x="0" y="0"/>
                </a:lnTo>
                <a:close/>
              </a:path>
            </a:pathLst>
          </a:custGeom>
          <a:solidFill>
            <a:srgbClr val="14B28B"/>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endParaRPr>
          </a:p>
        </p:txBody>
      </p:sp>
      <p:grpSp>
        <p:nvGrpSpPr>
          <p:cNvPr id="2" name="组合 1"/>
          <p:cNvGrpSpPr/>
          <p:nvPr/>
        </p:nvGrpSpPr>
        <p:grpSpPr>
          <a:xfrm>
            <a:off x="5751367" y="1223552"/>
            <a:ext cx="4927962" cy="5610323"/>
            <a:chOff x="5278821" y="910967"/>
            <a:chExt cx="3311757" cy="4089724"/>
          </a:xfrm>
        </p:grpSpPr>
        <p:sp>
          <p:nvSpPr>
            <p:cNvPr id="3" name="Freeform 8"/>
            <p:cNvSpPr/>
            <p:nvPr/>
          </p:nvSpPr>
          <p:spPr bwMode="auto">
            <a:xfrm rot="716918">
              <a:off x="5278821" y="1069521"/>
              <a:ext cx="2452688" cy="1384729"/>
            </a:xfrm>
            <a:custGeom>
              <a:avLst/>
              <a:gdLst>
                <a:gd name="T0" fmla="*/ 840 w 840"/>
                <a:gd name="T1" fmla="*/ 474 h 474"/>
                <a:gd name="T2" fmla="*/ 819 w 840"/>
                <a:gd name="T3" fmla="*/ 357 h 474"/>
                <a:gd name="T4" fmla="*/ 803 w 840"/>
                <a:gd name="T5" fmla="*/ 386 h 474"/>
                <a:gd name="T6" fmla="*/ 486 w 840"/>
                <a:gd name="T7" fmla="*/ 181 h 474"/>
                <a:gd name="T8" fmla="*/ 417 w 840"/>
                <a:gd name="T9" fmla="*/ 188 h 474"/>
                <a:gd name="T10" fmla="*/ 209 w 840"/>
                <a:gd name="T11" fmla="*/ 0 h 474"/>
                <a:gd name="T12" fmla="*/ 0 w 840"/>
                <a:gd name="T13" fmla="*/ 209 h 474"/>
                <a:gd name="T14" fmla="*/ 160 w 840"/>
                <a:gd name="T15" fmla="*/ 412 h 474"/>
                <a:gd name="T16" fmla="*/ 174 w 840"/>
                <a:gd name="T17" fmla="*/ 415 h 474"/>
                <a:gd name="T18" fmla="*/ 179 w 840"/>
                <a:gd name="T19" fmla="*/ 405 h 474"/>
                <a:gd name="T20" fmla="*/ 183 w 840"/>
                <a:gd name="T21" fmla="*/ 398 h 474"/>
                <a:gd name="T22" fmla="*/ 186 w 840"/>
                <a:gd name="T23" fmla="*/ 393 h 474"/>
                <a:gd name="T24" fmla="*/ 192 w 840"/>
                <a:gd name="T25" fmla="*/ 383 h 474"/>
                <a:gd name="T26" fmla="*/ 195 w 840"/>
                <a:gd name="T27" fmla="*/ 378 h 474"/>
                <a:gd name="T28" fmla="*/ 199 w 840"/>
                <a:gd name="T29" fmla="*/ 371 h 474"/>
                <a:gd name="T30" fmla="*/ 205 w 840"/>
                <a:gd name="T31" fmla="*/ 363 h 474"/>
                <a:gd name="T32" fmla="*/ 209 w 840"/>
                <a:gd name="T33" fmla="*/ 357 h 474"/>
                <a:gd name="T34" fmla="*/ 213 w 840"/>
                <a:gd name="T35" fmla="*/ 352 h 474"/>
                <a:gd name="T36" fmla="*/ 221 w 840"/>
                <a:gd name="T37" fmla="*/ 343 h 474"/>
                <a:gd name="T38" fmla="*/ 224 w 840"/>
                <a:gd name="T39" fmla="*/ 338 h 474"/>
                <a:gd name="T40" fmla="*/ 229 w 840"/>
                <a:gd name="T41" fmla="*/ 332 h 474"/>
                <a:gd name="T42" fmla="*/ 233 w 840"/>
                <a:gd name="T43" fmla="*/ 328 h 474"/>
                <a:gd name="T44" fmla="*/ 242 w 840"/>
                <a:gd name="T45" fmla="*/ 319 h 474"/>
                <a:gd name="T46" fmla="*/ 245 w 840"/>
                <a:gd name="T47" fmla="*/ 316 h 474"/>
                <a:gd name="T48" fmla="*/ 255 w 840"/>
                <a:gd name="T49" fmla="*/ 306 h 474"/>
                <a:gd name="T50" fmla="*/ 258 w 840"/>
                <a:gd name="T51" fmla="*/ 303 h 474"/>
                <a:gd name="T52" fmla="*/ 265 w 840"/>
                <a:gd name="T53" fmla="*/ 298 h 474"/>
                <a:gd name="T54" fmla="*/ 268 w 840"/>
                <a:gd name="T55" fmla="*/ 296 h 474"/>
                <a:gd name="T56" fmla="*/ 279 w 840"/>
                <a:gd name="T57" fmla="*/ 286 h 474"/>
                <a:gd name="T58" fmla="*/ 282 w 840"/>
                <a:gd name="T59" fmla="*/ 284 h 474"/>
                <a:gd name="T60" fmla="*/ 305 w 840"/>
                <a:gd name="T61" fmla="*/ 268 h 474"/>
                <a:gd name="T62" fmla="*/ 307 w 840"/>
                <a:gd name="T63" fmla="*/ 267 h 474"/>
                <a:gd name="T64" fmla="*/ 322 w 840"/>
                <a:gd name="T65" fmla="*/ 259 h 474"/>
                <a:gd name="T66" fmla="*/ 324 w 840"/>
                <a:gd name="T67" fmla="*/ 258 h 474"/>
                <a:gd name="T68" fmla="*/ 350 w 840"/>
                <a:gd name="T69" fmla="*/ 245 h 474"/>
                <a:gd name="T70" fmla="*/ 351 w 840"/>
                <a:gd name="T71" fmla="*/ 244 h 474"/>
                <a:gd name="T72" fmla="*/ 368 w 840"/>
                <a:gd name="T73" fmla="*/ 237 h 474"/>
                <a:gd name="T74" fmla="*/ 369 w 840"/>
                <a:gd name="T75" fmla="*/ 237 h 474"/>
                <a:gd name="T76" fmla="*/ 397 w 840"/>
                <a:gd name="T77" fmla="*/ 228 h 474"/>
                <a:gd name="T78" fmla="*/ 399 w 840"/>
                <a:gd name="T79" fmla="*/ 227 h 474"/>
                <a:gd name="T80" fmla="*/ 418 w 840"/>
                <a:gd name="T81" fmla="*/ 223 h 474"/>
                <a:gd name="T82" fmla="*/ 492 w 840"/>
                <a:gd name="T83" fmla="*/ 215 h 474"/>
                <a:gd name="T84" fmla="*/ 796 w 840"/>
                <a:gd name="T85" fmla="*/ 389 h 474"/>
                <a:gd name="T86" fmla="*/ 757 w 840"/>
                <a:gd name="T87" fmla="*/ 389 h 474"/>
                <a:gd name="T88" fmla="*/ 840 w 840"/>
                <a:gd name="T89"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474">
                  <a:moveTo>
                    <a:pt x="840" y="474"/>
                  </a:moveTo>
                  <a:cubicBezTo>
                    <a:pt x="819" y="357"/>
                    <a:pt x="819" y="357"/>
                    <a:pt x="819" y="357"/>
                  </a:cubicBezTo>
                  <a:cubicBezTo>
                    <a:pt x="803" y="386"/>
                    <a:pt x="803" y="386"/>
                    <a:pt x="803" y="386"/>
                  </a:cubicBezTo>
                  <a:cubicBezTo>
                    <a:pt x="748" y="265"/>
                    <a:pt x="627" y="181"/>
                    <a:pt x="486" y="181"/>
                  </a:cubicBezTo>
                  <a:cubicBezTo>
                    <a:pt x="463" y="181"/>
                    <a:pt x="440" y="183"/>
                    <a:pt x="417" y="188"/>
                  </a:cubicBezTo>
                  <a:cubicBezTo>
                    <a:pt x="407" y="82"/>
                    <a:pt x="318" y="0"/>
                    <a:pt x="209" y="0"/>
                  </a:cubicBezTo>
                  <a:cubicBezTo>
                    <a:pt x="94" y="0"/>
                    <a:pt x="0" y="93"/>
                    <a:pt x="0" y="209"/>
                  </a:cubicBezTo>
                  <a:cubicBezTo>
                    <a:pt x="0" y="307"/>
                    <a:pt x="68" y="389"/>
                    <a:pt x="160" y="412"/>
                  </a:cubicBezTo>
                  <a:cubicBezTo>
                    <a:pt x="164" y="413"/>
                    <a:pt x="169" y="414"/>
                    <a:pt x="174" y="415"/>
                  </a:cubicBezTo>
                  <a:cubicBezTo>
                    <a:pt x="176" y="411"/>
                    <a:pt x="177" y="408"/>
                    <a:pt x="179" y="405"/>
                  </a:cubicBezTo>
                  <a:cubicBezTo>
                    <a:pt x="180" y="403"/>
                    <a:pt x="181" y="401"/>
                    <a:pt x="183" y="398"/>
                  </a:cubicBezTo>
                  <a:cubicBezTo>
                    <a:pt x="184" y="397"/>
                    <a:pt x="185" y="395"/>
                    <a:pt x="186" y="393"/>
                  </a:cubicBezTo>
                  <a:cubicBezTo>
                    <a:pt x="188" y="390"/>
                    <a:pt x="190" y="386"/>
                    <a:pt x="192" y="383"/>
                  </a:cubicBezTo>
                  <a:cubicBezTo>
                    <a:pt x="193" y="381"/>
                    <a:pt x="194" y="380"/>
                    <a:pt x="195" y="378"/>
                  </a:cubicBezTo>
                  <a:cubicBezTo>
                    <a:pt x="196" y="376"/>
                    <a:pt x="198" y="374"/>
                    <a:pt x="199" y="371"/>
                  </a:cubicBezTo>
                  <a:cubicBezTo>
                    <a:pt x="201" y="369"/>
                    <a:pt x="203" y="366"/>
                    <a:pt x="205" y="363"/>
                  </a:cubicBezTo>
                  <a:cubicBezTo>
                    <a:pt x="206" y="361"/>
                    <a:pt x="208" y="359"/>
                    <a:pt x="209" y="357"/>
                  </a:cubicBezTo>
                  <a:cubicBezTo>
                    <a:pt x="211" y="355"/>
                    <a:pt x="212" y="354"/>
                    <a:pt x="213" y="352"/>
                  </a:cubicBezTo>
                  <a:cubicBezTo>
                    <a:pt x="215" y="349"/>
                    <a:pt x="218" y="346"/>
                    <a:pt x="221" y="343"/>
                  </a:cubicBezTo>
                  <a:cubicBezTo>
                    <a:pt x="222" y="341"/>
                    <a:pt x="223" y="340"/>
                    <a:pt x="224" y="338"/>
                  </a:cubicBezTo>
                  <a:cubicBezTo>
                    <a:pt x="226" y="336"/>
                    <a:pt x="228" y="334"/>
                    <a:pt x="229" y="332"/>
                  </a:cubicBezTo>
                  <a:cubicBezTo>
                    <a:pt x="231" y="331"/>
                    <a:pt x="232" y="330"/>
                    <a:pt x="233" y="328"/>
                  </a:cubicBezTo>
                  <a:cubicBezTo>
                    <a:pt x="236" y="325"/>
                    <a:pt x="239" y="322"/>
                    <a:pt x="242" y="319"/>
                  </a:cubicBezTo>
                  <a:cubicBezTo>
                    <a:pt x="243" y="318"/>
                    <a:pt x="244" y="317"/>
                    <a:pt x="245" y="316"/>
                  </a:cubicBezTo>
                  <a:cubicBezTo>
                    <a:pt x="249" y="312"/>
                    <a:pt x="252" y="309"/>
                    <a:pt x="255" y="306"/>
                  </a:cubicBezTo>
                  <a:cubicBezTo>
                    <a:pt x="256" y="305"/>
                    <a:pt x="257" y="304"/>
                    <a:pt x="258" y="303"/>
                  </a:cubicBezTo>
                  <a:cubicBezTo>
                    <a:pt x="261" y="301"/>
                    <a:pt x="263" y="300"/>
                    <a:pt x="265" y="298"/>
                  </a:cubicBezTo>
                  <a:cubicBezTo>
                    <a:pt x="266" y="297"/>
                    <a:pt x="267" y="296"/>
                    <a:pt x="268" y="296"/>
                  </a:cubicBezTo>
                  <a:cubicBezTo>
                    <a:pt x="271" y="292"/>
                    <a:pt x="275" y="289"/>
                    <a:pt x="279" y="286"/>
                  </a:cubicBezTo>
                  <a:cubicBezTo>
                    <a:pt x="280" y="285"/>
                    <a:pt x="281" y="285"/>
                    <a:pt x="282" y="284"/>
                  </a:cubicBezTo>
                  <a:cubicBezTo>
                    <a:pt x="290" y="279"/>
                    <a:pt x="297" y="273"/>
                    <a:pt x="305" y="268"/>
                  </a:cubicBezTo>
                  <a:cubicBezTo>
                    <a:pt x="306" y="268"/>
                    <a:pt x="306" y="268"/>
                    <a:pt x="307" y="267"/>
                  </a:cubicBezTo>
                  <a:cubicBezTo>
                    <a:pt x="312" y="264"/>
                    <a:pt x="317" y="261"/>
                    <a:pt x="322" y="259"/>
                  </a:cubicBezTo>
                  <a:cubicBezTo>
                    <a:pt x="322" y="258"/>
                    <a:pt x="323" y="258"/>
                    <a:pt x="324" y="258"/>
                  </a:cubicBezTo>
                  <a:cubicBezTo>
                    <a:pt x="332" y="253"/>
                    <a:pt x="341" y="249"/>
                    <a:pt x="350" y="245"/>
                  </a:cubicBezTo>
                  <a:cubicBezTo>
                    <a:pt x="350" y="245"/>
                    <a:pt x="350" y="244"/>
                    <a:pt x="351" y="244"/>
                  </a:cubicBezTo>
                  <a:cubicBezTo>
                    <a:pt x="357" y="242"/>
                    <a:pt x="362" y="239"/>
                    <a:pt x="368" y="237"/>
                  </a:cubicBezTo>
                  <a:cubicBezTo>
                    <a:pt x="368" y="237"/>
                    <a:pt x="369" y="237"/>
                    <a:pt x="369" y="237"/>
                  </a:cubicBezTo>
                  <a:cubicBezTo>
                    <a:pt x="378" y="234"/>
                    <a:pt x="388" y="230"/>
                    <a:pt x="397" y="228"/>
                  </a:cubicBezTo>
                  <a:cubicBezTo>
                    <a:pt x="398" y="228"/>
                    <a:pt x="398" y="228"/>
                    <a:pt x="399" y="227"/>
                  </a:cubicBezTo>
                  <a:cubicBezTo>
                    <a:pt x="405" y="226"/>
                    <a:pt x="411" y="224"/>
                    <a:pt x="418" y="223"/>
                  </a:cubicBezTo>
                  <a:cubicBezTo>
                    <a:pt x="442" y="218"/>
                    <a:pt x="466" y="215"/>
                    <a:pt x="492" y="215"/>
                  </a:cubicBezTo>
                  <a:cubicBezTo>
                    <a:pt x="621" y="215"/>
                    <a:pt x="735" y="285"/>
                    <a:pt x="796" y="389"/>
                  </a:cubicBezTo>
                  <a:cubicBezTo>
                    <a:pt x="757" y="389"/>
                    <a:pt x="757" y="389"/>
                    <a:pt x="757" y="389"/>
                  </a:cubicBezTo>
                  <a:lnTo>
                    <a:pt x="840" y="474"/>
                  </a:lnTo>
                  <a:close/>
                </a:path>
              </a:pathLst>
            </a:custGeom>
            <a:solidFill>
              <a:srgbClr val="14B28B"/>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endParaRPr>
            </a:p>
          </p:txBody>
        </p:sp>
        <p:sp>
          <p:nvSpPr>
            <p:cNvPr id="4" name="Freeform 9"/>
            <p:cNvSpPr/>
            <p:nvPr/>
          </p:nvSpPr>
          <p:spPr bwMode="auto">
            <a:xfrm rot="20922278">
              <a:off x="7078353" y="910967"/>
              <a:ext cx="1397000" cy="2451858"/>
            </a:xfrm>
            <a:custGeom>
              <a:avLst/>
              <a:gdLst>
                <a:gd name="T0" fmla="*/ 0 w 478"/>
                <a:gd name="T1" fmla="*/ 839 h 839"/>
                <a:gd name="T2" fmla="*/ 117 w 478"/>
                <a:gd name="T3" fmla="*/ 818 h 839"/>
                <a:gd name="T4" fmla="*/ 88 w 478"/>
                <a:gd name="T5" fmla="*/ 802 h 839"/>
                <a:gd name="T6" fmla="*/ 295 w 478"/>
                <a:gd name="T7" fmla="*/ 487 h 839"/>
                <a:gd name="T8" fmla="*/ 288 w 478"/>
                <a:gd name="T9" fmla="*/ 418 h 839"/>
                <a:gd name="T10" fmla="*/ 477 w 478"/>
                <a:gd name="T11" fmla="*/ 211 h 839"/>
                <a:gd name="T12" fmla="*/ 269 w 478"/>
                <a:gd name="T13" fmla="*/ 1 h 839"/>
                <a:gd name="T14" fmla="*/ 66 w 478"/>
                <a:gd name="T15" fmla="*/ 159 h 839"/>
                <a:gd name="T16" fmla="*/ 62 w 478"/>
                <a:gd name="T17" fmla="*/ 174 h 839"/>
                <a:gd name="T18" fmla="*/ 72 w 478"/>
                <a:gd name="T19" fmla="*/ 178 h 839"/>
                <a:gd name="T20" fmla="*/ 79 w 478"/>
                <a:gd name="T21" fmla="*/ 182 h 839"/>
                <a:gd name="T22" fmla="*/ 84 w 478"/>
                <a:gd name="T23" fmla="*/ 185 h 839"/>
                <a:gd name="T24" fmla="*/ 94 w 478"/>
                <a:gd name="T25" fmla="*/ 191 h 839"/>
                <a:gd name="T26" fmla="*/ 99 w 478"/>
                <a:gd name="T27" fmla="*/ 194 h 839"/>
                <a:gd name="T28" fmla="*/ 106 w 478"/>
                <a:gd name="T29" fmla="*/ 198 h 839"/>
                <a:gd name="T30" fmla="*/ 114 w 478"/>
                <a:gd name="T31" fmla="*/ 204 h 839"/>
                <a:gd name="T32" fmla="*/ 120 w 478"/>
                <a:gd name="T33" fmla="*/ 209 h 839"/>
                <a:gd name="T34" fmla="*/ 125 w 478"/>
                <a:gd name="T35" fmla="*/ 212 h 839"/>
                <a:gd name="T36" fmla="*/ 134 w 478"/>
                <a:gd name="T37" fmla="*/ 220 h 839"/>
                <a:gd name="T38" fmla="*/ 139 w 478"/>
                <a:gd name="T39" fmla="*/ 224 h 839"/>
                <a:gd name="T40" fmla="*/ 145 w 478"/>
                <a:gd name="T41" fmla="*/ 229 h 839"/>
                <a:gd name="T42" fmla="*/ 148 w 478"/>
                <a:gd name="T43" fmla="*/ 233 h 839"/>
                <a:gd name="T44" fmla="*/ 158 w 478"/>
                <a:gd name="T45" fmla="*/ 242 h 839"/>
                <a:gd name="T46" fmla="*/ 161 w 478"/>
                <a:gd name="T47" fmla="*/ 245 h 839"/>
                <a:gd name="T48" fmla="*/ 171 w 478"/>
                <a:gd name="T49" fmla="*/ 255 h 839"/>
                <a:gd name="T50" fmla="*/ 173 w 478"/>
                <a:gd name="T51" fmla="*/ 258 h 839"/>
                <a:gd name="T52" fmla="*/ 179 w 478"/>
                <a:gd name="T53" fmla="*/ 265 h 839"/>
                <a:gd name="T54" fmla="*/ 181 w 478"/>
                <a:gd name="T55" fmla="*/ 267 h 839"/>
                <a:gd name="T56" fmla="*/ 190 w 478"/>
                <a:gd name="T57" fmla="*/ 279 h 839"/>
                <a:gd name="T58" fmla="*/ 193 w 478"/>
                <a:gd name="T59" fmla="*/ 282 h 839"/>
                <a:gd name="T60" fmla="*/ 208 w 478"/>
                <a:gd name="T61" fmla="*/ 305 h 839"/>
                <a:gd name="T62" fmla="*/ 209 w 478"/>
                <a:gd name="T63" fmla="*/ 307 h 839"/>
                <a:gd name="T64" fmla="*/ 218 w 478"/>
                <a:gd name="T65" fmla="*/ 322 h 839"/>
                <a:gd name="T66" fmla="*/ 219 w 478"/>
                <a:gd name="T67" fmla="*/ 324 h 839"/>
                <a:gd name="T68" fmla="*/ 231 w 478"/>
                <a:gd name="T69" fmla="*/ 350 h 839"/>
                <a:gd name="T70" fmla="*/ 232 w 478"/>
                <a:gd name="T71" fmla="*/ 351 h 839"/>
                <a:gd name="T72" fmla="*/ 239 w 478"/>
                <a:gd name="T73" fmla="*/ 368 h 839"/>
                <a:gd name="T74" fmla="*/ 239 w 478"/>
                <a:gd name="T75" fmla="*/ 369 h 839"/>
                <a:gd name="T76" fmla="*/ 248 w 478"/>
                <a:gd name="T77" fmla="*/ 397 h 839"/>
                <a:gd name="T78" fmla="*/ 249 w 478"/>
                <a:gd name="T79" fmla="*/ 399 h 839"/>
                <a:gd name="T80" fmla="*/ 253 w 478"/>
                <a:gd name="T81" fmla="*/ 418 h 839"/>
                <a:gd name="T82" fmla="*/ 261 w 478"/>
                <a:gd name="T83" fmla="*/ 492 h 839"/>
                <a:gd name="T84" fmla="*/ 85 w 478"/>
                <a:gd name="T85" fmla="*/ 795 h 839"/>
                <a:gd name="T86" fmla="*/ 85 w 478"/>
                <a:gd name="T87" fmla="*/ 757 h 839"/>
                <a:gd name="T88" fmla="*/ 0 w 478"/>
                <a:gd name="T89"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839">
                  <a:moveTo>
                    <a:pt x="0" y="839"/>
                  </a:moveTo>
                  <a:cubicBezTo>
                    <a:pt x="117" y="818"/>
                    <a:pt x="117" y="818"/>
                    <a:pt x="117" y="818"/>
                  </a:cubicBezTo>
                  <a:cubicBezTo>
                    <a:pt x="88" y="802"/>
                    <a:pt x="88" y="802"/>
                    <a:pt x="88" y="802"/>
                  </a:cubicBezTo>
                  <a:cubicBezTo>
                    <a:pt x="210" y="748"/>
                    <a:pt x="294" y="628"/>
                    <a:pt x="295" y="487"/>
                  </a:cubicBezTo>
                  <a:cubicBezTo>
                    <a:pt x="295" y="463"/>
                    <a:pt x="293" y="440"/>
                    <a:pt x="288" y="418"/>
                  </a:cubicBezTo>
                  <a:cubicBezTo>
                    <a:pt x="394" y="408"/>
                    <a:pt x="477" y="319"/>
                    <a:pt x="477" y="211"/>
                  </a:cubicBezTo>
                  <a:cubicBezTo>
                    <a:pt x="478" y="95"/>
                    <a:pt x="385" y="1"/>
                    <a:pt x="269" y="1"/>
                  </a:cubicBezTo>
                  <a:cubicBezTo>
                    <a:pt x="171" y="0"/>
                    <a:pt x="88" y="68"/>
                    <a:pt x="66" y="159"/>
                  </a:cubicBezTo>
                  <a:cubicBezTo>
                    <a:pt x="64" y="164"/>
                    <a:pt x="63" y="169"/>
                    <a:pt x="62" y="174"/>
                  </a:cubicBezTo>
                  <a:cubicBezTo>
                    <a:pt x="66" y="175"/>
                    <a:pt x="69" y="177"/>
                    <a:pt x="72" y="178"/>
                  </a:cubicBezTo>
                  <a:cubicBezTo>
                    <a:pt x="74" y="180"/>
                    <a:pt x="76" y="181"/>
                    <a:pt x="79" y="182"/>
                  </a:cubicBezTo>
                  <a:cubicBezTo>
                    <a:pt x="80" y="183"/>
                    <a:pt x="82" y="184"/>
                    <a:pt x="84" y="185"/>
                  </a:cubicBezTo>
                  <a:cubicBezTo>
                    <a:pt x="87" y="187"/>
                    <a:pt x="91" y="189"/>
                    <a:pt x="94" y="191"/>
                  </a:cubicBezTo>
                  <a:cubicBezTo>
                    <a:pt x="96" y="192"/>
                    <a:pt x="97" y="193"/>
                    <a:pt x="99" y="194"/>
                  </a:cubicBezTo>
                  <a:cubicBezTo>
                    <a:pt x="101" y="196"/>
                    <a:pt x="103" y="197"/>
                    <a:pt x="106" y="198"/>
                  </a:cubicBezTo>
                  <a:cubicBezTo>
                    <a:pt x="108" y="200"/>
                    <a:pt x="111" y="202"/>
                    <a:pt x="114" y="204"/>
                  </a:cubicBezTo>
                  <a:cubicBezTo>
                    <a:pt x="116" y="206"/>
                    <a:pt x="118" y="207"/>
                    <a:pt x="120" y="209"/>
                  </a:cubicBezTo>
                  <a:cubicBezTo>
                    <a:pt x="122" y="210"/>
                    <a:pt x="123" y="211"/>
                    <a:pt x="125" y="212"/>
                  </a:cubicBezTo>
                  <a:cubicBezTo>
                    <a:pt x="128" y="215"/>
                    <a:pt x="131" y="218"/>
                    <a:pt x="134" y="220"/>
                  </a:cubicBezTo>
                  <a:cubicBezTo>
                    <a:pt x="136" y="221"/>
                    <a:pt x="137" y="223"/>
                    <a:pt x="139" y="224"/>
                  </a:cubicBezTo>
                  <a:cubicBezTo>
                    <a:pt x="141" y="226"/>
                    <a:pt x="143" y="227"/>
                    <a:pt x="145" y="229"/>
                  </a:cubicBezTo>
                  <a:cubicBezTo>
                    <a:pt x="146" y="230"/>
                    <a:pt x="147" y="231"/>
                    <a:pt x="148" y="233"/>
                  </a:cubicBezTo>
                  <a:cubicBezTo>
                    <a:pt x="152" y="236"/>
                    <a:pt x="155" y="239"/>
                    <a:pt x="158" y="242"/>
                  </a:cubicBezTo>
                  <a:cubicBezTo>
                    <a:pt x="159" y="243"/>
                    <a:pt x="160" y="244"/>
                    <a:pt x="161" y="245"/>
                  </a:cubicBezTo>
                  <a:cubicBezTo>
                    <a:pt x="164" y="248"/>
                    <a:pt x="168" y="252"/>
                    <a:pt x="171" y="255"/>
                  </a:cubicBezTo>
                  <a:cubicBezTo>
                    <a:pt x="172" y="256"/>
                    <a:pt x="172" y="257"/>
                    <a:pt x="173" y="258"/>
                  </a:cubicBezTo>
                  <a:cubicBezTo>
                    <a:pt x="175" y="260"/>
                    <a:pt x="177" y="263"/>
                    <a:pt x="179" y="265"/>
                  </a:cubicBezTo>
                  <a:cubicBezTo>
                    <a:pt x="180" y="266"/>
                    <a:pt x="180" y="267"/>
                    <a:pt x="181" y="267"/>
                  </a:cubicBezTo>
                  <a:cubicBezTo>
                    <a:pt x="184" y="271"/>
                    <a:pt x="187" y="275"/>
                    <a:pt x="190" y="279"/>
                  </a:cubicBezTo>
                  <a:cubicBezTo>
                    <a:pt x="191" y="280"/>
                    <a:pt x="192" y="281"/>
                    <a:pt x="193" y="282"/>
                  </a:cubicBezTo>
                  <a:cubicBezTo>
                    <a:pt x="198" y="290"/>
                    <a:pt x="203" y="297"/>
                    <a:pt x="208" y="305"/>
                  </a:cubicBezTo>
                  <a:cubicBezTo>
                    <a:pt x="208" y="306"/>
                    <a:pt x="209" y="306"/>
                    <a:pt x="209" y="307"/>
                  </a:cubicBezTo>
                  <a:cubicBezTo>
                    <a:pt x="212" y="312"/>
                    <a:pt x="215" y="317"/>
                    <a:pt x="218" y="322"/>
                  </a:cubicBezTo>
                  <a:cubicBezTo>
                    <a:pt x="218" y="322"/>
                    <a:pt x="218" y="323"/>
                    <a:pt x="219" y="324"/>
                  </a:cubicBezTo>
                  <a:cubicBezTo>
                    <a:pt x="223" y="332"/>
                    <a:pt x="228" y="341"/>
                    <a:pt x="231" y="350"/>
                  </a:cubicBezTo>
                  <a:cubicBezTo>
                    <a:pt x="232" y="350"/>
                    <a:pt x="232" y="351"/>
                    <a:pt x="232" y="351"/>
                  </a:cubicBezTo>
                  <a:cubicBezTo>
                    <a:pt x="234" y="357"/>
                    <a:pt x="237" y="362"/>
                    <a:pt x="239" y="368"/>
                  </a:cubicBezTo>
                  <a:cubicBezTo>
                    <a:pt x="239" y="369"/>
                    <a:pt x="239" y="369"/>
                    <a:pt x="239" y="369"/>
                  </a:cubicBezTo>
                  <a:cubicBezTo>
                    <a:pt x="243" y="378"/>
                    <a:pt x="246" y="388"/>
                    <a:pt x="248" y="397"/>
                  </a:cubicBezTo>
                  <a:cubicBezTo>
                    <a:pt x="248" y="398"/>
                    <a:pt x="249" y="398"/>
                    <a:pt x="249" y="399"/>
                  </a:cubicBezTo>
                  <a:cubicBezTo>
                    <a:pt x="250" y="405"/>
                    <a:pt x="252" y="412"/>
                    <a:pt x="253" y="418"/>
                  </a:cubicBezTo>
                  <a:cubicBezTo>
                    <a:pt x="258" y="442"/>
                    <a:pt x="261" y="467"/>
                    <a:pt x="261" y="492"/>
                  </a:cubicBezTo>
                  <a:cubicBezTo>
                    <a:pt x="260" y="622"/>
                    <a:pt x="190" y="734"/>
                    <a:pt x="85" y="795"/>
                  </a:cubicBezTo>
                  <a:cubicBezTo>
                    <a:pt x="85" y="757"/>
                    <a:pt x="85" y="757"/>
                    <a:pt x="85" y="757"/>
                  </a:cubicBezTo>
                  <a:lnTo>
                    <a:pt x="0" y="839"/>
                  </a:lnTo>
                  <a:close/>
                </a:path>
              </a:pathLst>
            </a:custGeom>
            <a:solidFill>
              <a:srgbClr val="14B28B"/>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endParaRPr>
            </a:p>
          </p:txBody>
        </p:sp>
        <p:sp>
          <p:nvSpPr>
            <p:cNvPr id="5" name="Freeform 10"/>
            <p:cNvSpPr/>
            <p:nvPr/>
          </p:nvSpPr>
          <p:spPr bwMode="auto">
            <a:xfrm rot="334694">
              <a:off x="6102965" y="3525726"/>
              <a:ext cx="2487613" cy="1329146"/>
            </a:xfrm>
            <a:custGeom>
              <a:avLst/>
              <a:gdLst>
                <a:gd name="T0" fmla="*/ 0 w 852"/>
                <a:gd name="T1" fmla="*/ 0 h 455"/>
                <a:gd name="T2" fmla="*/ 25 w 852"/>
                <a:gd name="T3" fmla="*/ 115 h 455"/>
                <a:gd name="T4" fmla="*/ 40 w 852"/>
                <a:gd name="T5" fmla="*/ 87 h 455"/>
                <a:gd name="T6" fmla="*/ 364 w 852"/>
                <a:gd name="T7" fmla="*/ 280 h 455"/>
                <a:gd name="T8" fmla="*/ 432 w 852"/>
                <a:gd name="T9" fmla="*/ 271 h 455"/>
                <a:gd name="T10" fmla="*/ 647 w 852"/>
                <a:gd name="T11" fmla="*/ 451 h 455"/>
                <a:gd name="T12" fmla="*/ 848 w 852"/>
                <a:gd name="T13" fmla="*/ 235 h 455"/>
                <a:gd name="T14" fmla="*/ 682 w 852"/>
                <a:gd name="T15" fmla="*/ 38 h 455"/>
                <a:gd name="T16" fmla="*/ 667 w 852"/>
                <a:gd name="T17" fmla="*/ 35 h 455"/>
                <a:gd name="T18" fmla="*/ 662 w 852"/>
                <a:gd name="T19" fmla="*/ 45 h 455"/>
                <a:gd name="T20" fmla="*/ 659 w 852"/>
                <a:gd name="T21" fmla="*/ 52 h 455"/>
                <a:gd name="T22" fmla="*/ 656 w 852"/>
                <a:gd name="T23" fmla="*/ 57 h 455"/>
                <a:gd name="T24" fmla="*/ 651 w 852"/>
                <a:gd name="T25" fmla="*/ 67 h 455"/>
                <a:gd name="T26" fmla="*/ 648 w 852"/>
                <a:gd name="T27" fmla="*/ 73 h 455"/>
                <a:gd name="T28" fmla="*/ 644 w 852"/>
                <a:gd name="T29" fmla="*/ 79 h 455"/>
                <a:gd name="T30" fmla="*/ 638 w 852"/>
                <a:gd name="T31" fmla="*/ 88 h 455"/>
                <a:gd name="T32" fmla="*/ 634 w 852"/>
                <a:gd name="T33" fmla="*/ 94 h 455"/>
                <a:gd name="T34" fmla="*/ 631 w 852"/>
                <a:gd name="T35" fmla="*/ 99 h 455"/>
                <a:gd name="T36" fmla="*/ 623 w 852"/>
                <a:gd name="T37" fmla="*/ 109 h 455"/>
                <a:gd name="T38" fmla="*/ 620 w 852"/>
                <a:gd name="T39" fmla="*/ 113 h 455"/>
                <a:gd name="T40" fmla="*/ 615 w 852"/>
                <a:gd name="T41" fmla="*/ 119 h 455"/>
                <a:gd name="T42" fmla="*/ 611 w 852"/>
                <a:gd name="T43" fmla="*/ 123 h 455"/>
                <a:gd name="T44" fmla="*/ 603 w 852"/>
                <a:gd name="T45" fmla="*/ 133 h 455"/>
                <a:gd name="T46" fmla="*/ 600 w 852"/>
                <a:gd name="T47" fmla="*/ 137 h 455"/>
                <a:gd name="T48" fmla="*/ 590 w 852"/>
                <a:gd name="T49" fmla="*/ 147 h 455"/>
                <a:gd name="T50" fmla="*/ 587 w 852"/>
                <a:gd name="T51" fmla="*/ 149 h 455"/>
                <a:gd name="T52" fmla="*/ 581 w 852"/>
                <a:gd name="T53" fmla="*/ 155 h 455"/>
                <a:gd name="T54" fmla="*/ 578 w 852"/>
                <a:gd name="T55" fmla="*/ 157 h 455"/>
                <a:gd name="T56" fmla="*/ 566 w 852"/>
                <a:gd name="T57" fmla="*/ 167 h 455"/>
                <a:gd name="T58" fmla="*/ 564 w 852"/>
                <a:gd name="T59" fmla="*/ 170 h 455"/>
                <a:gd name="T60" fmla="*/ 541 w 852"/>
                <a:gd name="T61" fmla="*/ 186 h 455"/>
                <a:gd name="T62" fmla="*/ 540 w 852"/>
                <a:gd name="T63" fmla="*/ 187 h 455"/>
                <a:gd name="T64" fmla="*/ 525 w 852"/>
                <a:gd name="T65" fmla="*/ 196 h 455"/>
                <a:gd name="T66" fmla="*/ 523 w 852"/>
                <a:gd name="T67" fmla="*/ 197 h 455"/>
                <a:gd name="T68" fmla="*/ 498 w 852"/>
                <a:gd name="T69" fmla="*/ 211 h 455"/>
                <a:gd name="T70" fmla="*/ 497 w 852"/>
                <a:gd name="T71" fmla="*/ 212 h 455"/>
                <a:gd name="T72" fmla="*/ 480 w 852"/>
                <a:gd name="T73" fmla="*/ 219 h 455"/>
                <a:gd name="T74" fmla="*/ 479 w 852"/>
                <a:gd name="T75" fmla="*/ 220 h 455"/>
                <a:gd name="T76" fmla="*/ 451 w 852"/>
                <a:gd name="T77" fmla="*/ 230 h 455"/>
                <a:gd name="T78" fmla="*/ 449 w 852"/>
                <a:gd name="T79" fmla="*/ 230 h 455"/>
                <a:gd name="T80" fmla="*/ 430 w 852"/>
                <a:gd name="T81" fmla="*/ 236 h 455"/>
                <a:gd name="T82" fmla="*/ 357 w 852"/>
                <a:gd name="T83" fmla="*/ 246 h 455"/>
                <a:gd name="T84" fmla="*/ 47 w 852"/>
                <a:gd name="T85" fmla="*/ 83 h 455"/>
                <a:gd name="T86" fmla="*/ 85 w 852"/>
                <a:gd name="T87" fmla="*/ 82 h 455"/>
                <a:gd name="T88" fmla="*/ 0 w 852"/>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2" h="455">
                  <a:moveTo>
                    <a:pt x="0" y="0"/>
                  </a:moveTo>
                  <a:cubicBezTo>
                    <a:pt x="25" y="115"/>
                    <a:pt x="25" y="115"/>
                    <a:pt x="25" y="115"/>
                  </a:cubicBezTo>
                  <a:cubicBezTo>
                    <a:pt x="40" y="87"/>
                    <a:pt x="40" y="87"/>
                    <a:pt x="40" y="87"/>
                  </a:cubicBezTo>
                  <a:cubicBezTo>
                    <a:pt x="98" y="205"/>
                    <a:pt x="223" y="285"/>
                    <a:pt x="364" y="280"/>
                  </a:cubicBezTo>
                  <a:cubicBezTo>
                    <a:pt x="387" y="279"/>
                    <a:pt x="410" y="276"/>
                    <a:pt x="432" y="271"/>
                  </a:cubicBezTo>
                  <a:cubicBezTo>
                    <a:pt x="447" y="376"/>
                    <a:pt x="539" y="455"/>
                    <a:pt x="647" y="451"/>
                  </a:cubicBezTo>
                  <a:cubicBezTo>
                    <a:pt x="762" y="447"/>
                    <a:pt x="852" y="350"/>
                    <a:pt x="848" y="235"/>
                  </a:cubicBezTo>
                  <a:cubicBezTo>
                    <a:pt x="845" y="137"/>
                    <a:pt x="774" y="57"/>
                    <a:pt x="682" y="38"/>
                  </a:cubicBezTo>
                  <a:cubicBezTo>
                    <a:pt x="677" y="37"/>
                    <a:pt x="672" y="36"/>
                    <a:pt x="667" y="35"/>
                  </a:cubicBezTo>
                  <a:cubicBezTo>
                    <a:pt x="665" y="38"/>
                    <a:pt x="664" y="42"/>
                    <a:pt x="662" y="45"/>
                  </a:cubicBezTo>
                  <a:cubicBezTo>
                    <a:pt x="661" y="47"/>
                    <a:pt x="660" y="49"/>
                    <a:pt x="659" y="52"/>
                  </a:cubicBezTo>
                  <a:cubicBezTo>
                    <a:pt x="658" y="53"/>
                    <a:pt x="657" y="55"/>
                    <a:pt x="656" y="57"/>
                  </a:cubicBezTo>
                  <a:cubicBezTo>
                    <a:pt x="655" y="61"/>
                    <a:pt x="653" y="64"/>
                    <a:pt x="651" y="67"/>
                  </a:cubicBezTo>
                  <a:cubicBezTo>
                    <a:pt x="650" y="69"/>
                    <a:pt x="649" y="71"/>
                    <a:pt x="648" y="73"/>
                  </a:cubicBezTo>
                  <a:cubicBezTo>
                    <a:pt x="646" y="75"/>
                    <a:pt x="645" y="77"/>
                    <a:pt x="644" y="79"/>
                  </a:cubicBezTo>
                  <a:cubicBezTo>
                    <a:pt x="642" y="82"/>
                    <a:pt x="640" y="85"/>
                    <a:pt x="638" y="88"/>
                  </a:cubicBezTo>
                  <a:cubicBezTo>
                    <a:pt x="637" y="90"/>
                    <a:pt x="635" y="92"/>
                    <a:pt x="634" y="94"/>
                  </a:cubicBezTo>
                  <a:cubicBezTo>
                    <a:pt x="633" y="96"/>
                    <a:pt x="632" y="97"/>
                    <a:pt x="631" y="99"/>
                  </a:cubicBezTo>
                  <a:cubicBezTo>
                    <a:pt x="628" y="102"/>
                    <a:pt x="626" y="106"/>
                    <a:pt x="623" y="109"/>
                  </a:cubicBezTo>
                  <a:cubicBezTo>
                    <a:pt x="622" y="110"/>
                    <a:pt x="621" y="112"/>
                    <a:pt x="620" y="113"/>
                  </a:cubicBezTo>
                  <a:cubicBezTo>
                    <a:pt x="618" y="115"/>
                    <a:pt x="617" y="117"/>
                    <a:pt x="615" y="119"/>
                  </a:cubicBezTo>
                  <a:cubicBezTo>
                    <a:pt x="614" y="121"/>
                    <a:pt x="613" y="122"/>
                    <a:pt x="611" y="123"/>
                  </a:cubicBezTo>
                  <a:cubicBezTo>
                    <a:pt x="609" y="127"/>
                    <a:pt x="606" y="130"/>
                    <a:pt x="603" y="133"/>
                  </a:cubicBezTo>
                  <a:cubicBezTo>
                    <a:pt x="602" y="134"/>
                    <a:pt x="601" y="135"/>
                    <a:pt x="600" y="137"/>
                  </a:cubicBezTo>
                  <a:cubicBezTo>
                    <a:pt x="596" y="140"/>
                    <a:pt x="593" y="143"/>
                    <a:pt x="590" y="147"/>
                  </a:cubicBezTo>
                  <a:cubicBezTo>
                    <a:pt x="589" y="147"/>
                    <a:pt x="588" y="148"/>
                    <a:pt x="587" y="149"/>
                  </a:cubicBezTo>
                  <a:cubicBezTo>
                    <a:pt x="585" y="151"/>
                    <a:pt x="583" y="153"/>
                    <a:pt x="581" y="155"/>
                  </a:cubicBezTo>
                  <a:cubicBezTo>
                    <a:pt x="580" y="156"/>
                    <a:pt x="579" y="157"/>
                    <a:pt x="578" y="157"/>
                  </a:cubicBezTo>
                  <a:cubicBezTo>
                    <a:pt x="574" y="161"/>
                    <a:pt x="570" y="164"/>
                    <a:pt x="566" y="167"/>
                  </a:cubicBezTo>
                  <a:cubicBezTo>
                    <a:pt x="566" y="168"/>
                    <a:pt x="565" y="169"/>
                    <a:pt x="564" y="170"/>
                  </a:cubicBezTo>
                  <a:cubicBezTo>
                    <a:pt x="556" y="175"/>
                    <a:pt x="549" y="181"/>
                    <a:pt x="541" y="186"/>
                  </a:cubicBezTo>
                  <a:cubicBezTo>
                    <a:pt x="541" y="186"/>
                    <a:pt x="540" y="187"/>
                    <a:pt x="540" y="187"/>
                  </a:cubicBezTo>
                  <a:cubicBezTo>
                    <a:pt x="535" y="190"/>
                    <a:pt x="530" y="193"/>
                    <a:pt x="525" y="196"/>
                  </a:cubicBezTo>
                  <a:cubicBezTo>
                    <a:pt x="525" y="197"/>
                    <a:pt x="524" y="197"/>
                    <a:pt x="523" y="197"/>
                  </a:cubicBezTo>
                  <a:cubicBezTo>
                    <a:pt x="515" y="202"/>
                    <a:pt x="507" y="207"/>
                    <a:pt x="498" y="211"/>
                  </a:cubicBezTo>
                  <a:cubicBezTo>
                    <a:pt x="497" y="211"/>
                    <a:pt x="497" y="212"/>
                    <a:pt x="497" y="212"/>
                  </a:cubicBezTo>
                  <a:cubicBezTo>
                    <a:pt x="491" y="214"/>
                    <a:pt x="485" y="217"/>
                    <a:pt x="480" y="219"/>
                  </a:cubicBezTo>
                  <a:cubicBezTo>
                    <a:pt x="479" y="219"/>
                    <a:pt x="479" y="220"/>
                    <a:pt x="479" y="220"/>
                  </a:cubicBezTo>
                  <a:cubicBezTo>
                    <a:pt x="470" y="223"/>
                    <a:pt x="460" y="227"/>
                    <a:pt x="451" y="230"/>
                  </a:cubicBezTo>
                  <a:cubicBezTo>
                    <a:pt x="450" y="230"/>
                    <a:pt x="450" y="230"/>
                    <a:pt x="449" y="230"/>
                  </a:cubicBezTo>
                  <a:cubicBezTo>
                    <a:pt x="443" y="232"/>
                    <a:pt x="437" y="234"/>
                    <a:pt x="430" y="236"/>
                  </a:cubicBezTo>
                  <a:cubicBezTo>
                    <a:pt x="407" y="242"/>
                    <a:pt x="382" y="245"/>
                    <a:pt x="357" y="246"/>
                  </a:cubicBezTo>
                  <a:cubicBezTo>
                    <a:pt x="227" y="251"/>
                    <a:pt x="112" y="185"/>
                    <a:pt x="47" y="83"/>
                  </a:cubicBezTo>
                  <a:cubicBezTo>
                    <a:pt x="85" y="82"/>
                    <a:pt x="85" y="82"/>
                    <a:pt x="85" y="82"/>
                  </a:cubicBezTo>
                  <a:lnTo>
                    <a:pt x="0" y="0"/>
                  </a:lnTo>
                  <a:close/>
                </a:path>
              </a:pathLst>
            </a:custGeom>
            <a:solidFill>
              <a:srgbClr val="14B28B"/>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endParaRPr>
            </a:p>
          </p:txBody>
        </p:sp>
        <p:sp>
          <p:nvSpPr>
            <p:cNvPr id="6" name="Freeform 11"/>
            <p:cNvSpPr/>
            <p:nvPr/>
          </p:nvSpPr>
          <p:spPr bwMode="auto">
            <a:xfrm rot="21107224">
              <a:off x="5344047" y="2515485"/>
              <a:ext cx="1336675" cy="2485206"/>
            </a:xfrm>
            <a:custGeom>
              <a:avLst/>
              <a:gdLst>
                <a:gd name="T0" fmla="*/ 458 w 458"/>
                <a:gd name="T1" fmla="*/ 0 h 851"/>
                <a:gd name="T2" fmla="*/ 342 w 458"/>
                <a:gd name="T3" fmla="*/ 25 h 851"/>
                <a:gd name="T4" fmla="*/ 371 w 458"/>
                <a:gd name="T5" fmla="*/ 40 h 851"/>
                <a:gd name="T6" fmla="*/ 176 w 458"/>
                <a:gd name="T7" fmla="*/ 362 h 851"/>
                <a:gd name="T8" fmla="*/ 185 w 458"/>
                <a:gd name="T9" fmla="*/ 431 h 851"/>
                <a:gd name="T10" fmla="*/ 4 w 458"/>
                <a:gd name="T11" fmla="*/ 645 h 851"/>
                <a:gd name="T12" fmla="*/ 219 w 458"/>
                <a:gd name="T13" fmla="*/ 847 h 851"/>
                <a:gd name="T14" fmla="*/ 417 w 458"/>
                <a:gd name="T15" fmla="*/ 682 h 851"/>
                <a:gd name="T16" fmla="*/ 420 w 458"/>
                <a:gd name="T17" fmla="*/ 667 h 851"/>
                <a:gd name="T18" fmla="*/ 410 w 458"/>
                <a:gd name="T19" fmla="*/ 662 h 851"/>
                <a:gd name="T20" fmla="*/ 403 w 458"/>
                <a:gd name="T21" fmla="*/ 659 h 851"/>
                <a:gd name="T22" fmla="*/ 398 w 458"/>
                <a:gd name="T23" fmla="*/ 656 h 851"/>
                <a:gd name="T24" fmla="*/ 387 w 458"/>
                <a:gd name="T25" fmla="*/ 651 h 851"/>
                <a:gd name="T26" fmla="*/ 382 w 458"/>
                <a:gd name="T27" fmla="*/ 647 h 851"/>
                <a:gd name="T28" fmla="*/ 376 w 458"/>
                <a:gd name="T29" fmla="*/ 644 h 851"/>
                <a:gd name="T30" fmla="*/ 367 w 458"/>
                <a:gd name="T31" fmla="*/ 638 h 851"/>
                <a:gd name="T32" fmla="*/ 361 w 458"/>
                <a:gd name="T33" fmla="*/ 634 h 851"/>
                <a:gd name="T34" fmla="*/ 356 w 458"/>
                <a:gd name="T35" fmla="*/ 630 h 851"/>
                <a:gd name="T36" fmla="*/ 346 w 458"/>
                <a:gd name="T37" fmla="*/ 623 h 851"/>
                <a:gd name="T38" fmla="*/ 342 w 458"/>
                <a:gd name="T39" fmla="*/ 619 h 851"/>
                <a:gd name="T40" fmla="*/ 336 w 458"/>
                <a:gd name="T41" fmla="*/ 614 h 851"/>
                <a:gd name="T42" fmla="*/ 332 w 458"/>
                <a:gd name="T43" fmla="*/ 611 h 851"/>
                <a:gd name="T44" fmla="*/ 322 w 458"/>
                <a:gd name="T45" fmla="*/ 602 h 851"/>
                <a:gd name="T46" fmla="*/ 318 w 458"/>
                <a:gd name="T47" fmla="*/ 599 h 851"/>
                <a:gd name="T48" fmla="*/ 309 w 458"/>
                <a:gd name="T49" fmla="*/ 589 h 851"/>
                <a:gd name="T50" fmla="*/ 306 w 458"/>
                <a:gd name="T51" fmla="*/ 586 h 851"/>
                <a:gd name="T52" fmla="*/ 300 w 458"/>
                <a:gd name="T53" fmla="*/ 580 h 851"/>
                <a:gd name="T54" fmla="*/ 298 w 458"/>
                <a:gd name="T55" fmla="*/ 577 h 851"/>
                <a:gd name="T56" fmla="*/ 288 w 458"/>
                <a:gd name="T57" fmla="*/ 566 h 851"/>
                <a:gd name="T58" fmla="*/ 286 w 458"/>
                <a:gd name="T59" fmla="*/ 563 h 851"/>
                <a:gd name="T60" fmla="*/ 269 w 458"/>
                <a:gd name="T61" fmla="*/ 541 h 851"/>
                <a:gd name="T62" fmla="*/ 268 w 458"/>
                <a:gd name="T63" fmla="*/ 539 h 851"/>
                <a:gd name="T64" fmla="*/ 259 w 458"/>
                <a:gd name="T65" fmla="*/ 524 h 851"/>
                <a:gd name="T66" fmla="*/ 258 w 458"/>
                <a:gd name="T67" fmla="*/ 522 h 851"/>
                <a:gd name="T68" fmla="*/ 244 w 458"/>
                <a:gd name="T69" fmla="*/ 497 h 851"/>
                <a:gd name="T70" fmla="*/ 244 w 458"/>
                <a:gd name="T71" fmla="*/ 496 h 851"/>
                <a:gd name="T72" fmla="*/ 236 w 458"/>
                <a:gd name="T73" fmla="*/ 479 h 851"/>
                <a:gd name="T74" fmla="*/ 236 w 458"/>
                <a:gd name="T75" fmla="*/ 478 h 851"/>
                <a:gd name="T76" fmla="*/ 226 w 458"/>
                <a:gd name="T77" fmla="*/ 450 h 851"/>
                <a:gd name="T78" fmla="*/ 225 w 458"/>
                <a:gd name="T79" fmla="*/ 448 h 851"/>
                <a:gd name="T80" fmla="*/ 220 w 458"/>
                <a:gd name="T81" fmla="*/ 429 h 851"/>
                <a:gd name="T82" fmla="*/ 210 w 458"/>
                <a:gd name="T83" fmla="*/ 356 h 851"/>
                <a:gd name="T84" fmla="*/ 375 w 458"/>
                <a:gd name="T85" fmla="*/ 47 h 851"/>
                <a:gd name="T86" fmla="*/ 376 w 458"/>
                <a:gd name="T87" fmla="*/ 85 h 851"/>
                <a:gd name="T88" fmla="*/ 458 w 458"/>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8" h="851">
                  <a:moveTo>
                    <a:pt x="458" y="0"/>
                  </a:moveTo>
                  <a:cubicBezTo>
                    <a:pt x="342" y="25"/>
                    <a:pt x="342" y="25"/>
                    <a:pt x="342" y="25"/>
                  </a:cubicBezTo>
                  <a:cubicBezTo>
                    <a:pt x="371" y="40"/>
                    <a:pt x="371" y="40"/>
                    <a:pt x="371" y="40"/>
                  </a:cubicBezTo>
                  <a:cubicBezTo>
                    <a:pt x="252" y="98"/>
                    <a:pt x="172" y="221"/>
                    <a:pt x="176" y="362"/>
                  </a:cubicBezTo>
                  <a:cubicBezTo>
                    <a:pt x="177" y="386"/>
                    <a:pt x="180" y="409"/>
                    <a:pt x="185" y="431"/>
                  </a:cubicBezTo>
                  <a:cubicBezTo>
                    <a:pt x="80" y="445"/>
                    <a:pt x="0" y="537"/>
                    <a:pt x="4" y="645"/>
                  </a:cubicBezTo>
                  <a:cubicBezTo>
                    <a:pt x="7" y="760"/>
                    <a:pt x="104" y="851"/>
                    <a:pt x="219" y="847"/>
                  </a:cubicBezTo>
                  <a:cubicBezTo>
                    <a:pt x="317" y="844"/>
                    <a:pt x="397" y="774"/>
                    <a:pt x="417" y="682"/>
                  </a:cubicBezTo>
                  <a:cubicBezTo>
                    <a:pt x="418" y="677"/>
                    <a:pt x="419" y="672"/>
                    <a:pt x="420" y="667"/>
                  </a:cubicBezTo>
                  <a:cubicBezTo>
                    <a:pt x="416" y="665"/>
                    <a:pt x="413" y="664"/>
                    <a:pt x="410" y="662"/>
                  </a:cubicBezTo>
                  <a:cubicBezTo>
                    <a:pt x="408" y="661"/>
                    <a:pt x="405" y="660"/>
                    <a:pt x="403" y="659"/>
                  </a:cubicBezTo>
                  <a:cubicBezTo>
                    <a:pt x="401" y="658"/>
                    <a:pt x="399" y="657"/>
                    <a:pt x="398" y="656"/>
                  </a:cubicBezTo>
                  <a:cubicBezTo>
                    <a:pt x="394" y="654"/>
                    <a:pt x="391" y="652"/>
                    <a:pt x="387" y="651"/>
                  </a:cubicBezTo>
                  <a:cubicBezTo>
                    <a:pt x="386" y="650"/>
                    <a:pt x="384" y="649"/>
                    <a:pt x="382" y="647"/>
                  </a:cubicBezTo>
                  <a:cubicBezTo>
                    <a:pt x="380" y="646"/>
                    <a:pt x="378" y="645"/>
                    <a:pt x="376" y="644"/>
                  </a:cubicBezTo>
                  <a:cubicBezTo>
                    <a:pt x="373" y="642"/>
                    <a:pt x="370" y="640"/>
                    <a:pt x="367" y="638"/>
                  </a:cubicBezTo>
                  <a:cubicBezTo>
                    <a:pt x="365" y="636"/>
                    <a:pt x="363" y="635"/>
                    <a:pt x="361" y="634"/>
                  </a:cubicBezTo>
                  <a:cubicBezTo>
                    <a:pt x="359" y="632"/>
                    <a:pt x="357" y="631"/>
                    <a:pt x="356" y="630"/>
                  </a:cubicBezTo>
                  <a:cubicBezTo>
                    <a:pt x="353" y="628"/>
                    <a:pt x="349" y="625"/>
                    <a:pt x="346" y="623"/>
                  </a:cubicBezTo>
                  <a:cubicBezTo>
                    <a:pt x="345" y="622"/>
                    <a:pt x="343" y="621"/>
                    <a:pt x="342" y="619"/>
                  </a:cubicBezTo>
                  <a:cubicBezTo>
                    <a:pt x="340" y="618"/>
                    <a:pt x="338" y="616"/>
                    <a:pt x="336" y="614"/>
                  </a:cubicBezTo>
                  <a:cubicBezTo>
                    <a:pt x="334" y="613"/>
                    <a:pt x="333" y="612"/>
                    <a:pt x="332" y="611"/>
                  </a:cubicBezTo>
                  <a:cubicBezTo>
                    <a:pt x="328" y="608"/>
                    <a:pt x="325" y="605"/>
                    <a:pt x="322" y="602"/>
                  </a:cubicBezTo>
                  <a:cubicBezTo>
                    <a:pt x="321" y="601"/>
                    <a:pt x="320" y="600"/>
                    <a:pt x="318" y="599"/>
                  </a:cubicBezTo>
                  <a:cubicBezTo>
                    <a:pt x="315" y="596"/>
                    <a:pt x="312" y="593"/>
                    <a:pt x="309" y="589"/>
                  </a:cubicBezTo>
                  <a:cubicBezTo>
                    <a:pt x="308" y="588"/>
                    <a:pt x="307" y="587"/>
                    <a:pt x="306" y="586"/>
                  </a:cubicBezTo>
                  <a:cubicBezTo>
                    <a:pt x="304" y="584"/>
                    <a:pt x="302" y="582"/>
                    <a:pt x="300" y="580"/>
                  </a:cubicBezTo>
                  <a:cubicBezTo>
                    <a:pt x="299" y="579"/>
                    <a:pt x="298" y="578"/>
                    <a:pt x="298" y="577"/>
                  </a:cubicBezTo>
                  <a:cubicBezTo>
                    <a:pt x="294" y="574"/>
                    <a:pt x="291" y="570"/>
                    <a:pt x="288" y="566"/>
                  </a:cubicBezTo>
                  <a:cubicBezTo>
                    <a:pt x="287" y="565"/>
                    <a:pt x="286" y="564"/>
                    <a:pt x="286" y="563"/>
                  </a:cubicBezTo>
                  <a:cubicBezTo>
                    <a:pt x="280" y="556"/>
                    <a:pt x="274" y="548"/>
                    <a:pt x="269" y="541"/>
                  </a:cubicBezTo>
                  <a:cubicBezTo>
                    <a:pt x="269" y="540"/>
                    <a:pt x="268" y="539"/>
                    <a:pt x="268" y="539"/>
                  </a:cubicBezTo>
                  <a:cubicBezTo>
                    <a:pt x="265" y="534"/>
                    <a:pt x="262" y="529"/>
                    <a:pt x="259" y="524"/>
                  </a:cubicBezTo>
                  <a:cubicBezTo>
                    <a:pt x="259" y="524"/>
                    <a:pt x="258" y="523"/>
                    <a:pt x="258" y="522"/>
                  </a:cubicBezTo>
                  <a:cubicBezTo>
                    <a:pt x="253" y="514"/>
                    <a:pt x="249" y="506"/>
                    <a:pt x="244" y="497"/>
                  </a:cubicBezTo>
                  <a:cubicBezTo>
                    <a:pt x="244" y="497"/>
                    <a:pt x="244" y="496"/>
                    <a:pt x="244" y="496"/>
                  </a:cubicBezTo>
                  <a:cubicBezTo>
                    <a:pt x="241" y="490"/>
                    <a:pt x="239" y="484"/>
                    <a:pt x="236" y="479"/>
                  </a:cubicBezTo>
                  <a:cubicBezTo>
                    <a:pt x="236" y="478"/>
                    <a:pt x="236" y="478"/>
                    <a:pt x="236" y="478"/>
                  </a:cubicBezTo>
                  <a:cubicBezTo>
                    <a:pt x="232" y="469"/>
                    <a:pt x="229" y="459"/>
                    <a:pt x="226" y="450"/>
                  </a:cubicBezTo>
                  <a:cubicBezTo>
                    <a:pt x="226" y="449"/>
                    <a:pt x="226" y="449"/>
                    <a:pt x="225" y="448"/>
                  </a:cubicBezTo>
                  <a:cubicBezTo>
                    <a:pt x="223" y="442"/>
                    <a:pt x="222" y="436"/>
                    <a:pt x="220" y="429"/>
                  </a:cubicBezTo>
                  <a:cubicBezTo>
                    <a:pt x="214" y="406"/>
                    <a:pt x="211" y="381"/>
                    <a:pt x="210" y="356"/>
                  </a:cubicBezTo>
                  <a:cubicBezTo>
                    <a:pt x="206" y="226"/>
                    <a:pt x="272" y="111"/>
                    <a:pt x="375" y="47"/>
                  </a:cubicBezTo>
                  <a:cubicBezTo>
                    <a:pt x="376" y="85"/>
                    <a:pt x="376" y="85"/>
                    <a:pt x="376" y="85"/>
                  </a:cubicBezTo>
                  <a:lnTo>
                    <a:pt x="458" y="0"/>
                  </a:lnTo>
                  <a:close/>
                </a:path>
              </a:pathLst>
            </a:custGeom>
            <a:solidFill>
              <a:srgbClr val="14B28B"/>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endParaRPr>
            </a:p>
          </p:txBody>
        </p:sp>
        <p:sp>
          <p:nvSpPr>
            <p:cNvPr id="7" name="Oval 12"/>
            <p:cNvSpPr>
              <a:spLocks noChangeArrowheads="1"/>
            </p:cNvSpPr>
            <p:nvPr/>
          </p:nvSpPr>
          <p:spPr bwMode="auto">
            <a:xfrm>
              <a:off x="6340937" y="2516371"/>
              <a:ext cx="1074738" cy="1075069"/>
            </a:xfrm>
            <a:prstGeom prst="ellipse">
              <a:avLst/>
            </a:prstGeom>
            <a:solidFill>
              <a:srgbClr val="FFFFFF">
                <a:lumMod val="65000"/>
              </a:srgbClr>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endParaRPr>
            </a:p>
          </p:txBody>
        </p:sp>
        <p:sp>
          <p:nvSpPr>
            <p:cNvPr id="8" name="Rectangle 17"/>
            <p:cNvSpPr>
              <a:spLocks noChangeArrowheads="1"/>
            </p:cNvSpPr>
            <p:nvPr/>
          </p:nvSpPr>
          <p:spPr bwMode="auto">
            <a:xfrm>
              <a:off x="7451646" y="1140103"/>
              <a:ext cx="754068" cy="53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rPr>
                <a:t>Silicon</a:t>
              </a:r>
              <a:r>
                <a:rPr kumimoji="0" lang="zh-CN" altLang="en-US" sz="16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rPr>
                <a:t> </a:t>
              </a:r>
              <a:r>
                <a:rPr kumimoji="0" lang="en-US" altLang="zh-CN" sz="16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rPr>
                <a:t>Badges</a:t>
              </a:r>
              <a:r>
                <a:rPr kumimoji="0" lang="zh-CN" altLang="en-US" sz="16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rPr>
                <a:t> </a:t>
              </a:r>
              <a:endParaRPr kumimoji="0" lang="en-US" altLang="zh-CN" sz="16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endParaRPr>
            </a:p>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rPr>
                <a:t>硅胶章</a:t>
              </a:r>
            </a:p>
          </p:txBody>
        </p:sp>
        <p:sp>
          <p:nvSpPr>
            <p:cNvPr id="9" name="Rectangle 18"/>
            <p:cNvSpPr>
              <a:spLocks noChangeArrowheads="1"/>
            </p:cNvSpPr>
            <p:nvPr/>
          </p:nvSpPr>
          <p:spPr bwMode="auto">
            <a:xfrm>
              <a:off x="7674825" y="4096011"/>
              <a:ext cx="646113" cy="53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C000"/>
                  </a:solidFill>
                  <a:effectLst/>
                  <a:uLnTx/>
                  <a:uFillTx/>
                  <a:latin typeface="Calibri" panose="020F0502020204030204"/>
                  <a:ea typeface="宋体" panose="02010600030101010101" pitchFamily="2" charset="-122"/>
                </a:rPr>
                <a:t>Woven Label</a:t>
              </a:r>
            </a:p>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FFC000"/>
                  </a:solidFill>
                  <a:effectLst/>
                  <a:uLnTx/>
                  <a:uFillTx/>
                  <a:latin typeface="Calibri" panose="020F0502020204030204"/>
                  <a:ea typeface="宋体" panose="02010600030101010101" pitchFamily="2" charset="-122"/>
                </a:rPr>
                <a:t>织唛</a:t>
              </a:r>
              <a:endParaRPr kumimoji="0" lang="zh-CN" altLang="zh-CN" sz="1600" b="1" i="0" u="none" strike="noStrike" kern="0" cap="none" spc="0" normalizeH="0" baseline="0" noProof="0" dirty="0">
                <a:ln>
                  <a:noFill/>
                </a:ln>
                <a:solidFill>
                  <a:srgbClr val="FFC000"/>
                </a:solidFill>
                <a:effectLst/>
                <a:uLnTx/>
                <a:uFillTx/>
                <a:latin typeface="Calibri" panose="020F0502020204030204"/>
                <a:ea typeface="宋体" panose="02010600030101010101" pitchFamily="2" charset="-122"/>
              </a:endParaRPr>
            </a:p>
          </p:txBody>
        </p:sp>
        <p:sp>
          <p:nvSpPr>
            <p:cNvPr id="10" name="Rectangle 19"/>
            <p:cNvSpPr>
              <a:spLocks noChangeArrowheads="1"/>
            </p:cNvSpPr>
            <p:nvPr/>
          </p:nvSpPr>
          <p:spPr bwMode="auto">
            <a:xfrm>
              <a:off x="5609870" y="4200165"/>
              <a:ext cx="726304" cy="717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lang="en-US" altLang="zh-CN" sz="1600" b="1" kern="0" dirty="0">
                  <a:solidFill>
                    <a:srgbClr val="00FF00"/>
                  </a:solidFill>
                  <a:latin typeface="Calibri" panose="020F0502020204030204"/>
                  <a:ea typeface="宋体" panose="02010600030101010101" pitchFamily="2" charset="-122"/>
                </a:rPr>
                <a:t>Embroidery Badges</a:t>
              </a:r>
              <a:endParaRPr kumimoji="0" lang="en-US" altLang="zh-CN" sz="1600" b="1" i="0" u="none" strike="noStrike" kern="0" cap="none" spc="0" normalizeH="0" baseline="0" noProof="0" dirty="0">
                <a:ln>
                  <a:noFill/>
                </a:ln>
                <a:solidFill>
                  <a:srgbClr val="00FF00"/>
                </a:solidFill>
                <a:effectLst/>
                <a:uLnTx/>
                <a:uFillTx/>
                <a:latin typeface="Calibri" panose="020F0502020204030204"/>
                <a:ea typeface="宋体" panose="02010600030101010101" pitchFamily="2" charset="-122"/>
              </a:endParaRPr>
            </a:p>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00FF00"/>
                  </a:solidFill>
                  <a:effectLst/>
                  <a:uLnTx/>
                  <a:uFillTx/>
                  <a:latin typeface="Calibri" panose="020F0502020204030204"/>
                  <a:ea typeface="宋体" panose="02010600030101010101" pitchFamily="2" charset="-122"/>
                </a:rPr>
                <a:t>绣花章</a:t>
              </a:r>
              <a:endParaRPr kumimoji="0" lang="en-US" altLang="zh-CN" sz="1600" b="1" i="0" u="none" strike="noStrike" kern="0" cap="none" spc="0" normalizeH="0" baseline="0" noProof="0" dirty="0">
                <a:ln>
                  <a:noFill/>
                </a:ln>
                <a:solidFill>
                  <a:srgbClr val="00FF00"/>
                </a:solidFill>
                <a:effectLst/>
                <a:uLnTx/>
                <a:uFillTx/>
                <a:latin typeface="Calibri" panose="020F0502020204030204"/>
                <a:ea typeface="宋体" panose="02010600030101010101" pitchFamily="2" charset="-122"/>
              </a:endParaRPr>
            </a:p>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zh-CN" sz="1600"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sp>
          <p:nvSpPr>
            <p:cNvPr id="11" name="Rectangle 20"/>
            <p:cNvSpPr>
              <a:spLocks noChangeArrowheads="1"/>
            </p:cNvSpPr>
            <p:nvPr/>
          </p:nvSpPr>
          <p:spPr bwMode="auto">
            <a:xfrm>
              <a:off x="5448581" y="1037539"/>
              <a:ext cx="731200" cy="717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Heat Transfer Label</a:t>
              </a:r>
            </a:p>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rPr>
                <a:t>热转印标</a:t>
              </a:r>
              <a:endParaRPr kumimoji="0" lang="zh-CN" altLang="zh-CN" sz="1600" b="1"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sp>
          <p:nvSpPr>
            <p:cNvPr id="12" name="Rectangle 21"/>
            <p:cNvSpPr>
              <a:spLocks noChangeArrowheads="1"/>
            </p:cNvSpPr>
            <p:nvPr/>
          </p:nvSpPr>
          <p:spPr bwMode="auto">
            <a:xfrm>
              <a:off x="6461248" y="2810716"/>
              <a:ext cx="895350" cy="44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Impact" panose="020B0806030902050204" pitchFamily="34" charset="0"/>
                  <a:ea typeface="宋体" panose="02010600030101010101" pitchFamily="2" charset="-122"/>
                </a:rPr>
                <a:t>Trims</a:t>
              </a:r>
            </a:p>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srgbClr val="FFFFFF"/>
                  </a:solidFill>
                  <a:effectLst/>
                  <a:uLnTx/>
                  <a:uFillTx/>
                  <a:latin typeface="Impact" panose="020B0806030902050204" pitchFamily="34" charset="0"/>
                  <a:ea typeface="宋体" panose="02010600030101010101" pitchFamily="2" charset="-122"/>
                </a:rPr>
                <a:t>辅料</a:t>
              </a:r>
              <a:endParaRPr kumimoji="0" lang="en-US" altLang="zh-CN" sz="2000" b="0" i="0" u="none" strike="noStrike" kern="0" cap="none" spc="0" normalizeH="0" baseline="0" noProof="0" dirty="0">
                <a:ln>
                  <a:noFill/>
                </a:ln>
                <a:solidFill>
                  <a:srgbClr val="FFFFFF"/>
                </a:solidFill>
                <a:effectLst/>
                <a:uLnTx/>
                <a:uFillTx/>
                <a:latin typeface="Impact" panose="020B0806030902050204" pitchFamily="34" charset="0"/>
                <a:ea typeface="宋体" panose="02010600030101010101" pitchFamily="2" charset="-122"/>
              </a:endParaRPr>
            </a:p>
          </p:txBody>
        </p:sp>
      </p:grpSp>
      <p:sp>
        <p:nvSpPr>
          <p:cNvPr id="13" name="矩形 1"/>
          <p:cNvSpPr>
            <a:spLocks noChangeArrowheads="1"/>
          </p:cNvSpPr>
          <p:nvPr/>
        </p:nvSpPr>
        <p:spPr bwMode="auto">
          <a:xfrm>
            <a:off x="1265583" y="1821405"/>
            <a:ext cx="3426852"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685800" fontAlgn="base">
              <a:spcBef>
                <a:spcPct val="0"/>
              </a:spcBef>
              <a:spcAft>
                <a:spcPct val="0"/>
              </a:spcAft>
            </a:pPr>
            <a:r>
              <a:rPr lang="en-US" altLang="zh-CN" sz="2800" b="1" dirty="0" err="1">
                <a:solidFill>
                  <a:srgbClr val="FF0000"/>
                </a:solidFill>
                <a:latin typeface="Calibri" panose="020F0502020204030204"/>
                <a:ea typeface="宋体" panose="02010600030101010101" pitchFamily="2" charset="-122"/>
              </a:rPr>
              <a:t>Yingkai</a:t>
            </a:r>
            <a:r>
              <a:rPr lang="en-US" altLang="zh-CN" sz="2800" b="1" dirty="0">
                <a:solidFill>
                  <a:srgbClr val="FF0000"/>
                </a:solidFill>
                <a:latin typeface="Calibri" panose="020F0502020204030204"/>
                <a:ea typeface="宋体" panose="02010600030101010101" pitchFamily="2" charset="-122"/>
              </a:rPr>
              <a:t> </a:t>
            </a:r>
          </a:p>
          <a:p>
            <a:pPr defTabSz="685800" fontAlgn="base">
              <a:spcBef>
                <a:spcPct val="0"/>
              </a:spcBef>
              <a:spcAft>
                <a:spcPct val="0"/>
              </a:spcAft>
            </a:pPr>
            <a:r>
              <a:rPr lang="en-US" altLang="zh-CN" sz="2800" b="1" dirty="0">
                <a:solidFill>
                  <a:srgbClr val="FF0000"/>
                </a:solidFill>
                <a:latin typeface="Calibri" panose="020F0502020204030204"/>
                <a:ea typeface="宋体" panose="02010600030101010101" pitchFamily="2" charset="-122"/>
              </a:rPr>
              <a:t>focuses on trims development and manufacture, located in Shanghai, Dongguan, and Wuhu City.</a:t>
            </a:r>
          </a:p>
          <a:p>
            <a:pPr defTabSz="685800" fontAlgn="base">
              <a:spcBef>
                <a:spcPct val="0"/>
              </a:spcBef>
              <a:spcAft>
                <a:spcPct val="0"/>
              </a:spcAft>
            </a:pPr>
            <a:r>
              <a:rPr lang="zh-CN" altLang="en-US" sz="2800" b="1" dirty="0">
                <a:solidFill>
                  <a:srgbClr val="FF0000"/>
                </a:solidFill>
                <a:latin typeface="Calibri" panose="020F0502020204030204"/>
                <a:ea typeface="宋体" panose="02010600030101010101" pitchFamily="2" charset="-122"/>
              </a:rPr>
              <a:t>专注于辅料开发和生产，工厂分布于上海市、东莞市、芜湖市。</a:t>
            </a:r>
            <a:endParaRPr lang="en-US" altLang="zh-CN" sz="2800" b="1" i="1" dirty="0">
              <a:solidFill>
                <a:srgbClr val="FF0000"/>
              </a:solidFill>
              <a:latin typeface="Century Gothic" panose="020B0502020202020204" pitchFamily="34" charset="0"/>
              <a:ea typeface="宋体" panose="02010600030101010101" pitchFamily="2" charset="-122"/>
            </a:endParaRPr>
          </a:p>
          <a:p>
            <a:pPr defTabSz="685800" fontAlgn="base">
              <a:spcBef>
                <a:spcPct val="0"/>
              </a:spcBef>
              <a:spcAft>
                <a:spcPct val="0"/>
              </a:spcAft>
            </a:pPr>
            <a:endParaRPr lang="en-US" altLang="zh-CN" sz="2800" b="1" i="1" dirty="0">
              <a:solidFill>
                <a:srgbClr val="FF0000"/>
              </a:solidFill>
              <a:latin typeface="Century Gothic" panose="020B0502020202020204" pitchFamily="34" charset="0"/>
              <a:ea typeface="宋体" panose="02010600030101010101" pitchFamily="2" charset="-122"/>
            </a:endParaRPr>
          </a:p>
          <a:p>
            <a:pPr defTabSz="685800" fontAlgn="base">
              <a:spcBef>
                <a:spcPct val="0"/>
              </a:spcBef>
              <a:spcAft>
                <a:spcPct val="0"/>
              </a:spcAft>
            </a:pPr>
            <a:r>
              <a:rPr lang="zh-CN" altLang="en-US" sz="2800" b="1" i="1" dirty="0">
                <a:solidFill>
                  <a:srgbClr val="FF0000"/>
                </a:solidFill>
                <a:latin typeface="Century Gothic" panose="020B0502020202020204" pitchFamily="34" charset="0"/>
                <a:ea typeface="宋体" panose="02010600030101010101" pitchFamily="2" charset="-122"/>
              </a:rPr>
              <a:t>     </a:t>
            </a:r>
            <a:endParaRPr lang="en-US" altLang="zh-CN" sz="2800" b="1" i="1" dirty="0">
              <a:solidFill>
                <a:srgbClr val="FF0000"/>
              </a:solidFill>
              <a:latin typeface="Century Gothic" panose="020B0502020202020204" pitchFamily="34" charset="0"/>
              <a:ea typeface="宋体" panose="02010600030101010101" pitchFamily="2" charset="-122"/>
            </a:endParaRPr>
          </a:p>
        </p:txBody>
      </p:sp>
      <p:sp>
        <p:nvSpPr>
          <p:cNvPr id="14" name="梯形 21"/>
          <p:cNvSpPr/>
          <p:nvPr/>
        </p:nvSpPr>
        <p:spPr>
          <a:xfrm rot="10800000" flipV="1">
            <a:off x="-2" y="763073"/>
            <a:ext cx="12192001" cy="329193"/>
          </a:xfrm>
          <a:custGeom>
            <a:avLst/>
            <a:gdLst/>
            <a:ahLst/>
            <a:cxnLst/>
            <a:rect l="l" t="t" r="r" b="b"/>
            <a:pathLst>
              <a:path w="11581414" h="111449">
                <a:moveTo>
                  <a:pt x="3735925" y="111449"/>
                </a:moveTo>
                <a:lnTo>
                  <a:pt x="0" y="111449"/>
                </a:lnTo>
                <a:lnTo>
                  <a:pt x="0" y="0"/>
                </a:lnTo>
                <a:lnTo>
                  <a:pt x="3735925" y="0"/>
                </a:lnTo>
                <a:close/>
                <a:moveTo>
                  <a:pt x="11581414" y="111449"/>
                </a:moveTo>
                <a:lnTo>
                  <a:pt x="7845490" y="111449"/>
                </a:lnTo>
                <a:lnTo>
                  <a:pt x="7845490" y="0"/>
                </a:lnTo>
                <a:lnTo>
                  <a:pt x="11581414" y="0"/>
                </a:lnTo>
                <a:close/>
              </a:path>
            </a:pathLst>
          </a:custGeom>
          <a:solidFill>
            <a:srgbClr val="00AF92"/>
          </a:solidFill>
          <a:ln w="381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4023476" y="522293"/>
            <a:ext cx="4117094" cy="778404"/>
          </a:xfrm>
          <a:prstGeom prst="rect">
            <a:avLst/>
          </a:prstGeom>
          <a:noFill/>
          <a:ln w="762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altLang="zh-CN" sz="20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Trims Solution Provider</a:t>
            </a:r>
          </a:p>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辅料解决方案供应商</a:t>
            </a:r>
          </a:p>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7" name="Freeform 11"/>
          <p:cNvSpPr/>
          <p:nvPr/>
        </p:nvSpPr>
        <p:spPr bwMode="auto">
          <a:xfrm rot="3321234">
            <a:off x="5582343" y="1801213"/>
            <a:ext cx="1989000" cy="3409230"/>
          </a:xfrm>
          <a:custGeom>
            <a:avLst/>
            <a:gdLst>
              <a:gd name="T0" fmla="*/ 458 w 458"/>
              <a:gd name="T1" fmla="*/ 0 h 851"/>
              <a:gd name="T2" fmla="*/ 342 w 458"/>
              <a:gd name="T3" fmla="*/ 25 h 851"/>
              <a:gd name="T4" fmla="*/ 371 w 458"/>
              <a:gd name="T5" fmla="*/ 40 h 851"/>
              <a:gd name="T6" fmla="*/ 176 w 458"/>
              <a:gd name="T7" fmla="*/ 362 h 851"/>
              <a:gd name="T8" fmla="*/ 185 w 458"/>
              <a:gd name="T9" fmla="*/ 431 h 851"/>
              <a:gd name="T10" fmla="*/ 4 w 458"/>
              <a:gd name="T11" fmla="*/ 645 h 851"/>
              <a:gd name="T12" fmla="*/ 219 w 458"/>
              <a:gd name="T13" fmla="*/ 847 h 851"/>
              <a:gd name="T14" fmla="*/ 417 w 458"/>
              <a:gd name="T15" fmla="*/ 682 h 851"/>
              <a:gd name="T16" fmla="*/ 420 w 458"/>
              <a:gd name="T17" fmla="*/ 667 h 851"/>
              <a:gd name="T18" fmla="*/ 410 w 458"/>
              <a:gd name="T19" fmla="*/ 662 h 851"/>
              <a:gd name="T20" fmla="*/ 403 w 458"/>
              <a:gd name="T21" fmla="*/ 659 h 851"/>
              <a:gd name="T22" fmla="*/ 398 w 458"/>
              <a:gd name="T23" fmla="*/ 656 h 851"/>
              <a:gd name="T24" fmla="*/ 387 w 458"/>
              <a:gd name="T25" fmla="*/ 651 h 851"/>
              <a:gd name="T26" fmla="*/ 382 w 458"/>
              <a:gd name="T27" fmla="*/ 647 h 851"/>
              <a:gd name="T28" fmla="*/ 376 w 458"/>
              <a:gd name="T29" fmla="*/ 644 h 851"/>
              <a:gd name="T30" fmla="*/ 367 w 458"/>
              <a:gd name="T31" fmla="*/ 638 h 851"/>
              <a:gd name="T32" fmla="*/ 361 w 458"/>
              <a:gd name="T33" fmla="*/ 634 h 851"/>
              <a:gd name="T34" fmla="*/ 356 w 458"/>
              <a:gd name="T35" fmla="*/ 630 h 851"/>
              <a:gd name="T36" fmla="*/ 346 w 458"/>
              <a:gd name="T37" fmla="*/ 623 h 851"/>
              <a:gd name="T38" fmla="*/ 342 w 458"/>
              <a:gd name="T39" fmla="*/ 619 h 851"/>
              <a:gd name="T40" fmla="*/ 336 w 458"/>
              <a:gd name="T41" fmla="*/ 614 h 851"/>
              <a:gd name="T42" fmla="*/ 332 w 458"/>
              <a:gd name="T43" fmla="*/ 611 h 851"/>
              <a:gd name="T44" fmla="*/ 322 w 458"/>
              <a:gd name="T45" fmla="*/ 602 h 851"/>
              <a:gd name="T46" fmla="*/ 318 w 458"/>
              <a:gd name="T47" fmla="*/ 599 h 851"/>
              <a:gd name="T48" fmla="*/ 309 w 458"/>
              <a:gd name="T49" fmla="*/ 589 h 851"/>
              <a:gd name="T50" fmla="*/ 306 w 458"/>
              <a:gd name="T51" fmla="*/ 586 h 851"/>
              <a:gd name="T52" fmla="*/ 300 w 458"/>
              <a:gd name="T53" fmla="*/ 580 h 851"/>
              <a:gd name="T54" fmla="*/ 298 w 458"/>
              <a:gd name="T55" fmla="*/ 577 h 851"/>
              <a:gd name="T56" fmla="*/ 288 w 458"/>
              <a:gd name="T57" fmla="*/ 566 h 851"/>
              <a:gd name="T58" fmla="*/ 286 w 458"/>
              <a:gd name="T59" fmla="*/ 563 h 851"/>
              <a:gd name="T60" fmla="*/ 269 w 458"/>
              <a:gd name="T61" fmla="*/ 541 h 851"/>
              <a:gd name="T62" fmla="*/ 268 w 458"/>
              <a:gd name="T63" fmla="*/ 539 h 851"/>
              <a:gd name="T64" fmla="*/ 259 w 458"/>
              <a:gd name="T65" fmla="*/ 524 h 851"/>
              <a:gd name="T66" fmla="*/ 258 w 458"/>
              <a:gd name="T67" fmla="*/ 522 h 851"/>
              <a:gd name="T68" fmla="*/ 244 w 458"/>
              <a:gd name="T69" fmla="*/ 497 h 851"/>
              <a:gd name="T70" fmla="*/ 244 w 458"/>
              <a:gd name="T71" fmla="*/ 496 h 851"/>
              <a:gd name="T72" fmla="*/ 236 w 458"/>
              <a:gd name="T73" fmla="*/ 479 h 851"/>
              <a:gd name="T74" fmla="*/ 236 w 458"/>
              <a:gd name="T75" fmla="*/ 478 h 851"/>
              <a:gd name="T76" fmla="*/ 226 w 458"/>
              <a:gd name="T77" fmla="*/ 450 h 851"/>
              <a:gd name="T78" fmla="*/ 225 w 458"/>
              <a:gd name="T79" fmla="*/ 448 h 851"/>
              <a:gd name="T80" fmla="*/ 220 w 458"/>
              <a:gd name="T81" fmla="*/ 429 h 851"/>
              <a:gd name="T82" fmla="*/ 210 w 458"/>
              <a:gd name="T83" fmla="*/ 356 h 851"/>
              <a:gd name="T84" fmla="*/ 375 w 458"/>
              <a:gd name="T85" fmla="*/ 47 h 851"/>
              <a:gd name="T86" fmla="*/ 376 w 458"/>
              <a:gd name="T87" fmla="*/ 85 h 851"/>
              <a:gd name="T88" fmla="*/ 458 w 458"/>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8" h="851">
                <a:moveTo>
                  <a:pt x="458" y="0"/>
                </a:moveTo>
                <a:cubicBezTo>
                  <a:pt x="342" y="25"/>
                  <a:pt x="342" y="25"/>
                  <a:pt x="342" y="25"/>
                </a:cubicBezTo>
                <a:cubicBezTo>
                  <a:pt x="371" y="40"/>
                  <a:pt x="371" y="40"/>
                  <a:pt x="371" y="40"/>
                </a:cubicBezTo>
                <a:cubicBezTo>
                  <a:pt x="252" y="98"/>
                  <a:pt x="172" y="221"/>
                  <a:pt x="176" y="362"/>
                </a:cubicBezTo>
                <a:cubicBezTo>
                  <a:pt x="177" y="386"/>
                  <a:pt x="180" y="409"/>
                  <a:pt x="185" y="431"/>
                </a:cubicBezTo>
                <a:cubicBezTo>
                  <a:pt x="80" y="445"/>
                  <a:pt x="0" y="537"/>
                  <a:pt x="4" y="645"/>
                </a:cubicBezTo>
                <a:cubicBezTo>
                  <a:pt x="7" y="760"/>
                  <a:pt x="104" y="851"/>
                  <a:pt x="219" y="847"/>
                </a:cubicBezTo>
                <a:cubicBezTo>
                  <a:pt x="317" y="844"/>
                  <a:pt x="397" y="774"/>
                  <a:pt x="417" y="682"/>
                </a:cubicBezTo>
                <a:cubicBezTo>
                  <a:pt x="418" y="677"/>
                  <a:pt x="419" y="672"/>
                  <a:pt x="420" y="667"/>
                </a:cubicBezTo>
                <a:cubicBezTo>
                  <a:pt x="416" y="665"/>
                  <a:pt x="413" y="664"/>
                  <a:pt x="410" y="662"/>
                </a:cubicBezTo>
                <a:cubicBezTo>
                  <a:pt x="408" y="661"/>
                  <a:pt x="405" y="660"/>
                  <a:pt x="403" y="659"/>
                </a:cubicBezTo>
                <a:cubicBezTo>
                  <a:pt x="401" y="658"/>
                  <a:pt x="399" y="657"/>
                  <a:pt x="398" y="656"/>
                </a:cubicBezTo>
                <a:cubicBezTo>
                  <a:pt x="394" y="654"/>
                  <a:pt x="391" y="652"/>
                  <a:pt x="387" y="651"/>
                </a:cubicBezTo>
                <a:cubicBezTo>
                  <a:pt x="386" y="650"/>
                  <a:pt x="384" y="649"/>
                  <a:pt x="382" y="647"/>
                </a:cubicBezTo>
                <a:cubicBezTo>
                  <a:pt x="380" y="646"/>
                  <a:pt x="378" y="645"/>
                  <a:pt x="376" y="644"/>
                </a:cubicBezTo>
                <a:cubicBezTo>
                  <a:pt x="373" y="642"/>
                  <a:pt x="370" y="640"/>
                  <a:pt x="367" y="638"/>
                </a:cubicBezTo>
                <a:cubicBezTo>
                  <a:pt x="365" y="636"/>
                  <a:pt x="363" y="635"/>
                  <a:pt x="361" y="634"/>
                </a:cubicBezTo>
                <a:cubicBezTo>
                  <a:pt x="359" y="632"/>
                  <a:pt x="357" y="631"/>
                  <a:pt x="356" y="630"/>
                </a:cubicBezTo>
                <a:cubicBezTo>
                  <a:pt x="353" y="628"/>
                  <a:pt x="349" y="625"/>
                  <a:pt x="346" y="623"/>
                </a:cubicBezTo>
                <a:cubicBezTo>
                  <a:pt x="345" y="622"/>
                  <a:pt x="343" y="621"/>
                  <a:pt x="342" y="619"/>
                </a:cubicBezTo>
                <a:cubicBezTo>
                  <a:pt x="340" y="618"/>
                  <a:pt x="338" y="616"/>
                  <a:pt x="336" y="614"/>
                </a:cubicBezTo>
                <a:cubicBezTo>
                  <a:pt x="334" y="613"/>
                  <a:pt x="333" y="612"/>
                  <a:pt x="332" y="611"/>
                </a:cubicBezTo>
                <a:cubicBezTo>
                  <a:pt x="328" y="608"/>
                  <a:pt x="325" y="605"/>
                  <a:pt x="322" y="602"/>
                </a:cubicBezTo>
                <a:cubicBezTo>
                  <a:pt x="321" y="601"/>
                  <a:pt x="320" y="600"/>
                  <a:pt x="318" y="599"/>
                </a:cubicBezTo>
                <a:cubicBezTo>
                  <a:pt x="315" y="596"/>
                  <a:pt x="312" y="593"/>
                  <a:pt x="309" y="589"/>
                </a:cubicBezTo>
                <a:cubicBezTo>
                  <a:pt x="308" y="588"/>
                  <a:pt x="307" y="587"/>
                  <a:pt x="306" y="586"/>
                </a:cubicBezTo>
                <a:cubicBezTo>
                  <a:pt x="304" y="584"/>
                  <a:pt x="302" y="582"/>
                  <a:pt x="300" y="580"/>
                </a:cubicBezTo>
                <a:cubicBezTo>
                  <a:pt x="299" y="579"/>
                  <a:pt x="298" y="578"/>
                  <a:pt x="298" y="577"/>
                </a:cubicBezTo>
                <a:cubicBezTo>
                  <a:pt x="294" y="574"/>
                  <a:pt x="291" y="570"/>
                  <a:pt x="288" y="566"/>
                </a:cubicBezTo>
                <a:cubicBezTo>
                  <a:pt x="287" y="565"/>
                  <a:pt x="286" y="564"/>
                  <a:pt x="286" y="563"/>
                </a:cubicBezTo>
                <a:cubicBezTo>
                  <a:pt x="280" y="556"/>
                  <a:pt x="274" y="548"/>
                  <a:pt x="269" y="541"/>
                </a:cubicBezTo>
                <a:cubicBezTo>
                  <a:pt x="269" y="540"/>
                  <a:pt x="268" y="539"/>
                  <a:pt x="268" y="539"/>
                </a:cubicBezTo>
                <a:cubicBezTo>
                  <a:pt x="265" y="534"/>
                  <a:pt x="262" y="529"/>
                  <a:pt x="259" y="524"/>
                </a:cubicBezTo>
                <a:cubicBezTo>
                  <a:pt x="259" y="524"/>
                  <a:pt x="258" y="523"/>
                  <a:pt x="258" y="522"/>
                </a:cubicBezTo>
                <a:cubicBezTo>
                  <a:pt x="253" y="514"/>
                  <a:pt x="249" y="506"/>
                  <a:pt x="244" y="497"/>
                </a:cubicBezTo>
                <a:cubicBezTo>
                  <a:pt x="244" y="497"/>
                  <a:pt x="244" y="496"/>
                  <a:pt x="244" y="496"/>
                </a:cubicBezTo>
                <a:cubicBezTo>
                  <a:pt x="241" y="490"/>
                  <a:pt x="239" y="484"/>
                  <a:pt x="236" y="479"/>
                </a:cubicBezTo>
                <a:cubicBezTo>
                  <a:pt x="236" y="478"/>
                  <a:pt x="236" y="478"/>
                  <a:pt x="236" y="478"/>
                </a:cubicBezTo>
                <a:cubicBezTo>
                  <a:pt x="232" y="469"/>
                  <a:pt x="229" y="459"/>
                  <a:pt x="226" y="450"/>
                </a:cubicBezTo>
                <a:cubicBezTo>
                  <a:pt x="226" y="449"/>
                  <a:pt x="226" y="449"/>
                  <a:pt x="225" y="448"/>
                </a:cubicBezTo>
                <a:cubicBezTo>
                  <a:pt x="223" y="442"/>
                  <a:pt x="222" y="436"/>
                  <a:pt x="220" y="429"/>
                </a:cubicBezTo>
                <a:cubicBezTo>
                  <a:pt x="214" y="406"/>
                  <a:pt x="211" y="381"/>
                  <a:pt x="210" y="356"/>
                </a:cubicBezTo>
                <a:cubicBezTo>
                  <a:pt x="206" y="226"/>
                  <a:pt x="272" y="111"/>
                  <a:pt x="375" y="47"/>
                </a:cubicBezTo>
                <a:cubicBezTo>
                  <a:pt x="376" y="85"/>
                  <a:pt x="376" y="85"/>
                  <a:pt x="376" y="85"/>
                </a:cubicBezTo>
                <a:lnTo>
                  <a:pt x="458" y="0"/>
                </a:lnTo>
                <a:close/>
              </a:path>
            </a:pathLst>
          </a:custGeom>
          <a:solidFill>
            <a:srgbClr val="14B28B"/>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endParaRPr>
          </a:p>
        </p:txBody>
      </p:sp>
      <p:sp>
        <p:nvSpPr>
          <p:cNvPr id="18" name="TextBox 17"/>
          <p:cNvSpPr txBox="1"/>
          <p:nvPr/>
        </p:nvSpPr>
        <p:spPr>
          <a:xfrm>
            <a:off x="10149508" y="3506480"/>
            <a:ext cx="1127168" cy="646331"/>
          </a:xfrm>
          <a:prstGeom prst="rect">
            <a:avLst/>
          </a:prstGeom>
          <a:noFill/>
        </p:spPr>
        <p:txBody>
          <a:bodyPr wrap="none" rtlCol="0">
            <a:spAutoFit/>
          </a:bodyPr>
          <a:lstStyle/>
          <a:p>
            <a:r>
              <a:rPr lang="en-US" altLang="zh-CN" b="1" dirty="0" smtClean="0">
                <a:solidFill>
                  <a:schemeClr val="bg1"/>
                </a:solidFill>
              </a:rPr>
              <a:t>Elevator</a:t>
            </a:r>
          </a:p>
          <a:p>
            <a:r>
              <a:rPr lang="en-US" altLang="zh-CN" b="1" dirty="0" smtClean="0">
                <a:solidFill>
                  <a:schemeClr val="bg1"/>
                </a:solidFill>
              </a:rPr>
              <a:t>    </a:t>
            </a:r>
            <a:r>
              <a:rPr lang="zh-CN" altLang="en-US" b="1" dirty="0" smtClean="0">
                <a:solidFill>
                  <a:schemeClr val="bg1"/>
                </a:solidFill>
              </a:rPr>
              <a:t>吊牌</a:t>
            </a:r>
            <a:endParaRPr lang="zh-CN" altLang="en-US" b="1" dirty="0">
              <a:solidFill>
                <a:schemeClr val="bg1"/>
              </a:solidFill>
            </a:endParaRPr>
          </a:p>
        </p:txBody>
      </p:sp>
      <p:sp>
        <p:nvSpPr>
          <p:cNvPr id="19" name="TextBox 18"/>
          <p:cNvSpPr txBox="1"/>
          <p:nvPr/>
        </p:nvSpPr>
        <p:spPr>
          <a:xfrm>
            <a:off x="5102380" y="3425860"/>
            <a:ext cx="1141595" cy="923330"/>
          </a:xfrm>
          <a:prstGeom prst="rect">
            <a:avLst/>
          </a:prstGeom>
          <a:noFill/>
        </p:spPr>
        <p:txBody>
          <a:bodyPr wrap="none" rtlCol="0">
            <a:spAutoFit/>
          </a:bodyPr>
          <a:lstStyle/>
          <a:p>
            <a:r>
              <a:rPr lang="en-US" altLang="zh-CN" b="1" dirty="0" smtClean="0">
                <a:solidFill>
                  <a:srgbClr val="7030A0"/>
                </a:solidFill>
              </a:rPr>
              <a:t>Voltage </a:t>
            </a:r>
          </a:p>
          <a:p>
            <a:r>
              <a:rPr lang="en-US" altLang="zh-CN" b="1" dirty="0" smtClean="0">
                <a:solidFill>
                  <a:srgbClr val="7030A0"/>
                </a:solidFill>
              </a:rPr>
              <a:t>  stamp</a:t>
            </a:r>
          </a:p>
          <a:p>
            <a:r>
              <a:rPr lang="en-US" altLang="zh-CN" b="1" dirty="0" smtClean="0">
                <a:solidFill>
                  <a:srgbClr val="7030A0"/>
                </a:solidFill>
              </a:rPr>
              <a:t>  </a:t>
            </a:r>
            <a:r>
              <a:rPr lang="zh-CN" altLang="en-US" b="1" dirty="0" smtClean="0">
                <a:solidFill>
                  <a:srgbClr val="7030A0"/>
                </a:solidFill>
              </a:rPr>
              <a:t>电压标</a:t>
            </a:r>
            <a:endParaRPr lang="zh-CN" altLang="en-US"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18000" contrast="27000"/>
          </a:blip>
          <a:srcRect/>
          <a:stretch>
            <a:fillRect/>
          </a:stretch>
        </p:blipFill>
        <p:spPr bwMode="auto">
          <a:xfrm>
            <a:off x="93646" y="112164"/>
            <a:ext cx="3152775" cy="3844631"/>
          </a:xfrm>
          <a:prstGeom prst="rect">
            <a:avLst/>
          </a:prstGeom>
          <a:noFill/>
          <a:ln w="9525">
            <a:noFill/>
            <a:miter lim="800000"/>
            <a:headEnd/>
            <a:tailEnd/>
          </a:ln>
        </p:spPr>
      </p:pic>
      <p:sp>
        <p:nvSpPr>
          <p:cNvPr id="3" name="矩形 2"/>
          <p:cNvSpPr/>
          <p:nvPr/>
        </p:nvSpPr>
        <p:spPr>
          <a:xfrm rot="18961396">
            <a:off x="157660" y="1884472"/>
            <a:ext cx="2954656" cy="923330"/>
          </a:xfrm>
          <a:prstGeom prst="rect">
            <a:avLst/>
          </a:prstGeom>
          <a:noFill/>
        </p:spPr>
        <p:txBody>
          <a:bodyPr wrap="none" lIns="91440" tIns="45720" rIns="91440" bIns="45720">
            <a:spAutoFit/>
          </a:bodyPr>
          <a:lstStyle/>
          <a:p>
            <a:pPr algn="ctr"/>
            <a:r>
              <a:rPr lang="zh-CN" alt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数码升华</a:t>
            </a:r>
            <a:endParaRPr lang="zh-CN" alt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 name="Picture 5"/>
          <p:cNvPicPr>
            <a:picLocks noChangeAspect="1" noChangeArrowheads="1"/>
          </p:cNvPicPr>
          <p:nvPr/>
        </p:nvPicPr>
        <p:blipFill>
          <a:blip r:embed="rId3">
            <a:lum bright="35000" contrast="53000"/>
          </a:blip>
          <a:srcRect/>
          <a:stretch>
            <a:fillRect/>
          </a:stretch>
        </p:blipFill>
        <p:spPr bwMode="auto">
          <a:xfrm>
            <a:off x="3267079" y="112164"/>
            <a:ext cx="4362450" cy="2585580"/>
          </a:xfrm>
          <a:prstGeom prst="rect">
            <a:avLst/>
          </a:prstGeom>
          <a:noFill/>
          <a:ln w="9525">
            <a:noFill/>
            <a:miter lim="800000"/>
            <a:headEnd/>
            <a:tailEnd/>
          </a:ln>
        </p:spPr>
      </p:pic>
      <p:pic>
        <p:nvPicPr>
          <p:cNvPr id="5" name="Picture 4"/>
          <p:cNvPicPr>
            <a:picLocks noChangeAspect="1" noChangeArrowheads="1"/>
          </p:cNvPicPr>
          <p:nvPr/>
        </p:nvPicPr>
        <p:blipFill>
          <a:blip r:embed="rId4">
            <a:lum bright="12000" contrast="39000"/>
          </a:blip>
          <a:srcRect/>
          <a:stretch>
            <a:fillRect/>
          </a:stretch>
        </p:blipFill>
        <p:spPr bwMode="auto">
          <a:xfrm>
            <a:off x="7800979" y="112164"/>
            <a:ext cx="4391021" cy="2812011"/>
          </a:xfrm>
          <a:prstGeom prst="rect">
            <a:avLst/>
          </a:prstGeom>
          <a:noFill/>
          <a:ln w="9525">
            <a:noFill/>
            <a:miter lim="800000"/>
            <a:headEnd/>
            <a:tailEnd/>
          </a:ln>
        </p:spPr>
      </p:pic>
      <p:pic>
        <p:nvPicPr>
          <p:cNvPr id="6" name="Picture 8"/>
          <p:cNvPicPr>
            <a:picLocks noChangeAspect="1" noChangeArrowheads="1"/>
          </p:cNvPicPr>
          <p:nvPr/>
        </p:nvPicPr>
        <p:blipFill>
          <a:blip r:embed="rId5"/>
          <a:srcRect/>
          <a:stretch>
            <a:fillRect/>
          </a:stretch>
        </p:blipFill>
        <p:spPr bwMode="auto">
          <a:xfrm rot="16200000">
            <a:off x="85173" y="3884044"/>
            <a:ext cx="2888783" cy="3059129"/>
          </a:xfrm>
          <a:prstGeom prst="rect">
            <a:avLst/>
          </a:prstGeom>
          <a:noFill/>
          <a:ln w="9525">
            <a:noFill/>
            <a:miter lim="800000"/>
            <a:headEnd/>
            <a:tailEnd/>
          </a:ln>
        </p:spPr>
      </p:pic>
      <p:pic>
        <p:nvPicPr>
          <p:cNvPr id="7" name="Picture 3"/>
          <p:cNvPicPr>
            <a:picLocks noChangeAspect="1" noChangeArrowheads="1"/>
          </p:cNvPicPr>
          <p:nvPr/>
        </p:nvPicPr>
        <p:blipFill>
          <a:blip r:embed="rId6">
            <a:lum bright="9000" contrast="19000"/>
          </a:blip>
          <a:srcRect/>
          <a:stretch>
            <a:fillRect/>
          </a:stretch>
        </p:blipFill>
        <p:spPr bwMode="auto">
          <a:xfrm>
            <a:off x="3786850" y="3314700"/>
            <a:ext cx="2819400" cy="3543300"/>
          </a:xfrm>
          <a:prstGeom prst="rect">
            <a:avLst/>
          </a:prstGeom>
          <a:noFill/>
          <a:ln w="9525">
            <a:noFill/>
            <a:miter lim="800000"/>
            <a:headEnd/>
            <a:tailEnd/>
          </a:ln>
        </p:spPr>
      </p:pic>
      <p:pic>
        <p:nvPicPr>
          <p:cNvPr id="8" name="Picture 6"/>
          <p:cNvPicPr>
            <a:picLocks noChangeAspect="1" noChangeArrowheads="1"/>
          </p:cNvPicPr>
          <p:nvPr/>
        </p:nvPicPr>
        <p:blipFill>
          <a:blip r:embed="rId7">
            <a:lum bright="18000" contrast="22000"/>
          </a:blip>
          <a:srcRect/>
          <a:stretch>
            <a:fillRect/>
          </a:stretch>
        </p:blipFill>
        <p:spPr bwMode="auto">
          <a:xfrm>
            <a:off x="7315200" y="3015983"/>
            <a:ext cx="4876800" cy="3790950"/>
          </a:xfrm>
          <a:prstGeom prst="rect">
            <a:avLst/>
          </a:prstGeom>
          <a:noFill/>
          <a:ln w="9525">
            <a:noFill/>
            <a:miter lim="800000"/>
            <a:headEnd/>
            <a:tailEnd/>
          </a:ln>
        </p:spPr>
      </p:pic>
      <p:sp>
        <p:nvSpPr>
          <p:cNvPr id="9" name="矩形 8"/>
          <p:cNvSpPr/>
          <p:nvPr/>
        </p:nvSpPr>
        <p:spPr>
          <a:xfrm>
            <a:off x="8555900" y="3704168"/>
            <a:ext cx="3169211" cy="1754326"/>
          </a:xfrm>
          <a:prstGeom prst="rect">
            <a:avLst/>
          </a:prstGeom>
          <a:noFill/>
        </p:spPr>
        <p:txBody>
          <a:bodyPr wrap="square" lIns="91440" tIns="45720" rIns="91440" bIns="45720">
            <a:spAutoFit/>
            <a:scene3d>
              <a:camera prst="orthographicFront">
                <a:rot lat="298855" lon="21301135" rev="26212"/>
              </a:camera>
              <a:lightRig rig="flat" dir="tl">
                <a:rot lat="0" lon="0" rev="6600000"/>
              </a:lightRig>
            </a:scene3d>
            <a:sp3d extrusionH="25400" contourW="8890">
              <a:bevelT w="38100" h="31750"/>
              <a:bevelB w="38100" h="38100"/>
              <a:contourClr>
                <a:schemeClr val="accent2">
                  <a:shade val="75000"/>
                </a:schemeClr>
              </a:contourClr>
            </a:sp3d>
          </a:bodyPr>
          <a:lstStyle/>
          <a:p>
            <a:pPr algn="ctr"/>
            <a:r>
              <a:rPr lang="zh-CN" alt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模具硅胶</a:t>
            </a:r>
            <a:endParaRPr lang="en-US" altLang="zh-CN"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zh-CN"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（光变）</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矩形 9"/>
          <p:cNvSpPr/>
          <p:nvPr/>
        </p:nvSpPr>
        <p:spPr>
          <a:xfrm>
            <a:off x="5511295" y="3956795"/>
            <a:ext cx="1989649" cy="1754326"/>
          </a:xfrm>
          <a:prstGeom prst="rect">
            <a:avLst/>
          </a:prstGeom>
          <a:noFill/>
        </p:spPr>
        <p:txBody>
          <a:bodyPr wrap="squar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柯式烫画</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TextBox 10"/>
          <p:cNvSpPr txBox="1"/>
          <p:nvPr/>
        </p:nvSpPr>
        <p:spPr>
          <a:xfrm>
            <a:off x="1897341" y="4001930"/>
            <a:ext cx="1121330" cy="523220"/>
          </a:xfrm>
          <a:prstGeom prst="rect">
            <a:avLst/>
          </a:prstGeom>
          <a:noFill/>
        </p:spPr>
        <p:txBody>
          <a:bodyPr wrap="square" rtlCol="0">
            <a:spAutoFit/>
          </a:bodyPr>
          <a:lstStyle/>
          <a:p>
            <a:r>
              <a:rPr lang="zh-CN" altLang="en-US" sz="2800" b="1" dirty="0" smtClean="0">
                <a:solidFill>
                  <a:srgbClr val="FF0000"/>
                </a:solidFill>
              </a:rPr>
              <a:t>吊牌</a:t>
            </a:r>
            <a:endParaRPr lang="zh-CN" altLang="en-US" sz="2800" b="1" dirty="0">
              <a:solidFill>
                <a:srgbClr val="FF0000"/>
              </a:solidFill>
            </a:endParaRPr>
          </a:p>
        </p:txBody>
      </p:sp>
      <p:sp>
        <p:nvSpPr>
          <p:cNvPr id="12" name="TextBox 11"/>
          <p:cNvSpPr txBox="1"/>
          <p:nvPr/>
        </p:nvSpPr>
        <p:spPr>
          <a:xfrm>
            <a:off x="1991348" y="6259323"/>
            <a:ext cx="1275731" cy="523220"/>
          </a:xfrm>
          <a:prstGeom prst="rect">
            <a:avLst/>
          </a:prstGeom>
          <a:noFill/>
        </p:spPr>
        <p:txBody>
          <a:bodyPr wrap="square" rtlCol="0">
            <a:spAutoFit/>
          </a:bodyPr>
          <a:lstStyle/>
          <a:p>
            <a:r>
              <a:rPr lang="zh-CN" altLang="en-US" sz="2800" b="1" dirty="0" smtClean="0">
                <a:solidFill>
                  <a:srgbClr val="FFFF00"/>
                </a:solidFill>
              </a:rPr>
              <a:t>织唛</a:t>
            </a:r>
            <a:endParaRPr lang="zh-CN" altLang="en-US" sz="2800" b="1" dirty="0">
              <a:solidFill>
                <a:srgbClr val="FFFF00"/>
              </a:solidFill>
            </a:endParaRPr>
          </a:p>
        </p:txBody>
      </p:sp>
      <p:sp>
        <p:nvSpPr>
          <p:cNvPr id="13" name="任意多边形 12"/>
          <p:cNvSpPr/>
          <p:nvPr/>
        </p:nvSpPr>
        <p:spPr>
          <a:xfrm rot="3484853">
            <a:off x="5292293" y="603723"/>
            <a:ext cx="2308010" cy="1754326"/>
          </a:xfrm>
          <a:custGeom>
            <a:avLst/>
            <a:gdLst>
              <a:gd name="connsiteX0" fmla="*/ 0 w 2954656"/>
              <a:gd name="connsiteY0" fmla="*/ 0 h 923330"/>
              <a:gd name="connsiteX1" fmla="*/ 2954656 w 2954656"/>
              <a:gd name="connsiteY1" fmla="*/ 0 h 923330"/>
              <a:gd name="connsiteX2" fmla="*/ 2954656 w 2954656"/>
              <a:gd name="connsiteY2" fmla="*/ 923330 h 923330"/>
              <a:gd name="connsiteX3" fmla="*/ 0 w 2954656"/>
              <a:gd name="connsiteY3" fmla="*/ 923330 h 923330"/>
              <a:gd name="connsiteX4" fmla="*/ 0 w 2954656"/>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656" h="923330">
                <a:moveTo>
                  <a:pt x="0" y="0"/>
                </a:moveTo>
                <a:lnTo>
                  <a:pt x="2954656" y="0"/>
                </a:lnTo>
                <a:lnTo>
                  <a:pt x="2954656" y="923330"/>
                </a:lnTo>
                <a:lnTo>
                  <a:pt x="0" y="923330"/>
                </a:lnTo>
                <a:lnTo>
                  <a:pt x="0" y="0"/>
                </a:lnTo>
                <a:close/>
              </a:path>
            </a:pathLst>
          </a:cu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电压标牌</a:t>
            </a:r>
            <a:endParaRPr lang="zh-CN"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 calcmode="lin" valueType="num">
                                      <p:cBhvr additive="base">
                                        <p:cTn id="5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 calcmode="lin" valueType="num">
                                      <p:cBhvr additive="base">
                                        <p:cTn id="5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xEl>
                                              <p:pRg st="0" end="0"/>
                                            </p:txEl>
                                          </p:spTgt>
                                        </p:tgtEl>
                                        <p:attrNameLst>
                                          <p:attrName>style.visibility</p:attrName>
                                        </p:attrNameLst>
                                      </p:cBhvr>
                                      <p:to>
                                        <p:strVal val="visible"/>
                                      </p:to>
                                    </p:set>
                                    <p:anim calcmode="lin" valueType="num">
                                      <p:cBhvr additive="base">
                                        <p:cTn id="6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2">
                                            <p:txEl>
                                              <p:pRg st="0" end="0"/>
                                            </p:txEl>
                                          </p:spTgt>
                                        </p:tgtEl>
                                        <p:attrNameLst>
                                          <p:attrName>style.visibility</p:attrName>
                                        </p:attrNameLst>
                                      </p:cBhvr>
                                      <p:to>
                                        <p:strVal val="visible"/>
                                      </p:to>
                                    </p:set>
                                    <p:anim calcmode="lin" valueType="num">
                                      <p:cBhvr additive="base">
                                        <p:cTn id="6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3">
                                            <p:txEl>
                                              <p:pRg st="0" end="0"/>
                                            </p:txEl>
                                          </p:spTgt>
                                        </p:tgtEl>
                                        <p:attrNameLst>
                                          <p:attrName>style.visibility</p:attrName>
                                        </p:attrNameLst>
                                      </p:cBhvr>
                                      <p:to>
                                        <p:strVal val="visible"/>
                                      </p:to>
                                    </p:set>
                                    <p:anim calcmode="lin" valueType="num">
                                      <p:cBhvr additive="base">
                                        <p:cTn id="7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allAtOnce"/>
      <p:bldP spid="10" grpId="0" build="allAtOnce"/>
      <p:bldP spid="11" grpId="0" build="allAtOnce"/>
      <p:bldP spid="12" grpId="0" build="allAtOnce"/>
      <p:bldP spid="1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nghai Yingkai Garment Accessories Co., Ltd. is a company specialized in garment trims design and produce. We are based in China while have service bureau in Southeast Asia, Europe and America to give better and rapid service to our customers. The belief Yingkainese hold firmly is: Quality, Efficiency &amp; Innovation."/>
          <p:cNvSpPr txBox="1"/>
          <p:nvPr/>
        </p:nvSpPr>
        <p:spPr>
          <a:xfrm>
            <a:off x="76034" y="0"/>
            <a:ext cx="9001836" cy="684906"/>
          </a:xfrm>
          <a:prstGeom prst="rect">
            <a:avLst/>
          </a:prstGeom>
          <a:ln w="12700">
            <a:miter lim="400000"/>
          </a:ln>
        </p:spPr>
        <p:txBody>
          <a:bodyPr lIns="50800" tIns="50800" rIns="50800" bIns="50800" anchor="ctr"/>
          <a:lstStyle>
            <a:lvl1pPr defTabSz="626745">
              <a:buClr>
                <a:srgbClr val="929292"/>
              </a:buClr>
              <a:buFont typeface="Zapf Dingbats"/>
              <a:defRPr sz="3200">
                <a:latin typeface="Hoefler Text"/>
                <a:ea typeface="Hoefler Text"/>
                <a:cs typeface="Hoefler Text"/>
                <a:sym typeface="Hoefler Text"/>
              </a:defRPr>
            </a:lvl1pPr>
          </a:lstStyle>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en-US" sz="2400" b="1" i="0" u="none" strike="noStrike" kern="0" cap="none" spc="0" normalizeH="0" baseline="0" noProof="0" dirty="0">
                <a:ln>
                  <a:noFill/>
                </a:ln>
                <a:solidFill>
                  <a:prstClr val="black"/>
                </a:solidFill>
                <a:effectLst/>
                <a:uLnTx/>
                <a:uFillTx/>
                <a:latin typeface="Impact" panose="020B0806030902050204" pitchFamily="34" charset="0"/>
                <a:sym typeface="Hoefler Text"/>
              </a:rPr>
              <a:t>Globalization</a:t>
            </a:r>
            <a:r>
              <a:rPr kumimoji="0" lang="en-US" sz="2400" b="1" i="0" u="none" strike="noStrike" kern="0" cap="none" spc="0" normalizeH="0" baseline="0" noProof="0" dirty="0">
                <a:ln>
                  <a:noFill/>
                </a:ln>
                <a:solidFill>
                  <a:prstClr val="black"/>
                </a:solidFill>
                <a:effectLst/>
                <a:uLnTx/>
                <a:uFillTx/>
                <a:latin typeface="Hoefler Text"/>
                <a:sym typeface="Hoefler Text"/>
              </a:rPr>
              <a:t> </a:t>
            </a:r>
            <a:r>
              <a:rPr kumimoji="0" lang="zh-CN" altLang="en-US" sz="2400" b="1" i="0" u="none" strike="noStrike" kern="0" cap="none" spc="0" normalizeH="0" baseline="0" noProof="0" dirty="0">
                <a:ln>
                  <a:noFill/>
                </a:ln>
                <a:solidFill>
                  <a:prstClr val="black"/>
                </a:solidFill>
                <a:effectLst/>
                <a:uLnTx/>
                <a:uFillTx/>
                <a:latin typeface="Hoefler Text"/>
                <a:sym typeface="Hoefler Text"/>
              </a:rPr>
              <a:t>全球化</a:t>
            </a:r>
            <a:endParaRPr kumimoji="0" sz="2400" b="0" i="0" u="none" strike="noStrike" kern="0" cap="none" spc="0" normalizeH="0" baseline="0" noProof="0" dirty="0">
              <a:ln>
                <a:noFill/>
              </a:ln>
              <a:solidFill>
                <a:prstClr val="black"/>
              </a:solidFill>
              <a:effectLst/>
              <a:uLnTx/>
              <a:uFillTx/>
              <a:latin typeface="Hoefler Text"/>
              <a:sym typeface="Hoefler Text"/>
            </a:endParaRPr>
          </a:p>
        </p:txBody>
      </p:sp>
      <p:pic>
        <p:nvPicPr>
          <p:cNvPr id="26" name="PPT大纲.001.tiff" descr="PPT大纲.001.tiff"/>
          <p:cNvPicPr>
            <a:picLocks noChangeAspect="1"/>
          </p:cNvPicPr>
          <p:nvPr/>
        </p:nvPicPr>
        <p:blipFill>
          <a:blip r:embed="rId2"/>
          <a:srcRect l="405" t="2487" r="99" b="2486"/>
          <a:stretch>
            <a:fillRect/>
          </a:stretch>
        </p:blipFill>
        <p:spPr>
          <a:xfrm>
            <a:off x="-146674" y="992229"/>
            <a:ext cx="12039932" cy="5865771"/>
          </a:xfrm>
          <a:custGeom>
            <a:avLst/>
            <a:gdLst/>
            <a:ahLst/>
            <a:cxnLst>
              <a:cxn ang="0">
                <a:pos x="wd2" y="hd2"/>
              </a:cxn>
              <a:cxn ang="5400000">
                <a:pos x="wd2" y="hd2"/>
              </a:cxn>
              <a:cxn ang="10800000">
                <a:pos x="wd2" y="hd2"/>
              </a:cxn>
              <a:cxn ang="16200000">
                <a:pos x="wd2" y="hd2"/>
              </a:cxn>
            </a:cxnLst>
            <a:rect l="0" t="0" r="r" b="b"/>
            <a:pathLst>
              <a:path w="21600" h="21600" extrusionOk="0">
                <a:moveTo>
                  <a:pt x="8775" y="0"/>
                </a:moveTo>
                <a:lnTo>
                  <a:pt x="8644" y="10"/>
                </a:lnTo>
                <a:lnTo>
                  <a:pt x="8582" y="39"/>
                </a:lnTo>
                <a:lnTo>
                  <a:pt x="8451" y="29"/>
                </a:lnTo>
                <a:lnTo>
                  <a:pt x="8306" y="80"/>
                </a:lnTo>
                <a:lnTo>
                  <a:pt x="8291" y="112"/>
                </a:lnTo>
                <a:lnTo>
                  <a:pt x="8369" y="164"/>
                </a:lnTo>
                <a:lnTo>
                  <a:pt x="8296" y="132"/>
                </a:lnTo>
                <a:lnTo>
                  <a:pt x="8241" y="122"/>
                </a:lnTo>
                <a:lnTo>
                  <a:pt x="8163" y="90"/>
                </a:lnTo>
                <a:lnTo>
                  <a:pt x="8043" y="141"/>
                </a:lnTo>
                <a:lnTo>
                  <a:pt x="8010" y="112"/>
                </a:lnTo>
                <a:lnTo>
                  <a:pt x="7888" y="112"/>
                </a:lnTo>
                <a:lnTo>
                  <a:pt x="7767" y="132"/>
                </a:lnTo>
                <a:lnTo>
                  <a:pt x="7662" y="154"/>
                </a:lnTo>
                <a:lnTo>
                  <a:pt x="7662" y="193"/>
                </a:lnTo>
                <a:lnTo>
                  <a:pt x="7602" y="193"/>
                </a:lnTo>
                <a:lnTo>
                  <a:pt x="7431" y="257"/>
                </a:lnTo>
                <a:lnTo>
                  <a:pt x="7381" y="295"/>
                </a:lnTo>
                <a:lnTo>
                  <a:pt x="7474" y="328"/>
                </a:lnTo>
                <a:lnTo>
                  <a:pt x="7441" y="369"/>
                </a:lnTo>
                <a:lnTo>
                  <a:pt x="7270" y="410"/>
                </a:lnTo>
                <a:lnTo>
                  <a:pt x="7088" y="462"/>
                </a:lnTo>
                <a:lnTo>
                  <a:pt x="7060" y="491"/>
                </a:lnTo>
                <a:lnTo>
                  <a:pt x="7138" y="533"/>
                </a:lnTo>
                <a:lnTo>
                  <a:pt x="7303" y="565"/>
                </a:lnTo>
                <a:lnTo>
                  <a:pt x="7215" y="565"/>
                </a:lnTo>
                <a:lnTo>
                  <a:pt x="7093" y="603"/>
                </a:lnTo>
                <a:lnTo>
                  <a:pt x="7138" y="668"/>
                </a:lnTo>
                <a:lnTo>
                  <a:pt x="7171" y="697"/>
                </a:lnTo>
                <a:lnTo>
                  <a:pt x="7281" y="687"/>
                </a:lnTo>
                <a:lnTo>
                  <a:pt x="7397" y="687"/>
                </a:lnTo>
                <a:lnTo>
                  <a:pt x="7486" y="697"/>
                </a:lnTo>
                <a:lnTo>
                  <a:pt x="7579" y="757"/>
                </a:lnTo>
                <a:lnTo>
                  <a:pt x="7562" y="799"/>
                </a:lnTo>
                <a:lnTo>
                  <a:pt x="7602" y="841"/>
                </a:lnTo>
                <a:lnTo>
                  <a:pt x="7617" y="953"/>
                </a:lnTo>
                <a:lnTo>
                  <a:pt x="7629" y="1027"/>
                </a:lnTo>
                <a:lnTo>
                  <a:pt x="7645" y="1065"/>
                </a:lnTo>
                <a:lnTo>
                  <a:pt x="7569" y="1168"/>
                </a:lnTo>
                <a:lnTo>
                  <a:pt x="7596" y="1200"/>
                </a:lnTo>
                <a:lnTo>
                  <a:pt x="7645" y="1181"/>
                </a:lnTo>
                <a:lnTo>
                  <a:pt x="7679" y="1219"/>
                </a:lnTo>
                <a:lnTo>
                  <a:pt x="7734" y="1293"/>
                </a:lnTo>
                <a:lnTo>
                  <a:pt x="7652" y="1261"/>
                </a:lnTo>
                <a:lnTo>
                  <a:pt x="7607" y="1261"/>
                </a:lnTo>
                <a:lnTo>
                  <a:pt x="7574" y="1322"/>
                </a:lnTo>
                <a:lnTo>
                  <a:pt x="7557" y="1406"/>
                </a:lnTo>
                <a:lnTo>
                  <a:pt x="7602" y="1437"/>
                </a:lnTo>
                <a:lnTo>
                  <a:pt x="7652" y="1425"/>
                </a:lnTo>
                <a:lnTo>
                  <a:pt x="7679" y="1406"/>
                </a:lnTo>
                <a:lnTo>
                  <a:pt x="7739" y="1363"/>
                </a:lnTo>
                <a:lnTo>
                  <a:pt x="7712" y="1457"/>
                </a:lnTo>
                <a:lnTo>
                  <a:pt x="7679" y="1508"/>
                </a:lnTo>
                <a:lnTo>
                  <a:pt x="7602" y="1550"/>
                </a:lnTo>
                <a:lnTo>
                  <a:pt x="7519" y="1681"/>
                </a:lnTo>
                <a:lnTo>
                  <a:pt x="7541" y="1723"/>
                </a:lnTo>
                <a:lnTo>
                  <a:pt x="7502" y="1816"/>
                </a:lnTo>
                <a:lnTo>
                  <a:pt x="7546" y="1919"/>
                </a:lnTo>
                <a:lnTo>
                  <a:pt x="7529" y="2031"/>
                </a:lnTo>
                <a:lnTo>
                  <a:pt x="7534" y="2105"/>
                </a:lnTo>
                <a:lnTo>
                  <a:pt x="7590" y="2259"/>
                </a:lnTo>
                <a:lnTo>
                  <a:pt x="7602" y="2381"/>
                </a:lnTo>
                <a:lnTo>
                  <a:pt x="7634" y="2441"/>
                </a:lnTo>
                <a:lnTo>
                  <a:pt x="7739" y="2451"/>
                </a:lnTo>
                <a:lnTo>
                  <a:pt x="7794" y="2544"/>
                </a:lnTo>
                <a:lnTo>
                  <a:pt x="7872" y="2544"/>
                </a:lnTo>
                <a:lnTo>
                  <a:pt x="7915" y="2422"/>
                </a:lnTo>
                <a:lnTo>
                  <a:pt x="7955" y="2320"/>
                </a:lnTo>
                <a:lnTo>
                  <a:pt x="7955" y="2227"/>
                </a:lnTo>
                <a:lnTo>
                  <a:pt x="8053" y="2124"/>
                </a:lnTo>
                <a:lnTo>
                  <a:pt x="8093" y="2041"/>
                </a:lnTo>
                <a:lnTo>
                  <a:pt x="8103" y="1961"/>
                </a:lnTo>
                <a:lnTo>
                  <a:pt x="8158" y="1886"/>
                </a:lnTo>
                <a:lnTo>
                  <a:pt x="8236" y="1858"/>
                </a:lnTo>
                <a:lnTo>
                  <a:pt x="8306" y="1826"/>
                </a:lnTo>
                <a:lnTo>
                  <a:pt x="8341" y="1826"/>
                </a:lnTo>
                <a:lnTo>
                  <a:pt x="8457" y="1746"/>
                </a:lnTo>
                <a:lnTo>
                  <a:pt x="8545" y="1621"/>
                </a:lnTo>
                <a:lnTo>
                  <a:pt x="8600" y="1569"/>
                </a:lnTo>
                <a:lnTo>
                  <a:pt x="8650" y="1569"/>
                </a:lnTo>
                <a:lnTo>
                  <a:pt x="8793" y="1527"/>
                </a:lnTo>
                <a:lnTo>
                  <a:pt x="8936" y="1447"/>
                </a:lnTo>
                <a:lnTo>
                  <a:pt x="9069" y="1344"/>
                </a:lnTo>
                <a:lnTo>
                  <a:pt x="9008" y="1335"/>
                </a:lnTo>
                <a:lnTo>
                  <a:pt x="8886" y="1335"/>
                </a:lnTo>
                <a:lnTo>
                  <a:pt x="8948" y="1271"/>
                </a:lnTo>
                <a:lnTo>
                  <a:pt x="8941" y="1200"/>
                </a:lnTo>
                <a:lnTo>
                  <a:pt x="8991" y="1261"/>
                </a:lnTo>
                <a:lnTo>
                  <a:pt x="9018" y="1303"/>
                </a:lnTo>
                <a:lnTo>
                  <a:pt x="9101" y="1283"/>
                </a:lnTo>
                <a:lnTo>
                  <a:pt x="9096" y="1190"/>
                </a:lnTo>
                <a:lnTo>
                  <a:pt x="9046" y="1129"/>
                </a:lnTo>
                <a:lnTo>
                  <a:pt x="8986" y="1097"/>
                </a:lnTo>
                <a:lnTo>
                  <a:pt x="9013" y="1065"/>
                </a:lnTo>
                <a:lnTo>
                  <a:pt x="9096" y="1117"/>
                </a:lnTo>
                <a:lnTo>
                  <a:pt x="9101" y="1065"/>
                </a:lnTo>
                <a:lnTo>
                  <a:pt x="9058" y="994"/>
                </a:lnTo>
                <a:lnTo>
                  <a:pt x="9118" y="994"/>
                </a:lnTo>
                <a:lnTo>
                  <a:pt x="9184" y="975"/>
                </a:lnTo>
                <a:lnTo>
                  <a:pt x="9201" y="934"/>
                </a:lnTo>
                <a:lnTo>
                  <a:pt x="9156" y="892"/>
                </a:lnTo>
                <a:lnTo>
                  <a:pt x="9256" y="883"/>
                </a:lnTo>
                <a:lnTo>
                  <a:pt x="9206" y="789"/>
                </a:lnTo>
                <a:lnTo>
                  <a:pt x="9256" y="779"/>
                </a:lnTo>
                <a:lnTo>
                  <a:pt x="9256" y="697"/>
                </a:lnTo>
                <a:lnTo>
                  <a:pt x="9184" y="635"/>
                </a:lnTo>
                <a:lnTo>
                  <a:pt x="9262" y="603"/>
                </a:lnTo>
                <a:lnTo>
                  <a:pt x="9327" y="603"/>
                </a:lnTo>
                <a:lnTo>
                  <a:pt x="9284" y="533"/>
                </a:lnTo>
                <a:lnTo>
                  <a:pt x="9294" y="430"/>
                </a:lnTo>
                <a:lnTo>
                  <a:pt x="9339" y="359"/>
                </a:lnTo>
                <a:lnTo>
                  <a:pt x="9394" y="295"/>
                </a:lnTo>
                <a:lnTo>
                  <a:pt x="9306" y="285"/>
                </a:lnTo>
                <a:lnTo>
                  <a:pt x="9432" y="276"/>
                </a:lnTo>
                <a:lnTo>
                  <a:pt x="9460" y="257"/>
                </a:lnTo>
                <a:lnTo>
                  <a:pt x="9625" y="193"/>
                </a:lnTo>
                <a:lnTo>
                  <a:pt x="9610" y="154"/>
                </a:lnTo>
                <a:lnTo>
                  <a:pt x="9493" y="141"/>
                </a:lnTo>
                <a:lnTo>
                  <a:pt x="9299" y="173"/>
                </a:lnTo>
                <a:lnTo>
                  <a:pt x="9196" y="205"/>
                </a:lnTo>
                <a:lnTo>
                  <a:pt x="9244" y="154"/>
                </a:lnTo>
                <a:lnTo>
                  <a:pt x="9217" y="122"/>
                </a:lnTo>
                <a:lnTo>
                  <a:pt x="9134" y="154"/>
                </a:lnTo>
                <a:lnTo>
                  <a:pt x="9024" y="122"/>
                </a:lnTo>
                <a:lnTo>
                  <a:pt x="8886" y="132"/>
                </a:lnTo>
                <a:lnTo>
                  <a:pt x="8870" y="112"/>
                </a:lnTo>
                <a:lnTo>
                  <a:pt x="9079" y="112"/>
                </a:lnTo>
                <a:lnTo>
                  <a:pt x="9229" y="103"/>
                </a:lnTo>
                <a:lnTo>
                  <a:pt x="9306" y="70"/>
                </a:lnTo>
                <a:lnTo>
                  <a:pt x="9079" y="10"/>
                </a:lnTo>
                <a:lnTo>
                  <a:pt x="8775" y="0"/>
                </a:lnTo>
                <a:close/>
                <a:moveTo>
                  <a:pt x="7331" y="29"/>
                </a:moveTo>
                <a:lnTo>
                  <a:pt x="7215" y="51"/>
                </a:lnTo>
                <a:lnTo>
                  <a:pt x="7198" y="39"/>
                </a:lnTo>
                <a:lnTo>
                  <a:pt x="7083" y="39"/>
                </a:lnTo>
                <a:lnTo>
                  <a:pt x="7005" y="51"/>
                </a:lnTo>
                <a:lnTo>
                  <a:pt x="6950" y="61"/>
                </a:lnTo>
                <a:lnTo>
                  <a:pt x="6890" y="103"/>
                </a:lnTo>
                <a:lnTo>
                  <a:pt x="6862" y="80"/>
                </a:lnTo>
                <a:lnTo>
                  <a:pt x="6817" y="80"/>
                </a:lnTo>
                <a:lnTo>
                  <a:pt x="6741" y="112"/>
                </a:lnTo>
                <a:lnTo>
                  <a:pt x="6659" y="122"/>
                </a:lnTo>
                <a:lnTo>
                  <a:pt x="6609" y="122"/>
                </a:lnTo>
                <a:lnTo>
                  <a:pt x="6541" y="141"/>
                </a:lnTo>
                <a:lnTo>
                  <a:pt x="6531" y="173"/>
                </a:lnTo>
                <a:lnTo>
                  <a:pt x="6559" y="193"/>
                </a:lnTo>
                <a:lnTo>
                  <a:pt x="6569" y="224"/>
                </a:lnTo>
                <a:lnTo>
                  <a:pt x="6619" y="257"/>
                </a:lnTo>
                <a:lnTo>
                  <a:pt x="6762" y="257"/>
                </a:lnTo>
                <a:lnTo>
                  <a:pt x="6845" y="266"/>
                </a:lnTo>
                <a:lnTo>
                  <a:pt x="6762" y="295"/>
                </a:lnTo>
                <a:lnTo>
                  <a:pt x="6734" y="285"/>
                </a:lnTo>
                <a:lnTo>
                  <a:pt x="6631" y="285"/>
                </a:lnTo>
                <a:lnTo>
                  <a:pt x="6619" y="328"/>
                </a:lnTo>
                <a:lnTo>
                  <a:pt x="6652" y="369"/>
                </a:lnTo>
                <a:lnTo>
                  <a:pt x="6619" y="398"/>
                </a:lnTo>
                <a:lnTo>
                  <a:pt x="6531" y="430"/>
                </a:lnTo>
                <a:lnTo>
                  <a:pt x="6476" y="462"/>
                </a:lnTo>
                <a:lnTo>
                  <a:pt x="6531" y="481"/>
                </a:lnTo>
                <a:lnTo>
                  <a:pt x="6548" y="542"/>
                </a:lnTo>
                <a:lnTo>
                  <a:pt x="6466" y="501"/>
                </a:lnTo>
                <a:lnTo>
                  <a:pt x="6431" y="514"/>
                </a:lnTo>
                <a:lnTo>
                  <a:pt x="6410" y="584"/>
                </a:lnTo>
                <a:lnTo>
                  <a:pt x="6321" y="603"/>
                </a:lnTo>
                <a:lnTo>
                  <a:pt x="6300" y="654"/>
                </a:lnTo>
                <a:lnTo>
                  <a:pt x="6376" y="654"/>
                </a:lnTo>
                <a:lnTo>
                  <a:pt x="6431" y="677"/>
                </a:lnTo>
                <a:lnTo>
                  <a:pt x="6564" y="654"/>
                </a:lnTo>
                <a:lnTo>
                  <a:pt x="6664" y="687"/>
                </a:lnTo>
                <a:lnTo>
                  <a:pt x="6807" y="625"/>
                </a:lnTo>
                <a:lnTo>
                  <a:pt x="6817" y="593"/>
                </a:lnTo>
                <a:lnTo>
                  <a:pt x="6746" y="603"/>
                </a:lnTo>
                <a:lnTo>
                  <a:pt x="6752" y="584"/>
                </a:lnTo>
                <a:lnTo>
                  <a:pt x="6824" y="552"/>
                </a:lnTo>
                <a:lnTo>
                  <a:pt x="6867" y="514"/>
                </a:lnTo>
                <a:lnTo>
                  <a:pt x="6945" y="481"/>
                </a:lnTo>
                <a:lnTo>
                  <a:pt x="7000" y="449"/>
                </a:lnTo>
                <a:lnTo>
                  <a:pt x="6995" y="398"/>
                </a:lnTo>
                <a:lnTo>
                  <a:pt x="7033" y="379"/>
                </a:lnTo>
                <a:lnTo>
                  <a:pt x="6983" y="369"/>
                </a:lnTo>
                <a:lnTo>
                  <a:pt x="7110" y="359"/>
                </a:lnTo>
                <a:lnTo>
                  <a:pt x="7148" y="337"/>
                </a:lnTo>
                <a:lnTo>
                  <a:pt x="7238" y="328"/>
                </a:lnTo>
                <a:lnTo>
                  <a:pt x="7341" y="244"/>
                </a:lnTo>
                <a:lnTo>
                  <a:pt x="7419" y="224"/>
                </a:lnTo>
                <a:lnTo>
                  <a:pt x="7541" y="173"/>
                </a:lnTo>
                <a:lnTo>
                  <a:pt x="7458" y="173"/>
                </a:lnTo>
                <a:lnTo>
                  <a:pt x="7502" y="154"/>
                </a:lnTo>
                <a:lnTo>
                  <a:pt x="7602" y="141"/>
                </a:lnTo>
                <a:lnTo>
                  <a:pt x="7717" y="103"/>
                </a:lnTo>
                <a:lnTo>
                  <a:pt x="7727" y="80"/>
                </a:lnTo>
                <a:lnTo>
                  <a:pt x="7667" y="61"/>
                </a:lnTo>
                <a:lnTo>
                  <a:pt x="7590" y="51"/>
                </a:lnTo>
                <a:lnTo>
                  <a:pt x="7491" y="39"/>
                </a:lnTo>
                <a:lnTo>
                  <a:pt x="7414" y="39"/>
                </a:lnTo>
                <a:lnTo>
                  <a:pt x="7331" y="29"/>
                </a:lnTo>
                <a:close/>
                <a:moveTo>
                  <a:pt x="6376" y="193"/>
                </a:moveTo>
                <a:lnTo>
                  <a:pt x="6383" y="215"/>
                </a:lnTo>
                <a:lnTo>
                  <a:pt x="6333" y="224"/>
                </a:lnTo>
                <a:lnTo>
                  <a:pt x="6288" y="257"/>
                </a:lnTo>
                <a:lnTo>
                  <a:pt x="6233" y="285"/>
                </a:lnTo>
                <a:lnTo>
                  <a:pt x="6228" y="337"/>
                </a:lnTo>
                <a:lnTo>
                  <a:pt x="6250" y="369"/>
                </a:lnTo>
                <a:lnTo>
                  <a:pt x="6328" y="369"/>
                </a:lnTo>
                <a:lnTo>
                  <a:pt x="6278" y="388"/>
                </a:lnTo>
                <a:lnTo>
                  <a:pt x="6250" y="430"/>
                </a:lnTo>
                <a:lnTo>
                  <a:pt x="6273" y="472"/>
                </a:lnTo>
                <a:lnTo>
                  <a:pt x="6349" y="481"/>
                </a:lnTo>
                <a:lnTo>
                  <a:pt x="6426" y="472"/>
                </a:lnTo>
                <a:lnTo>
                  <a:pt x="6548" y="398"/>
                </a:lnTo>
                <a:lnTo>
                  <a:pt x="6619" y="369"/>
                </a:lnTo>
                <a:lnTo>
                  <a:pt x="6591" y="337"/>
                </a:lnTo>
                <a:lnTo>
                  <a:pt x="6597" y="276"/>
                </a:lnTo>
                <a:lnTo>
                  <a:pt x="6541" y="257"/>
                </a:lnTo>
                <a:lnTo>
                  <a:pt x="6493" y="244"/>
                </a:lnTo>
                <a:lnTo>
                  <a:pt x="6471" y="193"/>
                </a:lnTo>
                <a:lnTo>
                  <a:pt x="6376" y="193"/>
                </a:lnTo>
                <a:close/>
                <a:moveTo>
                  <a:pt x="13878" y="193"/>
                </a:moveTo>
                <a:lnTo>
                  <a:pt x="13807" y="215"/>
                </a:lnTo>
                <a:lnTo>
                  <a:pt x="13747" y="276"/>
                </a:lnTo>
                <a:lnTo>
                  <a:pt x="13812" y="295"/>
                </a:lnTo>
                <a:lnTo>
                  <a:pt x="13890" y="359"/>
                </a:lnTo>
                <a:lnTo>
                  <a:pt x="13983" y="398"/>
                </a:lnTo>
                <a:lnTo>
                  <a:pt x="14115" y="430"/>
                </a:lnTo>
                <a:lnTo>
                  <a:pt x="14198" y="410"/>
                </a:lnTo>
                <a:lnTo>
                  <a:pt x="14143" y="328"/>
                </a:lnTo>
                <a:lnTo>
                  <a:pt x="13988" y="234"/>
                </a:lnTo>
                <a:lnTo>
                  <a:pt x="13878" y="193"/>
                </a:lnTo>
                <a:close/>
                <a:moveTo>
                  <a:pt x="12085" y="224"/>
                </a:moveTo>
                <a:lnTo>
                  <a:pt x="12052" y="234"/>
                </a:lnTo>
                <a:lnTo>
                  <a:pt x="12037" y="257"/>
                </a:lnTo>
                <a:lnTo>
                  <a:pt x="12019" y="234"/>
                </a:lnTo>
                <a:lnTo>
                  <a:pt x="11959" y="234"/>
                </a:lnTo>
                <a:lnTo>
                  <a:pt x="11887" y="257"/>
                </a:lnTo>
                <a:lnTo>
                  <a:pt x="11975" y="257"/>
                </a:lnTo>
                <a:lnTo>
                  <a:pt x="11964" y="285"/>
                </a:lnTo>
                <a:lnTo>
                  <a:pt x="12014" y="308"/>
                </a:lnTo>
                <a:lnTo>
                  <a:pt x="12057" y="285"/>
                </a:lnTo>
                <a:lnTo>
                  <a:pt x="12057" y="276"/>
                </a:lnTo>
                <a:lnTo>
                  <a:pt x="12092" y="266"/>
                </a:lnTo>
                <a:lnTo>
                  <a:pt x="12140" y="257"/>
                </a:lnTo>
                <a:lnTo>
                  <a:pt x="12152" y="244"/>
                </a:lnTo>
                <a:lnTo>
                  <a:pt x="12085" y="224"/>
                </a:lnTo>
                <a:close/>
                <a:moveTo>
                  <a:pt x="11016" y="244"/>
                </a:moveTo>
                <a:lnTo>
                  <a:pt x="10982" y="276"/>
                </a:lnTo>
                <a:lnTo>
                  <a:pt x="10916" y="257"/>
                </a:lnTo>
                <a:lnTo>
                  <a:pt x="10801" y="276"/>
                </a:lnTo>
                <a:lnTo>
                  <a:pt x="10851" y="318"/>
                </a:lnTo>
                <a:lnTo>
                  <a:pt x="10906" y="318"/>
                </a:lnTo>
                <a:lnTo>
                  <a:pt x="10916" y="347"/>
                </a:lnTo>
                <a:lnTo>
                  <a:pt x="11037" y="359"/>
                </a:lnTo>
                <a:lnTo>
                  <a:pt x="11154" y="347"/>
                </a:lnTo>
                <a:lnTo>
                  <a:pt x="11202" y="295"/>
                </a:lnTo>
                <a:lnTo>
                  <a:pt x="11120" y="266"/>
                </a:lnTo>
                <a:lnTo>
                  <a:pt x="11016" y="244"/>
                </a:lnTo>
                <a:close/>
                <a:moveTo>
                  <a:pt x="10789" y="295"/>
                </a:moveTo>
                <a:lnTo>
                  <a:pt x="10728" y="308"/>
                </a:lnTo>
                <a:lnTo>
                  <a:pt x="10718" y="337"/>
                </a:lnTo>
                <a:lnTo>
                  <a:pt x="10658" y="337"/>
                </a:lnTo>
                <a:lnTo>
                  <a:pt x="10635" y="308"/>
                </a:lnTo>
                <a:lnTo>
                  <a:pt x="10525" y="337"/>
                </a:lnTo>
                <a:lnTo>
                  <a:pt x="10563" y="410"/>
                </a:lnTo>
                <a:lnTo>
                  <a:pt x="10651" y="501"/>
                </a:lnTo>
                <a:lnTo>
                  <a:pt x="10718" y="523"/>
                </a:lnTo>
                <a:lnTo>
                  <a:pt x="10685" y="565"/>
                </a:lnTo>
                <a:lnTo>
                  <a:pt x="10778" y="625"/>
                </a:lnTo>
                <a:lnTo>
                  <a:pt x="10828" y="625"/>
                </a:lnTo>
                <a:lnTo>
                  <a:pt x="10839" y="533"/>
                </a:lnTo>
                <a:lnTo>
                  <a:pt x="10871" y="523"/>
                </a:lnTo>
                <a:lnTo>
                  <a:pt x="10889" y="439"/>
                </a:lnTo>
                <a:lnTo>
                  <a:pt x="10989" y="410"/>
                </a:lnTo>
                <a:lnTo>
                  <a:pt x="10844" y="337"/>
                </a:lnTo>
                <a:lnTo>
                  <a:pt x="10789" y="295"/>
                </a:lnTo>
                <a:close/>
                <a:moveTo>
                  <a:pt x="5819" y="369"/>
                </a:moveTo>
                <a:lnTo>
                  <a:pt x="5792" y="410"/>
                </a:lnTo>
                <a:lnTo>
                  <a:pt x="5825" y="430"/>
                </a:lnTo>
                <a:lnTo>
                  <a:pt x="5764" y="462"/>
                </a:lnTo>
                <a:lnTo>
                  <a:pt x="5852" y="472"/>
                </a:lnTo>
                <a:lnTo>
                  <a:pt x="5897" y="501"/>
                </a:lnTo>
                <a:lnTo>
                  <a:pt x="5957" y="514"/>
                </a:lnTo>
                <a:lnTo>
                  <a:pt x="5974" y="472"/>
                </a:lnTo>
                <a:lnTo>
                  <a:pt x="5974" y="420"/>
                </a:lnTo>
                <a:lnTo>
                  <a:pt x="5892" y="388"/>
                </a:lnTo>
                <a:lnTo>
                  <a:pt x="5819" y="369"/>
                </a:lnTo>
                <a:close/>
                <a:moveTo>
                  <a:pt x="14248" y="369"/>
                </a:moveTo>
                <a:lnTo>
                  <a:pt x="14226" y="379"/>
                </a:lnTo>
                <a:lnTo>
                  <a:pt x="14243" y="514"/>
                </a:lnTo>
                <a:lnTo>
                  <a:pt x="14447" y="472"/>
                </a:lnTo>
                <a:lnTo>
                  <a:pt x="14429" y="430"/>
                </a:lnTo>
                <a:lnTo>
                  <a:pt x="14286" y="379"/>
                </a:lnTo>
                <a:lnTo>
                  <a:pt x="14248" y="369"/>
                </a:lnTo>
                <a:close/>
                <a:moveTo>
                  <a:pt x="6067" y="410"/>
                </a:moveTo>
                <a:lnTo>
                  <a:pt x="6045" y="449"/>
                </a:lnTo>
                <a:lnTo>
                  <a:pt x="6035" y="491"/>
                </a:lnTo>
                <a:lnTo>
                  <a:pt x="6057" y="514"/>
                </a:lnTo>
                <a:lnTo>
                  <a:pt x="6128" y="491"/>
                </a:lnTo>
                <a:lnTo>
                  <a:pt x="6162" y="462"/>
                </a:lnTo>
                <a:lnTo>
                  <a:pt x="6140" y="420"/>
                </a:lnTo>
                <a:lnTo>
                  <a:pt x="6117" y="420"/>
                </a:lnTo>
                <a:lnTo>
                  <a:pt x="6067" y="410"/>
                </a:lnTo>
                <a:close/>
                <a:moveTo>
                  <a:pt x="5538" y="420"/>
                </a:moveTo>
                <a:lnTo>
                  <a:pt x="5473" y="449"/>
                </a:lnTo>
                <a:lnTo>
                  <a:pt x="5461" y="462"/>
                </a:lnTo>
                <a:lnTo>
                  <a:pt x="5533" y="462"/>
                </a:lnTo>
                <a:lnTo>
                  <a:pt x="5593" y="439"/>
                </a:lnTo>
                <a:lnTo>
                  <a:pt x="5561" y="420"/>
                </a:lnTo>
                <a:lnTo>
                  <a:pt x="5538" y="420"/>
                </a:lnTo>
                <a:close/>
                <a:moveTo>
                  <a:pt x="11049" y="449"/>
                </a:moveTo>
                <a:lnTo>
                  <a:pt x="10966" y="472"/>
                </a:lnTo>
                <a:lnTo>
                  <a:pt x="10994" y="501"/>
                </a:lnTo>
                <a:lnTo>
                  <a:pt x="10971" y="533"/>
                </a:lnTo>
                <a:lnTo>
                  <a:pt x="11049" y="552"/>
                </a:lnTo>
                <a:lnTo>
                  <a:pt x="11137" y="514"/>
                </a:lnTo>
                <a:lnTo>
                  <a:pt x="11071" y="491"/>
                </a:lnTo>
                <a:lnTo>
                  <a:pt x="11049" y="449"/>
                </a:lnTo>
                <a:close/>
                <a:moveTo>
                  <a:pt x="5493" y="481"/>
                </a:moveTo>
                <a:lnTo>
                  <a:pt x="5428" y="491"/>
                </a:lnTo>
                <a:lnTo>
                  <a:pt x="5368" y="523"/>
                </a:lnTo>
                <a:lnTo>
                  <a:pt x="5405" y="565"/>
                </a:lnTo>
                <a:lnTo>
                  <a:pt x="5505" y="533"/>
                </a:lnTo>
                <a:lnTo>
                  <a:pt x="5543" y="501"/>
                </a:lnTo>
                <a:lnTo>
                  <a:pt x="5493" y="481"/>
                </a:lnTo>
                <a:close/>
                <a:moveTo>
                  <a:pt x="6090" y="514"/>
                </a:moveTo>
                <a:lnTo>
                  <a:pt x="6085" y="542"/>
                </a:lnTo>
                <a:lnTo>
                  <a:pt x="6155" y="552"/>
                </a:lnTo>
                <a:lnTo>
                  <a:pt x="6178" y="552"/>
                </a:lnTo>
                <a:lnTo>
                  <a:pt x="6190" y="533"/>
                </a:lnTo>
                <a:lnTo>
                  <a:pt x="6173" y="523"/>
                </a:lnTo>
                <a:lnTo>
                  <a:pt x="6090" y="514"/>
                </a:lnTo>
                <a:close/>
                <a:moveTo>
                  <a:pt x="5252" y="533"/>
                </a:moveTo>
                <a:lnTo>
                  <a:pt x="5185" y="552"/>
                </a:lnTo>
                <a:lnTo>
                  <a:pt x="5119" y="552"/>
                </a:lnTo>
                <a:lnTo>
                  <a:pt x="4981" y="616"/>
                </a:lnTo>
                <a:lnTo>
                  <a:pt x="4849" y="687"/>
                </a:lnTo>
                <a:lnTo>
                  <a:pt x="4893" y="719"/>
                </a:lnTo>
                <a:lnTo>
                  <a:pt x="4969" y="697"/>
                </a:lnTo>
                <a:lnTo>
                  <a:pt x="5087" y="654"/>
                </a:lnTo>
                <a:lnTo>
                  <a:pt x="5125" y="645"/>
                </a:lnTo>
                <a:lnTo>
                  <a:pt x="5185" y="616"/>
                </a:lnTo>
                <a:lnTo>
                  <a:pt x="5252" y="533"/>
                </a:lnTo>
                <a:close/>
                <a:moveTo>
                  <a:pt x="14474" y="542"/>
                </a:moveTo>
                <a:lnTo>
                  <a:pt x="14402" y="584"/>
                </a:lnTo>
                <a:lnTo>
                  <a:pt x="14391" y="625"/>
                </a:lnTo>
                <a:lnTo>
                  <a:pt x="14408" y="668"/>
                </a:lnTo>
                <a:lnTo>
                  <a:pt x="14331" y="668"/>
                </a:lnTo>
                <a:lnTo>
                  <a:pt x="14271" y="719"/>
                </a:lnTo>
                <a:lnTo>
                  <a:pt x="14221" y="697"/>
                </a:lnTo>
                <a:lnTo>
                  <a:pt x="14115" y="706"/>
                </a:lnTo>
                <a:lnTo>
                  <a:pt x="14115" y="738"/>
                </a:lnTo>
                <a:lnTo>
                  <a:pt x="14010" y="748"/>
                </a:lnTo>
                <a:lnTo>
                  <a:pt x="13955" y="799"/>
                </a:lnTo>
                <a:lnTo>
                  <a:pt x="13905" y="799"/>
                </a:lnTo>
                <a:lnTo>
                  <a:pt x="13890" y="873"/>
                </a:lnTo>
                <a:lnTo>
                  <a:pt x="13950" y="924"/>
                </a:lnTo>
                <a:lnTo>
                  <a:pt x="13862" y="934"/>
                </a:lnTo>
                <a:lnTo>
                  <a:pt x="13752" y="934"/>
                </a:lnTo>
                <a:lnTo>
                  <a:pt x="13685" y="953"/>
                </a:lnTo>
                <a:lnTo>
                  <a:pt x="13740" y="1065"/>
                </a:lnTo>
                <a:lnTo>
                  <a:pt x="13817" y="1158"/>
                </a:lnTo>
                <a:lnTo>
                  <a:pt x="13707" y="1097"/>
                </a:lnTo>
                <a:lnTo>
                  <a:pt x="13614" y="1107"/>
                </a:lnTo>
                <a:lnTo>
                  <a:pt x="13554" y="1148"/>
                </a:lnTo>
                <a:lnTo>
                  <a:pt x="13602" y="1232"/>
                </a:lnTo>
                <a:lnTo>
                  <a:pt x="13547" y="1210"/>
                </a:lnTo>
                <a:lnTo>
                  <a:pt x="13526" y="1107"/>
                </a:lnTo>
                <a:lnTo>
                  <a:pt x="13476" y="1046"/>
                </a:lnTo>
                <a:lnTo>
                  <a:pt x="13454" y="1046"/>
                </a:lnTo>
                <a:lnTo>
                  <a:pt x="13498" y="1129"/>
                </a:lnTo>
                <a:lnTo>
                  <a:pt x="13443" y="1200"/>
                </a:lnTo>
                <a:lnTo>
                  <a:pt x="13536" y="1293"/>
                </a:lnTo>
                <a:lnTo>
                  <a:pt x="13542" y="1406"/>
                </a:lnTo>
                <a:lnTo>
                  <a:pt x="13574" y="1466"/>
                </a:lnTo>
                <a:lnTo>
                  <a:pt x="13629" y="1476"/>
                </a:lnTo>
                <a:lnTo>
                  <a:pt x="13636" y="1550"/>
                </a:lnTo>
                <a:lnTo>
                  <a:pt x="13685" y="1611"/>
                </a:lnTo>
                <a:lnTo>
                  <a:pt x="13664" y="1662"/>
                </a:lnTo>
                <a:lnTo>
                  <a:pt x="13669" y="1723"/>
                </a:lnTo>
                <a:lnTo>
                  <a:pt x="13624" y="1755"/>
                </a:lnTo>
                <a:lnTo>
                  <a:pt x="13619" y="1797"/>
                </a:lnTo>
                <a:lnTo>
                  <a:pt x="13559" y="1775"/>
                </a:lnTo>
                <a:lnTo>
                  <a:pt x="13597" y="1611"/>
                </a:lnTo>
                <a:lnTo>
                  <a:pt x="13591" y="1527"/>
                </a:lnTo>
                <a:lnTo>
                  <a:pt x="13514" y="1457"/>
                </a:lnTo>
                <a:lnTo>
                  <a:pt x="13471" y="1303"/>
                </a:lnTo>
                <a:lnTo>
                  <a:pt x="13426" y="1219"/>
                </a:lnTo>
                <a:lnTo>
                  <a:pt x="13381" y="1190"/>
                </a:lnTo>
                <a:lnTo>
                  <a:pt x="13393" y="1097"/>
                </a:lnTo>
                <a:lnTo>
                  <a:pt x="13360" y="1037"/>
                </a:lnTo>
                <a:lnTo>
                  <a:pt x="13233" y="1004"/>
                </a:lnTo>
                <a:lnTo>
                  <a:pt x="13205" y="1027"/>
                </a:lnTo>
                <a:lnTo>
                  <a:pt x="13211" y="1129"/>
                </a:lnTo>
                <a:lnTo>
                  <a:pt x="13161" y="1232"/>
                </a:lnTo>
                <a:lnTo>
                  <a:pt x="13173" y="1271"/>
                </a:lnTo>
                <a:lnTo>
                  <a:pt x="13228" y="1363"/>
                </a:lnTo>
                <a:lnTo>
                  <a:pt x="13228" y="1415"/>
                </a:lnTo>
                <a:lnTo>
                  <a:pt x="13288" y="1425"/>
                </a:lnTo>
                <a:lnTo>
                  <a:pt x="13299" y="1447"/>
                </a:lnTo>
                <a:lnTo>
                  <a:pt x="13366" y="1508"/>
                </a:lnTo>
                <a:lnTo>
                  <a:pt x="13354" y="1569"/>
                </a:lnTo>
                <a:lnTo>
                  <a:pt x="13145" y="1437"/>
                </a:lnTo>
                <a:lnTo>
                  <a:pt x="13067" y="1406"/>
                </a:lnTo>
                <a:lnTo>
                  <a:pt x="12919" y="1373"/>
                </a:lnTo>
                <a:lnTo>
                  <a:pt x="12907" y="1415"/>
                </a:lnTo>
                <a:lnTo>
                  <a:pt x="12974" y="1476"/>
                </a:lnTo>
                <a:lnTo>
                  <a:pt x="12940" y="1550"/>
                </a:lnTo>
                <a:lnTo>
                  <a:pt x="12869" y="1476"/>
                </a:lnTo>
                <a:lnTo>
                  <a:pt x="12814" y="1527"/>
                </a:lnTo>
                <a:lnTo>
                  <a:pt x="12726" y="1527"/>
                </a:lnTo>
                <a:lnTo>
                  <a:pt x="12704" y="1569"/>
                </a:lnTo>
                <a:lnTo>
                  <a:pt x="12643" y="1559"/>
                </a:lnTo>
                <a:lnTo>
                  <a:pt x="12671" y="1489"/>
                </a:lnTo>
                <a:lnTo>
                  <a:pt x="12631" y="1476"/>
                </a:lnTo>
                <a:lnTo>
                  <a:pt x="12488" y="1579"/>
                </a:lnTo>
                <a:lnTo>
                  <a:pt x="12400" y="1630"/>
                </a:lnTo>
                <a:lnTo>
                  <a:pt x="12406" y="1703"/>
                </a:lnTo>
                <a:lnTo>
                  <a:pt x="12333" y="1723"/>
                </a:lnTo>
                <a:lnTo>
                  <a:pt x="12290" y="1681"/>
                </a:lnTo>
                <a:lnTo>
                  <a:pt x="12278" y="1621"/>
                </a:lnTo>
                <a:lnTo>
                  <a:pt x="12333" y="1611"/>
                </a:lnTo>
                <a:lnTo>
                  <a:pt x="12295" y="1550"/>
                </a:lnTo>
                <a:lnTo>
                  <a:pt x="12157" y="1508"/>
                </a:lnTo>
                <a:lnTo>
                  <a:pt x="12207" y="1579"/>
                </a:lnTo>
                <a:lnTo>
                  <a:pt x="12195" y="1652"/>
                </a:lnTo>
                <a:lnTo>
                  <a:pt x="12250" y="1723"/>
                </a:lnTo>
                <a:lnTo>
                  <a:pt x="12240" y="1806"/>
                </a:lnTo>
                <a:lnTo>
                  <a:pt x="12185" y="1765"/>
                </a:lnTo>
                <a:lnTo>
                  <a:pt x="12140" y="1755"/>
                </a:lnTo>
                <a:lnTo>
                  <a:pt x="12047" y="1867"/>
                </a:lnTo>
                <a:lnTo>
                  <a:pt x="12097" y="1961"/>
                </a:lnTo>
                <a:lnTo>
                  <a:pt x="12057" y="1990"/>
                </a:lnTo>
                <a:lnTo>
                  <a:pt x="11926" y="1919"/>
                </a:lnTo>
                <a:lnTo>
                  <a:pt x="11899" y="1961"/>
                </a:lnTo>
                <a:lnTo>
                  <a:pt x="11937" y="2012"/>
                </a:lnTo>
                <a:lnTo>
                  <a:pt x="11942" y="2072"/>
                </a:lnTo>
                <a:lnTo>
                  <a:pt x="11899" y="2041"/>
                </a:lnTo>
                <a:lnTo>
                  <a:pt x="11826" y="2002"/>
                </a:lnTo>
                <a:lnTo>
                  <a:pt x="11794" y="1826"/>
                </a:lnTo>
                <a:lnTo>
                  <a:pt x="11699" y="1746"/>
                </a:lnTo>
                <a:lnTo>
                  <a:pt x="11733" y="1732"/>
                </a:lnTo>
                <a:lnTo>
                  <a:pt x="11964" y="1826"/>
                </a:lnTo>
                <a:lnTo>
                  <a:pt x="12037" y="1797"/>
                </a:lnTo>
                <a:lnTo>
                  <a:pt x="12080" y="1732"/>
                </a:lnTo>
                <a:lnTo>
                  <a:pt x="12064" y="1652"/>
                </a:lnTo>
                <a:lnTo>
                  <a:pt x="12019" y="1601"/>
                </a:lnTo>
                <a:lnTo>
                  <a:pt x="11816" y="1466"/>
                </a:lnTo>
                <a:lnTo>
                  <a:pt x="11683" y="1437"/>
                </a:lnTo>
                <a:lnTo>
                  <a:pt x="11595" y="1363"/>
                </a:lnTo>
                <a:lnTo>
                  <a:pt x="11551" y="1406"/>
                </a:lnTo>
                <a:lnTo>
                  <a:pt x="11490" y="1335"/>
                </a:lnTo>
                <a:lnTo>
                  <a:pt x="11546" y="1303"/>
                </a:lnTo>
                <a:lnTo>
                  <a:pt x="11390" y="1219"/>
                </a:lnTo>
                <a:lnTo>
                  <a:pt x="11313" y="1242"/>
                </a:lnTo>
                <a:lnTo>
                  <a:pt x="11230" y="1242"/>
                </a:lnTo>
                <a:lnTo>
                  <a:pt x="11170" y="1335"/>
                </a:lnTo>
                <a:lnTo>
                  <a:pt x="11092" y="1322"/>
                </a:lnTo>
                <a:lnTo>
                  <a:pt x="10994" y="1373"/>
                </a:lnTo>
                <a:lnTo>
                  <a:pt x="10878" y="1517"/>
                </a:lnTo>
                <a:lnTo>
                  <a:pt x="10806" y="1611"/>
                </a:lnTo>
                <a:lnTo>
                  <a:pt x="10706" y="1835"/>
                </a:lnTo>
                <a:lnTo>
                  <a:pt x="10623" y="2002"/>
                </a:lnTo>
                <a:lnTo>
                  <a:pt x="10530" y="2124"/>
                </a:lnTo>
                <a:lnTo>
                  <a:pt x="10402" y="2227"/>
                </a:lnTo>
                <a:lnTo>
                  <a:pt x="10359" y="2310"/>
                </a:lnTo>
                <a:lnTo>
                  <a:pt x="10382" y="2596"/>
                </a:lnTo>
                <a:lnTo>
                  <a:pt x="10402" y="2730"/>
                </a:lnTo>
                <a:lnTo>
                  <a:pt x="10475" y="2791"/>
                </a:lnTo>
                <a:lnTo>
                  <a:pt x="10513" y="2781"/>
                </a:lnTo>
                <a:lnTo>
                  <a:pt x="10613" y="2637"/>
                </a:lnTo>
                <a:lnTo>
                  <a:pt x="10651" y="2721"/>
                </a:lnTo>
                <a:lnTo>
                  <a:pt x="10701" y="2894"/>
                </a:lnTo>
                <a:lnTo>
                  <a:pt x="10751" y="3039"/>
                </a:lnTo>
                <a:lnTo>
                  <a:pt x="10754" y="3054"/>
                </a:lnTo>
                <a:lnTo>
                  <a:pt x="10690" y="3090"/>
                </a:lnTo>
                <a:lnTo>
                  <a:pt x="10701" y="3141"/>
                </a:lnTo>
                <a:lnTo>
                  <a:pt x="10756" y="3212"/>
                </a:lnTo>
                <a:lnTo>
                  <a:pt x="10771" y="3154"/>
                </a:lnTo>
                <a:lnTo>
                  <a:pt x="10773" y="3160"/>
                </a:lnTo>
                <a:lnTo>
                  <a:pt x="10834" y="3150"/>
                </a:lnTo>
                <a:lnTo>
                  <a:pt x="10861" y="3048"/>
                </a:lnTo>
                <a:lnTo>
                  <a:pt x="10926" y="3058"/>
                </a:lnTo>
                <a:lnTo>
                  <a:pt x="10949" y="2936"/>
                </a:lnTo>
                <a:lnTo>
                  <a:pt x="10954" y="2721"/>
                </a:lnTo>
                <a:lnTo>
                  <a:pt x="11004" y="2689"/>
                </a:lnTo>
                <a:lnTo>
                  <a:pt x="11044" y="2544"/>
                </a:lnTo>
                <a:lnTo>
                  <a:pt x="10989" y="2474"/>
                </a:lnTo>
                <a:lnTo>
                  <a:pt x="10944" y="2390"/>
                </a:lnTo>
                <a:lnTo>
                  <a:pt x="10966" y="2217"/>
                </a:lnTo>
                <a:lnTo>
                  <a:pt x="11054" y="2115"/>
                </a:lnTo>
                <a:lnTo>
                  <a:pt x="11126" y="2021"/>
                </a:lnTo>
                <a:lnTo>
                  <a:pt x="11109" y="1951"/>
                </a:lnTo>
                <a:lnTo>
                  <a:pt x="11147" y="1867"/>
                </a:lnTo>
                <a:lnTo>
                  <a:pt x="11230" y="1835"/>
                </a:lnTo>
                <a:lnTo>
                  <a:pt x="11302" y="1886"/>
                </a:lnTo>
                <a:lnTo>
                  <a:pt x="11313" y="1938"/>
                </a:lnTo>
                <a:lnTo>
                  <a:pt x="11285" y="1961"/>
                </a:lnTo>
                <a:lnTo>
                  <a:pt x="11187" y="2092"/>
                </a:lnTo>
                <a:lnTo>
                  <a:pt x="11147" y="2166"/>
                </a:lnTo>
                <a:lnTo>
                  <a:pt x="11132" y="2236"/>
                </a:lnTo>
                <a:lnTo>
                  <a:pt x="11164" y="2349"/>
                </a:lnTo>
                <a:lnTo>
                  <a:pt x="11164" y="2474"/>
                </a:lnTo>
                <a:lnTo>
                  <a:pt x="11220" y="2516"/>
                </a:lnTo>
                <a:lnTo>
                  <a:pt x="11258" y="2586"/>
                </a:lnTo>
                <a:lnTo>
                  <a:pt x="11340" y="2554"/>
                </a:lnTo>
                <a:lnTo>
                  <a:pt x="11430" y="2516"/>
                </a:lnTo>
                <a:lnTo>
                  <a:pt x="11523" y="2503"/>
                </a:lnTo>
                <a:lnTo>
                  <a:pt x="11583" y="2567"/>
                </a:lnTo>
                <a:lnTo>
                  <a:pt x="11533" y="2637"/>
                </a:lnTo>
                <a:lnTo>
                  <a:pt x="11478" y="2637"/>
                </a:lnTo>
                <a:lnTo>
                  <a:pt x="11418" y="2618"/>
                </a:lnTo>
                <a:lnTo>
                  <a:pt x="11352" y="2637"/>
                </a:lnTo>
                <a:lnTo>
                  <a:pt x="11292" y="2670"/>
                </a:lnTo>
                <a:lnTo>
                  <a:pt x="11302" y="2740"/>
                </a:lnTo>
                <a:lnTo>
                  <a:pt x="11340" y="2781"/>
                </a:lnTo>
                <a:lnTo>
                  <a:pt x="11358" y="2759"/>
                </a:lnTo>
                <a:lnTo>
                  <a:pt x="11358" y="2833"/>
                </a:lnTo>
                <a:lnTo>
                  <a:pt x="11358" y="2926"/>
                </a:lnTo>
                <a:lnTo>
                  <a:pt x="11313" y="2926"/>
                </a:lnTo>
                <a:lnTo>
                  <a:pt x="11264" y="2833"/>
                </a:lnTo>
                <a:lnTo>
                  <a:pt x="11220" y="2875"/>
                </a:lnTo>
                <a:lnTo>
                  <a:pt x="11197" y="2955"/>
                </a:lnTo>
                <a:lnTo>
                  <a:pt x="11202" y="3048"/>
                </a:lnTo>
                <a:lnTo>
                  <a:pt x="11225" y="3150"/>
                </a:lnTo>
                <a:lnTo>
                  <a:pt x="11154" y="3193"/>
                </a:lnTo>
                <a:lnTo>
                  <a:pt x="11142" y="3254"/>
                </a:lnTo>
                <a:lnTo>
                  <a:pt x="11092" y="3254"/>
                </a:lnTo>
                <a:lnTo>
                  <a:pt x="11087" y="3221"/>
                </a:lnTo>
                <a:lnTo>
                  <a:pt x="11032" y="3202"/>
                </a:lnTo>
                <a:lnTo>
                  <a:pt x="10966" y="3244"/>
                </a:lnTo>
                <a:lnTo>
                  <a:pt x="10883" y="3305"/>
                </a:lnTo>
                <a:lnTo>
                  <a:pt x="10851" y="3346"/>
                </a:lnTo>
                <a:lnTo>
                  <a:pt x="10823" y="3305"/>
                </a:lnTo>
                <a:lnTo>
                  <a:pt x="10756" y="3254"/>
                </a:lnTo>
                <a:lnTo>
                  <a:pt x="10728" y="3285"/>
                </a:lnTo>
                <a:lnTo>
                  <a:pt x="10673" y="3305"/>
                </a:lnTo>
                <a:lnTo>
                  <a:pt x="10673" y="3263"/>
                </a:lnTo>
                <a:lnTo>
                  <a:pt x="10618" y="3234"/>
                </a:lnTo>
                <a:lnTo>
                  <a:pt x="10618" y="3183"/>
                </a:lnTo>
                <a:lnTo>
                  <a:pt x="10602" y="3119"/>
                </a:lnTo>
                <a:lnTo>
                  <a:pt x="10635" y="3029"/>
                </a:lnTo>
                <a:lnTo>
                  <a:pt x="10651" y="3039"/>
                </a:lnTo>
                <a:lnTo>
                  <a:pt x="10663" y="2987"/>
                </a:lnTo>
                <a:lnTo>
                  <a:pt x="10635" y="2965"/>
                </a:lnTo>
                <a:lnTo>
                  <a:pt x="10630" y="2936"/>
                </a:lnTo>
                <a:lnTo>
                  <a:pt x="10646" y="2894"/>
                </a:lnTo>
                <a:lnTo>
                  <a:pt x="10646" y="2833"/>
                </a:lnTo>
                <a:lnTo>
                  <a:pt x="10608" y="2862"/>
                </a:lnTo>
                <a:lnTo>
                  <a:pt x="10590" y="2894"/>
                </a:lnTo>
                <a:lnTo>
                  <a:pt x="10547" y="2904"/>
                </a:lnTo>
                <a:lnTo>
                  <a:pt x="10530" y="2945"/>
                </a:lnTo>
                <a:lnTo>
                  <a:pt x="10525" y="2977"/>
                </a:lnTo>
                <a:lnTo>
                  <a:pt x="10530" y="3109"/>
                </a:lnTo>
                <a:lnTo>
                  <a:pt x="10553" y="3183"/>
                </a:lnTo>
                <a:lnTo>
                  <a:pt x="10558" y="3254"/>
                </a:lnTo>
                <a:lnTo>
                  <a:pt x="10575" y="3305"/>
                </a:lnTo>
                <a:lnTo>
                  <a:pt x="10541" y="3366"/>
                </a:lnTo>
                <a:lnTo>
                  <a:pt x="10530" y="3337"/>
                </a:lnTo>
                <a:lnTo>
                  <a:pt x="10485" y="3346"/>
                </a:lnTo>
                <a:lnTo>
                  <a:pt x="10475" y="3375"/>
                </a:lnTo>
                <a:lnTo>
                  <a:pt x="10430" y="3375"/>
                </a:lnTo>
                <a:lnTo>
                  <a:pt x="10359" y="3427"/>
                </a:lnTo>
                <a:lnTo>
                  <a:pt x="10315" y="3623"/>
                </a:lnTo>
                <a:lnTo>
                  <a:pt x="10287" y="3654"/>
                </a:lnTo>
                <a:lnTo>
                  <a:pt x="10244" y="3683"/>
                </a:lnTo>
                <a:lnTo>
                  <a:pt x="10194" y="3715"/>
                </a:lnTo>
                <a:lnTo>
                  <a:pt x="10177" y="3818"/>
                </a:lnTo>
                <a:lnTo>
                  <a:pt x="10044" y="3921"/>
                </a:lnTo>
                <a:lnTo>
                  <a:pt x="9989" y="3860"/>
                </a:lnTo>
                <a:lnTo>
                  <a:pt x="10006" y="4014"/>
                </a:lnTo>
                <a:lnTo>
                  <a:pt x="9913" y="3982"/>
                </a:lnTo>
                <a:lnTo>
                  <a:pt x="9841" y="4014"/>
                </a:lnTo>
                <a:lnTo>
                  <a:pt x="9846" y="4107"/>
                </a:lnTo>
                <a:lnTo>
                  <a:pt x="9934" y="4158"/>
                </a:lnTo>
                <a:lnTo>
                  <a:pt x="9978" y="4229"/>
                </a:lnTo>
                <a:lnTo>
                  <a:pt x="10039" y="4383"/>
                </a:lnTo>
                <a:lnTo>
                  <a:pt x="10029" y="4649"/>
                </a:lnTo>
                <a:lnTo>
                  <a:pt x="9996" y="4732"/>
                </a:lnTo>
                <a:lnTo>
                  <a:pt x="9901" y="4732"/>
                </a:lnTo>
                <a:lnTo>
                  <a:pt x="9851" y="4742"/>
                </a:lnTo>
                <a:lnTo>
                  <a:pt x="9791" y="4723"/>
                </a:lnTo>
                <a:lnTo>
                  <a:pt x="9713" y="4723"/>
                </a:lnTo>
                <a:lnTo>
                  <a:pt x="9642" y="4701"/>
                </a:lnTo>
                <a:lnTo>
                  <a:pt x="9560" y="4793"/>
                </a:lnTo>
                <a:lnTo>
                  <a:pt x="9582" y="4855"/>
                </a:lnTo>
                <a:lnTo>
                  <a:pt x="9575" y="4947"/>
                </a:lnTo>
                <a:lnTo>
                  <a:pt x="9575" y="4989"/>
                </a:lnTo>
                <a:lnTo>
                  <a:pt x="9587" y="5041"/>
                </a:lnTo>
                <a:lnTo>
                  <a:pt x="9587" y="5101"/>
                </a:lnTo>
                <a:lnTo>
                  <a:pt x="9570" y="5185"/>
                </a:lnTo>
                <a:lnTo>
                  <a:pt x="9565" y="5236"/>
                </a:lnTo>
                <a:lnTo>
                  <a:pt x="9542" y="5287"/>
                </a:lnTo>
                <a:lnTo>
                  <a:pt x="9537" y="5377"/>
                </a:lnTo>
                <a:lnTo>
                  <a:pt x="9548" y="5429"/>
                </a:lnTo>
                <a:lnTo>
                  <a:pt x="9575" y="5442"/>
                </a:lnTo>
                <a:lnTo>
                  <a:pt x="9582" y="5522"/>
                </a:lnTo>
                <a:lnTo>
                  <a:pt x="9570" y="5625"/>
                </a:lnTo>
                <a:lnTo>
                  <a:pt x="9603" y="5615"/>
                </a:lnTo>
                <a:lnTo>
                  <a:pt x="9637" y="5634"/>
                </a:lnTo>
                <a:lnTo>
                  <a:pt x="9658" y="5605"/>
                </a:lnTo>
                <a:lnTo>
                  <a:pt x="9713" y="5625"/>
                </a:lnTo>
                <a:lnTo>
                  <a:pt x="9730" y="5708"/>
                </a:lnTo>
                <a:lnTo>
                  <a:pt x="9753" y="5750"/>
                </a:lnTo>
                <a:lnTo>
                  <a:pt x="9754" y="5750"/>
                </a:lnTo>
                <a:lnTo>
                  <a:pt x="9735" y="5820"/>
                </a:lnTo>
                <a:lnTo>
                  <a:pt x="9692" y="5965"/>
                </a:lnTo>
                <a:lnTo>
                  <a:pt x="9648" y="6016"/>
                </a:lnTo>
                <a:lnTo>
                  <a:pt x="9587" y="6077"/>
                </a:lnTo>
                <a:lnTo>
                  <a:pt x="9548" y="6170"/>
                </a:lnTo>
                <a:lnTo>
                  <a:pt x="9537" y="6240"/>
                </a:lnTo>
                <a:lnTo>
                  <a:pt x="9510" y="6353"/>
                </a:lnTo>
                <a:lnTo>
                  <a:pt x="9520" y="6520"/>
                </a:lnTo>
                <a:lnTo>
                  <a:pt x="9465" y="6632"/>
                </a:lnTo>
                <a:lnTo>
                  <a:pt x="9432" y="6674"/>
                </a:lnTo>
                <a:lnTo>
                  <a:pt x="9382" y="6763"/>
                </a:lnTo>
                <a:lnTo>
                  <a:pt x="9322" y="6776"/>
                </a:lnTo>
                <a:lnTo>
                  <a:pt x="9289" y="6828"/>
                </a:lnTo>
                <a:lnTo>
                  <a:pt x="9244" y="6969"/>
                </a:lnTo>
                <a:lnTo>
                  <a:pt x="9201" y="7020"/>
                </a:lnTo>
                <a:lnTo>
                  <a:pt x="9179" y="7104"/>
                </a:lnTo>
                <a:lnTo>
                  <a:pt x="9179" y="7174"/>
                </a:lnTo>
                <a:lnTo>
                  <a:pt x="9162" y="7258"/>
                </a:lnTo>
                <a:lnTo>
                  <a:pt x="9141" y="7277"/>
                </a:lnTo>
                <a:lnTo>
                  <a:pt x="9101" y="7360"/>
                </a:lnTo>
                <a:lnTo>
                  <a:pt x="9079" y="7453"/>
                </a:lnTo>
                <a:lnTo>
                  <a:pt x="9086" y="7495"/>
                </a:lnTo>
                <a:lnTo>
                  <a:pt x="9063" y="7566"/>
                </a:lnTo>
                <a:lnTo>
                  <a:pt x="9036" y="7607"/>
                </a:lnTo>
                <a:lnTo>
                  <a:pt x="9030" y="7668"/>
                </a:lnTo>
                <a:lnTo>
                  <a:pt x="9024" y="7729"/>
                </a:lnTo>
                <a:lnTo>
                  <a:pt x="9058" y="7790"/>
                </a:lnTo>
                <a:lnTo>
                  <a:pt x="9074" y="7854"/>
                </a:lnTo>
                <a:lnTo>
                  <a:pt x="9069" y="7925"/>
                </a:lnTo>
                <a:lnTo>
                  <a:pt x="9074" y="7996"/>
                </a:lnTo>
                <a:lnTo>
                  <a:pt x="9079" y="8131"/>
                </a:lnTo>
                <a:lnTo>
                  <a:pt x="9069" y="8252"/>
                </a:lnTo>
                <a:lnTo>
                  <a:pt x="9051" y="8326"/>
                </a:lnTo>
                <a:lnTo>
                  <a:pt x="9058" y="8396"/>
                </a:lnTo>
                <a:lnTo>
                  <a:pt x="9041" y="8471"/>
                </a:lnTo>
                <a:lnTo>
                  <a:pt x="9008" y="8560"/>
                </a:lnTo>
                <a:lnTo>
                  <a:pt x="8981" y="8592"/>
                </a:lnTo>
                <a:lnTo>
                  <a:pt x="9013" y="8644"/>
                </a:lnTo>
                <a:lnTo>
                  <a:pt x="9041" y="8746"/>
                </a:lnTo>
                <a:lnTo>
                  <a:pt x="9030" y="8807"/>
                </a:lnTo>
                <a:lnTo>
                  <a:pt x="9041" y="8910"/>
                </a:lnTo>
                <a:lnTo>
                  <a:pt x="9046" y="8942"/>
                </a:lnTo>
                <a:lnTo>
                  <a:pt x="9069" y="8971"/>
                </a:lnTo>
                <a:lnTo>
                  <a:pt x="9069" y="8994"/>
                </a:lnTo>
                <a:lnTo>
                  <a:pt x="9086" y="9035"/>
                </a:lnTo>
                <a:lnTo>
                  <a:pt x="9113" y="9045"/>
                </a:lnTo>
                <a:lnTo>
                  <a:pt x="9146" y="9106"/>
                </a:lnTo>
                <a:lnTo>
                  <a:pt x="9162" y="9125"/>
                </a:lnTo>
                <a:lnTo>
                  <a:pt x="9174" y="9157"/>
                </a:lnTo>
                <a:lnTo>
                  <a:pt x="9179" y="9218"/>
                </a:lnTo>
                <a:lnTo>
                  <a:pt x="9196" y="9250"/>
                </a:lnTo>
                <a:lnTo>
                  <a:pt x="9211" y="9269"/>
                </a:lnTo>
                <a:lnTo>
                  <a:pt x="9234" y="9320"/>
                </a:lnTo>
                <a:lnTo>
                  <a:pt x="9262" y="9404"/>
                </a:lnTo>
                <a:lnTo>
                  <a:pt x="9267" y="9507"/>
                </a:lnTo>
                <a:lnTo>
                  <a:pt x="9279" y="9558"/>
                </a:lnTo>
                <a:lnTo>
                  <a:pt x="9311" y="9629"/>
                </a:lnTo>
                <a:lnTo>
                  <a:pt x="9354" y="9680"/>
                </a:lnTo>
                <a:lnTo>
                  <a:pt x="9372" y="9689"/>
                </a:lnTo>
                <a:lnTo>
                  <a:pt x="9417" y="9783"/>
                </a:lnTo>
                <a:lnTo>
                  <a:pt x="9472" y="9857"/>
                </a:lnTo>
                <a:lnTo>
                  <a:pt x="9532" y="9959"/>
                </a:lnTo>
                <a:lnTo>
                  <a:pt x="9598" y="10020"/>
                </a:lnTo>
                <a:lnTo>
                  <a:pt x="9615" y="10020"/>
                </a:lnTo>
                <a:lnTo>
                  <a:pt x="9625" y="10020"/>
                </a:lnTo>
                <a:lnTo>
                  <a:pt x="9692" y="9969"/>
                </a:lnTo>
                <a:lnTo>
                  <a:pt x="9735" y="9927"/>
                </a:lnTo>
                <a:lnTo>
                  <a:pt x="9813" y="9908"/>
                </a:lnTo>
                <a:lnTo>
                  <a:pt x="9851" y="9908"/>
                </a:lnTo>
                <a:lnTo>
                  <a:pt x="9896" y="9937"/>
                </a:lnTo>
                <a:lnTo>
                  <a:pt x="9923" y="9937"/>
                </a:lnTo>
                <a:lnTo>
                  <a:pt x="9978" y="9978"/>
                </a:lnTo>
                <a:lnTo>
                  <a:pt x="10056" y="9947"/>
                </a:lnTo>
                <a:lnTo>
                  <a:pt x="10094" y="9895"/>
                </a:lnTo>
                <a:lnTo>
                  <a:pt x="10194" y="9815"/>
                </a:lnTo>
                <a:lnTo>
                  <a:pt x="10244" y="9783"/>
                </a:lnTo>
                <a:lnTo>
                  <a:pt x="10299" y="9764"/>
                </a:lnTo>
                <a:lnTo>
                  <a:pt x="10354" y="9764"/>
                </a:lnTo>
                <a:lnTo>
                  <a:pt x="10402" y="9764"/>
                </a:lnTo>
                <a:lnTo>
                  <a:pt x="10447" y="9857"/>
                </a:lnTo>
                <a:lnTo>
                  <a:pt x="10470" y="9959"/>
                </a:lnTo>
                <a:lnTo>
                  <a:pt x="10502" y="10039"/>
                </a:lnTo>
                <a:lnTo>
                  <a:pt x="10553" y="10039"/>
                </a:lnTo>
                <a:lnTo>
                  <a:pt x="10575" y="10010"/>
                </a:lnTo>
                <a:lnTo>
                  <a:pt x="10596" y="10020"/>
                </a:lnTo>
                <a:lnTo>
                  <a:pt x="10663" y="9969"/>
                </a:lnTo>
                <a:lnTo>
                  <a:pt x="10663" y="10010"/>
                </a:lnTo>
                <a:lnTo>
                  <a:pt x="10678" y="10029"/>
                </a:lnTo>
                <a:lnTo>
                  <a:pt x="10690" y="10091"/>
                </a:lnTo>
                <a:lnTo>
                  <a:pt x="10718" y="10113"/>
                </a:lnTo>
                <a:lnTo>
                  <a:pt x="10746" y="10203"/>
                </a:lnTo>
                <a:lnTo>
                  <a:pt x="10734" y="10306"/>
                </a:lnTo>
                <a:lnTo>
                  <a:pt x="10713" y="10460"/>
                </a:lnTo>
                <a:lnTo>
                  <a:pt x="10723" y="10482"/>
                </a:lnTo>
                <a:lnTo>
                  <a:pt x="10713" y="10585"/>
                </a:lnTo>
                <a:lnTo>
                  <a:pt x="10696" y="10688"/>
                </a:lnTo>
                <a:lnTo>
                  <a:pt x="10678" y="10729"/>
                </a:lnTo>
                <a:lnTo>
                  <a:pt x="10678" y="10767"/>
                </a:lnTo>
                <a:lnTo>
                  <a:pt x="10718" y="10912"/>
                </a:lnTo>
                <a:lnTo>
                  <a:pt x="10761" y="11025"/>
                </a:lnTo>
                <a:lnTo>
                  <a:pt x="10828" y="11159"/>
                </a:lnTo>
                <a:lnTo>
                  <a:pt x="10883" y="11303"/>
                </a:lnTo>
                <a:lnTo>
                  <a:pt x="10899" y="11406"/>
                </a:lnTo>
                <a:lnTo>
                  <a:pt x="10911" y="11448"/>
                </a:lnTo>
                <a:lnTo>
                  <a:pt x="10906" y="11477"/>
                </a:lnTo>
                <a:lnTo>
                  <a:pt x="10939" y="11560"/>
                </a:lnTo>
                <a:lnTo>
                  <a:pt x="10949" y="11653"/>
                </a:lnTo>
                <a:lnTo>
                  <a:pt x="10966" y="11785"/>
                </a:lnTo>
                <a:lnTo>
                  <a:pt x="10944" y="11836"/>
                </a:lnTo>
                <a:lnTo>
                  <a:pt x="10939" y="11868"/>
                </a:lnTo>
                <a:lnTo>
                  <a:pt x="10954" y="11949"/>
                </a:lnTo>
                <a:lnTo>
                  <a:pt x="10971" y="12032"/>
                </a:lnTo>
                <a:lnTo>
                  <a:pt x="10989" y="12084"/>
                </a:lnTo>
                <a:lnTo>
                  <a:pt x="10994" y="12166"/>
                </a:lnTo>
                <a:lnTo>
                  <a:pt x="10989" y="12270"/>
                </a:lnTo>
                <a:lnTo>
                  <a:pt x="10966" y="12330"/>
                </a:lnTo>
                <a:lnTo>
                  <a:pt x="10926" y="12424"/>
                </a:lnTo>
                <a:lnTo>
                  <a:pt x="10911" y="12475"/>
                </a:lnTo>
                <a:lnTo>
                  <a:pt x="10889" y="12597"/>
                </a:lnTo>
                <a:lnTo>
                  <a:pt x="10883" y="12658"/>
                </a:lnTo>
                <a:lnTo>
                  <a:pt x="10861" y="12783"/>
                </a:lnTo>
                <a:lnTo>
                  <a:pt x="10851" y="12904"/>
                </a:lnTo>
                <a:lnTo>
                  <a:pt x="10856" y="12988"/>
                </a:lnTo>
                <a:lnTo>
                  <a:pt x="10861" y="13090"/>
                </a:lnTo>
                <a:lnTo>
                  <a:pt x="10911" y="13222"/>
                </a:lnTo>
                <a:lnTo>
                  <a:pt x="10922" y="13306"/>
                </a:lnTo>
                <a:lnTo>
                  <a:pt x="10954" y="13469"/>
                </a:lnTo>
                <a:lnTo>
                  <a:pt x="10989" y="13582"/>
                </a:lnTo>
                <a:lnTo>
                  <a:pt x="11009" y="13633"/>
                </a:lnTo>
                <a:lnTo>
                  <a:pt x="11016" y="13707"/>
                </a:lnTo>
                <a:lnTo>
                  <a:pt x="11016" y="13871"/>
                </a:lnTo>
                <a:lnTo>
                  <a:pt x="11032" y="14076"/>
                </a:lnTo>
                <a:lnTo>
                  <a:pt x="11049" y="14178"/>
                </a:lnTo>
                <a:lnTo>
                  <a:pt x="11059" y="14310"/>
                </a:lnTo>
                <a:lnTo>
                  <a:pt x="11082" y="14412"/>
                </a:lnTo>
                <a:lnTo>
                  <a:pt x="11126" y="14515"/>
                </a:lnTo>
                <a:lnTo>
                  <a:pt x="11164" y="14692"/>
                </a:lnTo>
                <a:lnTo>
                  <a:pt x="11192" y="14804"/>
                </a:lnTo>
                <a:lnTo>
                  <a:pt x="11214" y="14916"/>
                </a:lnTo>
                <a:lnTo>
                  <a:pt x="11214" y="15019"/>
                </a:lnTo>
                <a:lnTo>
                  <a:pt x="11192" y="15041"/>
                </a:lnTo>
                <a:lnTo>
                  <a:pt x="11209" y="15131"/>
                </a:lnTo>
                <a:lnTo>
                  <a:pt x="11202" y="15215"/>
                </a:lnTo>
                <a:lnTo>
                  <a:pt x="11209" y="15256"/>
                </a:lnTo>
                <a:lnTo>
                  <a:pt x="11214" y="15234"/>
                </a:lnTo>
                <a:lnTo>
                  <a:pt x="11237" y="15298"/>
                </a:lnTo>
                <a:lnTo>
                  <a:pt x="11258" y="15298"/>
                </a:lnTo>
                <a:lnTo>
                  <a:pt x="11280" y="15350"/>
                </a:lnTo>
                <a:lnTo>
                  <a:pt x="11307" y="15350"/>
                </a:lnTo>
                <a:lnTo>
                  <a:pt x="11347" y="15298"/>
                </a:lnTo>
                <a:lnTo>
                  <a:pt x="11402" y="15275"/>
                </a:lnTo>
                <a:lnTo>
                  <a:pt x="11468" y="15224"/>
                </a:lnTo>
                <a:lnTo>
                  <a:pt x="11495" y="15234"/>
                </a:lnTo>
                <a:lnTo>
                  <a:pt x="11533" y="15215"/>
                </a:lnTo>
                <a:lnTo>
                  <a:pt x="11601" y="15247"/>
                </a:lnTo>
                <a:lnTo>
                  <a:pt x="11633" y="15215"/>
                </a:lnTo>
                <a:lnTo>
                  <a:pt x="11671" y="15234"/>
                </a:lnTo>
                <a:lnTo>
                  <a:pt x="11683" y="15196"/>
                </a:lnTo>
                <a:lnTo>
                  <a:pt x="11716" y="15183"/>
                </a:lnTo>
                <a:lnTo>
                  <a:pt x="11782" y="15131"/>
                </a:lnTo>
                <a:lnTo>
                  <a:pt x="11831" y="15070"/>
                </a:lnTo>
                <a:lnTo>
                  <a:pt x="11882" y="14990"/>
                </a:lnTo>
                <a:lnTo>
                  <a:pt x="11959" y="14846"/>
                </a:lnTo>
                <a:lnTo>
                  <a:pt x="11997" y="14743"/>
                </a:lnTo>
                <a:lnTo>
                  <a:pt x="12019" y="14669"/>
                </a:lnTo>
                <a:lnTo>
                  <a:pt x="12047" y="14599"/>
                </a:lnTo>
                <a:lnTo>
                  <a:pt x="12057" y="14580"/>
                </a:lnTo>
                <a:lnTo>
                  <a:pt x="12102" y="14506"/>
                </a:lnTo>
                <a:lnTo>
                  <a:pt x="12119" y="14445"/>
                </a:lnTo>
                <a:lnTo>
                  <a:pt x="12130" y="14332"/>
                </a:lnTo>
                <a:lnTo>
                  <a:pt x="12152" y="14230"/>
                </a:lnTo>
                <a:lnTo>
                  <a:pt x="12157" y="14156"/>
                </a:lnTo>
                <a:lnTo>
                  <a:pt x="12140" y="14146"/>
                </a:lnTo>
                <a:lnTo>
                  <a:pt x="12135" y="14086"/>
                </a:lnTo>
                <a:lnTo>
                  <a:pt x="12162" y="14034"/>
                </a:lnTo>
                <a:lnTo>
                  <a:pt x="12240" y="13963"/>
                </a:lnTo>
                <a:lnTo>
                  <a:pt x="12295" y="13922"/>
                </a:lnTo>
                <a:lnTo>
                  <a:pt x="12323" y="13871"/>
                </a:lnTo>
                <a:lnTo>
                  <a:pt x="12333" y="13809"/>
                </a:lnTo>
                <a:lnTo>
                  <a:pt x="12318" y="13787"/>
                </a:lnTo>
                <a:lnTo>
                  <a:pt x="12328" y="13726"/>
                </a:lnTo>
                <a:lnTo>
                  <a:pt x="12333" y="13591"/>
                </a:lnTo>
                <a:lnTo>
                  <a:pt x="12323" y="13604"/>
                </a:lnTo>
                <a:lnTo>
                  <a:pt x="12323" y="13562"/>
                </a:lnTo>
                <a:lnTo>
                  <a:pt x="12312" y="13479"/>
                </a:lnTo>
                <a:lnTo>
                  <a:pt x="12285" y="13377"/>
                </a:lnTo>
                <a:lnTo>
                  <a:pt x="12290" y="13283"/>
                </a:lnTo>
                <a:lnTo>
                  <a:pt x="12318" y="13254"/>
                </a:lnTo>
                <a:lnTo>
                  <a:pt x="12368" y="13162"/>
                </a:lnTo>
                <a:lnTo>
                  <a:pt x="12395" y="13142"/>
                </a:lnTo>
                <a:lnTo>
                  <a:pt x="12471" y="12998"/>
                </a:lnTo>
                <a:lnTo>
                  <a:pt x="12543" y="12937"/>
                </a:lnTo>
                <a:lnTo>
                  <a:pt x="12604" y="12885"/>
                </a:lnTo>
                <a:lnTo>
                  <a:pt x="12649" y="12802"/>
                </a:lnTo>
                <a:lnTo>
                  <a:pt x="12676" y="12709"/>
                </a:lnTo>
                <a:lnTo>
                  <a:pt x="12699" y="12616"/>
                </a:lnTo>
                <a:lnTo>
                  <a:pt x="12687" y="12555"/>
                </a:lnTo>
                <a:lnTo>
                  <a:pt x="12687" y="12340"/>
                </a:lnTo>
                <a:lnTo>
                  <a:pt x="12681" y="12218"/>
                </a:lnTo>
                <a:lnTo>
                  <a:pt x="12687" y="12084"/>
                </a:lnTo>
                <a:lnTo>
                  <a:pt x="12676" y="12022"/>
                </a:lnTo>
                <a:lnTo>
                  <a:pt x="12654" y="11990"/>
                </a:lnTo>
                <a:lnTo>
                  <a:pt x="12631" y="11859"/>
                </a:lnTo>
                <a:lnTo>
                  <a:pt x="12609" y="11775"/>
                </a:lnTo>
                <a:lnTo>
                  <a:pt x="12616" y="11715"/>
                </a:lnTo>
                <a:lnTo>
                  <a:pt x="12609" y="11672"/>
                </a:lnTo>
                <a:lnTo>
                  <a:pt x="12626" y="11589"/>
                </a:lnTo>
                <a:lnTo>
                  <a:pt x="12626" y="11560"/>
                </a:lnTo>
                <a:lnTo>
                  <a:pt x="12588" y="11509"/>
                </a:lnTo>
                <a:lnTo>
                  <a:pt x="12581" y="11426"/>
                </a:lnTo>
                <a:lnTo>
                  <a:pt x="12616" y="11262"/>
                </a:lnTo>
                <a:lnTo>
                  <a:pt x="12643" y="11220"/>
                </a:lnTo>
                <a:lnTo>
                  <a:pt x="12654" y="11127"/>
                </a:lnTo>
                <a:lnTo>
                  <a:pt x="12676" y="11076"/>
                </a:lnTo>
                <a:lnTo>
                  <a:pt x="12687" y="10986"/>
                </a:lnTo>
                <a:lnTo>
                  <a:pt x="12709" y="10973"/>
                </a:lnTo>
                <a:lnTo>
                  <a:pt x="12726" y="10912"/>
                </a:lnTo>
                <a:lnTo>
                  <a:pt x="12769" y="10861"/>
                </a:lnTo>
                <a:lnTo>
                  <a:pt x="12787" y="10832"/>
                </a:lnTo>
                <a:lnTo>
                  <a:pt x="12802" y="10758"/>
                </a:lnTo>
                <a:lnTo>
                  <a:pt x="12874" y="10594"/>
                </a:lnTo>
                <a:lnTo>
                  <a:pt x="12935" y="10492"/>
                </a:lnTo>
                <a:lnTo>
                  <a:pt x="13030" y="10357"/>
                </a:lnTo>
                <a:lnTo>
                  <a:pt x="13095" y="10245"/>
                </a:lnTo>
                <a:lnTo>
                  <a:pt x="13167" y="10062"/>
                </a:lnTo>
                <a:lnTo>
                  <a:pt x="13223" y="9908"/>
                </a:lnTo>
                <a:lnTo>
                  <a:pt x="13278" y="9712"/>
                </a:lnTo>
                <a:lnTo>
                  <a:pt x="13316" y="9536"/>
                </a:lnTo>
                <a:lnTo>
                  <a:pt x="13343" y="9382"/>
                </a:lnTo>
                <a:lnTo>
                  <a:pt x="13360" y="9240"/>
                </a:lnTo>
                <a:lnTo>
                  <a:pt x="13371" y="9189"/>
                </a:lnTo>
                <a:lnTo>
                  <a:pt x="13371" y="9115"/>
                </a:lnTo>
                <a:lnTo>
                  <a:pt x="13376" y="9035"/>
                </a:lnTo>
                <a:lnTo>
                  <a:pt x="13376" y="8994"/>
                </a:lnTo>
                <a:lnTo>
                  <a:pt x="13354" y="8994"/>
                </a:lnTo>
                <a:lnTo>
                  <a:pt x="13326" y="9045"/>
                </a:lnTo>
                <a:lnTo>
                  <a:pt x="13293" y="9054"/>
                </a:lnTo>
                <a:lnTo>
                  <a:pt x="13266" y="9074"/>
                </a:lnTo>
                <a:lnTo>
                  <a:pt x="13243" y="9074"/>
                </a:lnTo>
                <a:lnTo>
                  <a:pt x="13205" y="9074"/>
                </a:lnTo>
                <a:lnTo>
                  <a:pt x="13183" y="9096"/>
                </a:lnTo>
                <a:lnTo>
                  <a:pt x="13150" y="9106"/>
                </a:lnTo>
                <a:lnTo>
                  <a:pt x="13095" y="9147"/>
                </a:lnTo>
                <a:lnTo>
                  <a:pt x="13023" y="9167"/>
                </a:lnTo>
                <a:lnTo>
                  <a:pt x="12962" y="9199"/>
                </a:lnTo>
                <a:lnTo>
                  <a:pt x="12930" y="9199"/>
                </a:lnTo>
                <a:lnTo>
                  <a:pt x="12902" y="9138"/>
                </a:lnTo>
                <a:lnTo>
                  <a:pt x="12892" y="9086"/>
                </a:lnTo>
                <a:lnTo>
                  <a:pt x="12869" y="9064"/>
                </a:lnTo>
                <a:lnTo>
                  <a:pt x="12842" y="9023"/>
                </a:lnTo>
                <a:lnTo>
                  <a:pt x="12879" y="8994"/>
                </a:lnTo>
                <a:lnTo>
                  <a:pt x="12879" y="8932"/>
                </a:lnTo>
                <a:lnTo>
                  <a:pt x="12864" y="8891"/>
                </a:lnTo>
                <a:lnTo>
                  <a:pt x="12830" y="8849"/>
                </a:lnTo>
                <a:lnTo>
                  <a:pt x="12809" y="8798"/>
                </a:lnTo>
                <a:lnTo>
                  <a:pt x="12769" y="8714"/>
                </a:lnTo>
                <a:lnTo>
                  <a:pt x="12731" y="8634"/>
                </a:lnTo>
                <a:lnTo>
                  <a:pt x="12643" y="8500"/>
                </a:lnTo>
                <a:lnTo>
                  <a:pt x="12604" y="8438"/>
                </a:lnTo>
                <a:lnTo>
                  <a:pt x="12581" y="8316"/>
                </a:lnTo>
                <a:lnTo>
                  <a:pt x="12538" y="8162"/>
                </a:lnTo>
                <a:lnTo>
                  <a:pt x="12499" y="8111"/>
                </a:lnTo>
                <a:lnTo>
                  <a:pt x="12471" y="8079"/>
                </a:lnTo>
                <a:lnTo>
                  <a:pt x="12443" y="7916"/>
                </a:lnTo>
                <a:lnTo>
                  <a:pt x="12433" y="7771"/>
                </a:lnTo>
                <a:lnTo>
                  <a:pt x="12443" y="7752"/>
                </a:lnTo>
                <a:lnTo>
                  <a:pt x="12423" y="7617"/>
                </a:lnTo>
                <a:lnTo>
                  <a:pt x="12411" y="7585"/>
                </a:lnTo>
                <a:lnTo>
                  <a:pt x="12333" y="7463"/>
                </a:lnTo>
                <a:lnTo>
                  <a:pt x="12328" y="7370"/>
                </a:lnTo>
                <a:lnTo>
                  <a:pt x="12340" y="7351"/>
                </a:lnTo>
                <a:lnTo>
                  <a:pt x="12278" y="7197"/>
                </a:lnTo>
                <a:lnTo>
                  <a:pt x="12257" y="7123"/>
                </a:lnTo>
                <a:lnTo>
                  <a:pt x="12230" y="7052"/>
                </a:lnTo>
                <a:lnTo>
                  <a:pt x="12175" y="6838"/>
                </a:lnTo>
                <a:lnTo>
                  <a:pt x="12130" y="6703"/>
                </a:lnTo>
                <a:lnTo>
                  <a:pt x="12097" y="6558"/>
                </a:lnTo>
                <a:lnTo>
                  <a:pt x="12102" y="6549"/>
                </a:lnTo>
                <a:lnTo>
                  <a:pt x="12157" y="6744"/>
                </a:lnTo>
                <a:lnTo>
                  <a:pt x="12190" y="6805"/>
                </a:lnTo>
                <a:lnTo>
                  <a:pt x="12212" y="6847"/>
                </a:lnTo>
                <a:lnTo>
                  <a:pt x="12223" y="6828"/>
                </a:lnTo>
                <a:lnTo>
                  <a:pt x="12240" y="6754"/>
                </a:lnTo>
                <a:lnTo>
                  <a:pt x="12250" y="6651"/>
                </a:lnTo>
                <a:lnTo>
                  <a:pt x="12268" y="6600"/>
                </a:lnTo>
                <a:lnTo>
                  <a:pt x="12273" y="6623"/>
                </a:lnTo>
                <a:lnTo>
                  <a:pt x="12268" y="6674"/>
                </a:lnTo>
                <a:lnTo>
                  <a:pt x="12268" y="6725"/>
                </a:lnTo>
                <a:lnTo>
                  <a:pt x="12262" y="6796"/>
                </a:lnTo>
                <a:lnTo>
                  <a:pt x="12295" y="6796"/>
                </a:lnTo>
                <a:lnTo>
                  <a:pt x="12333" y="6889"/>
                </a:lnTo>
                <a:lnTo>
                  <a:pt x="12378" y="7001"/>
                </a:lnTo>
                <a:lnTo>
                  <a:pt x="12406" y="7104"/>
                </a:lnTo>
                <a:lnTo>
                  <a:pt x="12423" y="7113"/>
                </a:lnTo>
                <a:lnTo>
                  <a:pt x="12443" y="7187"/>
                </a:lnTo>
                <a:lnTo>
                  <a:pt x="12443" y="7216"/>
                </a:lnTo>
                <a:lnTo>
                  <a:pt x="12466" y="7299"/>
                </a:lnTo>
                <a:lnTo>
                  <a:pt x="12499" y="7328"/>
                </a:lnTo>
                <a:lnTo>
                  <a:pt x="12533" y="7380"/>
                </a:lnTo>
                <a:lnTo>
                  <a:pt x="12576" y="7533"/>
                </a:lnTo>
                <a:lnTo>
                  <a:pt x="12576" y="7617"/>
                </a:lnTo>
                <a:lnTo>
                  <a:pt x="12588" y="7710"/>
                </a:lnTo>
                <a:lnTo>
                  <a:pt x="12631" y="7842"/>
                </a:lnTo>
                <a:lnTo>
                  <a:pt x="12659" y="7864"/>
                </a:lnTo>
                <a:lnTo>
                  <a:pt x="12709" y="7957"/>
                </a:lnTo>
                <a:lnTo>
                  <a:pt x="12731" y="8069"/>
                </a:lnTo>
                <a:lnTo>
                  <a:pt x="12769" y="8182"/>
                </a:lnTo>
                <a:lnTo>
                  <a:pt x="12802" y="8233"/>
                </a:lnTo>
                <a:lnTo>
                  <a:pt x="12809" y="8285"/>
                </a:lnTo>
                <a:lnTo>
                  <a:pt x="12830" y="8326"/>
                </a:lnTo>
                <a:lnTo>
                  <a:pt x="12842" y="8387"/>
                </a:lnTo>
                <a:lnTo>
                  <a:pt x="12847" y="8448"/>
                </a:lnTo>
                <a:lnTo>
                  <a:pt x="12842" y="8480"/>
                </a:lnTo>
                <a:lnTo>
                  <a:pt x="12852" y="8541"/>
                </a:lnTo>
                <a:lnTo>
                  <a:pt x="12842" y="8551"/>
                </a:lnTo>
                <a:lnTo>
                  <a:pt x="12864" y="8602"/>
                </a:lnTo>
                <a:lnTo>
                  <a:pt x="12879" y="8705"/>
                </a:lnTo>
                <a:lnTo>
                  <a:pt x="12892" y="8746"/>
                </a:lnTo>
                <a:lnTo>
                  <a:pt x="12892" y="8817"/>
                </a:lnTo>
                <a:lnTo>
                  <a:pt x="12907" y="8900"/>
                </a:lnTo>
                <a:lnTo>
                  <a:pt x="12952" y="8910"/>
                </a:lnTo>
                <a:lnTo>
                  <a:pt x="12974" y="8891"/>
                </a:lnTo>
                <a:lnTo>
                  <a:pt x="13007" y="8891"/>
                </a:lnTo>
                <a:lnTo>
                  <a:pt x="13018" y="8859"/>
                </a:lnTo>
                <a:lnTo>
                  <a:pt x="13035" y="8849"/>
                </a:lnTo>
                <a:lnTo>
                  <a:pt x="13045" y="8807"/>
                </a:lnTo>
                <a:lnTo>
                  <a:pt x="13062" y="8798"/>
                </a:lnTo>
                <a:lnTo>
                  <a:pt x="13118" y="8788"/>
                </a:lnTo>
                <a:lnTo>
                  <a:pt x="13155" y="8756"/>
                </a:lnTo>
                <a:lnTo>
                  <a:pt x="13195" y="8695"/>
                </a:lnTo>
                <a:lnTo>
                  <a:pt x="13216" y="8705"/>
                </a:lnTo>
                <a:lnTo>
                  <a:pt x="13243" y="8695"/>
                </a:lnTo>
                <a:lnTo>
                  <a:pt x="13299" y="8602"/>
                </a:lnTo>
                <a:lnTo>
                  <a:pt x="13399" y="8541"/>
                </a:lnTo>
                <a:lnTo>
                  <a:pt x="13459" y="8480"/>
                </a:lnTo>
                <a:lnTo>
                  <a:pt x="13459" y="8429"/>
                </a:lnTo>
                <a:lnTo>
                  <a:pt x="13471" y="8368"/>
                </a:lnTo>
                <a:lnTo>
                  <a:pt x="13514" y="8326"/>
                </a:lnTo>
                <a:lnTo>
                  <a:pt x="13542" y="8316"/>
                </a:lnTo>
                <a:lnTo>
                  <a:pt x="13581" y="8275"/>
                </a:lnTo>
                <a:lnTo>
                  <a:pt x="13614" y="8285"/>
                </a:lnTo>
                <a:lnTo>
                  <a:pt x="13642" y="8242"/>
                </a:lnTo>
                <a:lnTo>
                  <a:pt x="13642" y="8191"/>
                </a:lnTo>
                <a:lnTo>
                  <a:pt x="13664" y="8162"/>
                </a:lnTo>
                <a:lnTo>
                  <a:pt x="13702" y="8162"/>
                </a:lnTo>
                <a:lnTo>
                  <a:pt x="13712" y="8131"/>
                </a:lnTo>
                <a:lnTo>
                  <a:pt x="13719" y="8069"/>
                </a:lnTo>
                <a:lnTo>
                  <a:pt x="13757" y="8018"/>
                </a:lnTo>
                <a:lnTo>
                  <a:pt x="13784" y="8018"/>
                </a:lnTo>
                <a:lnTo>
                  <a:pt x="13790" y="7996"/>
                </a:lnTo>
                <a:lnTo>
                  <a:pt x="13779" y="7906"/>
                </a:lnTo>
                <a:lnTo>
                  <a:pt x="13784" y="7832"/>
                </a:lnTo>
                <a:lnTo>
                  <a:pt x="13795" y="7803"/>
                </a:lnTo>
                <a:lnTo>
                  <a:pt x="13823" y="7813"/>
                </a:lnTo>
                <a:lnTo>
                  <a:pt x="13840" y="7720"/>
                </a:lnTo>
                <a:lnTo>
                  <a:pt x="13862" y="7678"/>
                </a:lnTo>
                <a:lnTo>
                  <a:pt x="13867" y="7636"/>
                </a:lnTo>
                <a:lnTo>
                  <a:pt x="13884" y="7556"/>
                </a:lnTo>
                <a:lnTo>
                  <a:pt x="13884" y="7524"/>
                </a:lnTo>
                <a:lnTo>
                  <a:pt x="13862" y="7505"/>
                </a:lnTo>
                <a:lnTo>
                  <a:pt x="13840" y="7463"/>
                </a:lnTo>
                <a:lnTo>
                  <a:pt x="13807" y="7380"/>
                </a:lnTo>
                <a:lnTo>
                  <a:pt x="13767" y="7360"/>
                </a:lnTo>
                <a:lnTo>
                  <a:pt x="13719" y="7341"/>
                </a:lnTo>
                <a:lnTo>
                  <a:pt x="13679" y="7289"/>
                </a:lnTo>
                <a:lnTo>
                  <a:pt x="13647" y="7197"/>
                </a:lnTo>
                <a:lnTo>
                  <a:pt x="13629" y="7094"/>
                </a:lnTo>
                <a:lnTo>
                  <a:pt x="13636" y="7072"/>
                </a:lnTo>
                <a:lnTo>
                  <a:pt x="13636" y="7020"/>
                </a:lnTo>
                <a:lnTo>
                  <a:pt x="13624" y="7011"/>
                </a:lnTo>
                <a:lnTo>
                  <a:pt x="13609" y="7062"/>
                </a:lnTo>
                <a:lnTo>
                  <a:pt x="13574" y="7145"/>
                </a:lnTo>
                <a:lnTo>
                  <a:pt x="13531" y="7238"/>
                </a:lnTo>
                <a:lnTo>
                  <a:pt x="13491" y="7328"/>
                </a:lnTo>
                <a:lnTo>
                  <a:pt x="13454" y="7328"/>
                </a:lnTo>
                <a:lnTo>
                  <a:pt x="13403" y="7328"/>
                </a:lnTo>
                <a:lnTo>
                  <a:pt x="13354" y="7351"/>
                </a:lnTo>
                <a:lnTo>
                  <a:pt x="13348" y="7309"/>
                </a:lnTo>
                <a:lnTo>
                  <a:pt x="13338" y="7318"/>
                </a:lnTo>
                <a:lnTo>
                  <a:pt x="13321" y="7267"/>
                </a:lnTo>
                <a:lnTo>
                  <a:pt x="13333" y="7187"/>
                </a:lnTo>
                <a:lnTo>
                  <a:pt x="13326" y="7104"/>
                </a:lnTo>
                <a:lnTo>
                  <a:pt x="13305" y="7062"/>
                </a:lnTo>
                <a:lnTo>
                  <a:pt x="13288" y="7072"/>
                </a:lnTo>
                <a:lnTo>
                  <a:pt x="13278" y="7145"/>
                </a:lnTo>
                <a:lnTo>
                  <a:pt x="13288" y="7248"/>
                </a:lnTo>
                <a:lnTo>
                  <a:pt x="13278" y="7216"/>
                </a:lnTo>
                <a:lnTo>
                  <a:pt x="13266" y="7174"/>
                </a:lnTo>
                <a:lnTo>
                  <a:pt x="13243" y="7136"/>
                </a:lnTo>
                <a:lnTo>
                  <a:pt x="13233" y="7094"/>
                </a:lnTo>
                <a:lnTo>
                  <a:pt x="13238" y="7052"/>
                </a:lnTo>
                <a:lnTo>
                  <a:pt x="13233" y="7001"/>
                </a:lnTo>
                <a:lnTo>
                  <a:pt x="13188" y="6940"/>
                </a:lnTo>
                <a:lnTo>
                  <a:pt x="13178" y="6889"/>
                </a:lnTo>
                <a:lnTo>
                  <a:pt x="13145" y="6857"/>
                </a:lnTo>
                <a:lnTo>
                  <a:pt x="13112" y="6744"/>
                </a:lnTo>
                <a:lnTo>
                  <a:pt x="13085" y="6642"/>
                </a:lnTo>
                <a:lnTo>
                  <a:pt x="13090" y="6609"/>
                </a:lnTo>
                <a:lnTo>
                  <a:pt x="13073" y="6549"/>
                </a:lnTo>
                <a:lnTo>
                  <a:pt x="13112" y="6558"/>
                </a:lnTo>
                <a:lnTo>
                  <a:pt x="13133" y="6507"/>
                </a:lnTo>
                <a:lnTo>
                  <a:pt x="13178" y="6549"/>
                </a:lnTo>
                <a:lnTo>
                  <a:pt x="13211" y="6529"/>
                </a:lnTo>
                <a:lnTo>
                  <a:pt x="13271" y="6712"/>
                </a:lnTo>
                <a:lnTo>
                  <a:pt x="13321" y="6847"/>
                </a:lnTo>
                <a:lnTo>
                  <a:pt x="13381" y="6889"/>
                </a:lnTo>
                <a:lnTo>
                  <a:pt x="13454" y="6992"/>
                </a:lnTo>
                <a:lnTo>
                  <a:pt x="13531" y="7033"/>
                </a:lnTo>
                <a:lnTo>
                  <a:pt x="13591" y="6969"/>
                </a:lnTo>
                <a:lnTo>
                  <a:pt x="13636" y="6949"/>
                </a:lnTo>
                <a:lnTo>
                  <a:pt x="13669" y="6969"/>
                </a:lnTo>
                <a:lnTo>
                  <a:pt x="13707" y="7136"/>
                </a:lnTo>
                <a:lnTo>
                  <a:pt x="13779" y="7155"/>
                </a:lnTo>
                <a:lnTo>
                  <a:pt x="13850" y="7187"/>
                </a:lnTo>
                <a:lnTo>
                  <a:pt x="13972" y="7226"/>
                </a:lnTo>
                <a:lnTo>
                  <a:pt x="14060" y="7207"/>
                </a:lnTo>
                <a:lnTo>
                  <a:pt x="14160" y="7207"/>
                </a:lnTo>
                <a:lnTo>
                  <a:pt x="14276" y="7187"/>
                </a:lnTo>
                <a:lnTo>
                  <a:pt x="14331" y="7289"/>
                </a:lnTo>
                <a:lnTo>
                  <a:pt x="14359" y="7393"/>
                </a:lnTo>
                <a:lnTo>
                  <a:pt x="14408" y="7421"/>
                </a:lnTo>
                <a:lnTo>
                  <a:pt x="14491" y="7533"/>
                </a:lnTo>
                <a:lnTo>
                  <a:pt x="14512" y="7585"/>
                </a:lnTo>
                <a:lnTo>
                  <a:pt x="14484" y="7636"/>
                </a:lnTo>
                <a:lnTo>
                  <a:pt x="14579" y="7803"/>
                </a:lnTo>
                <a:lnTo>
                  <a:pt x="14622" y="7822"/>
                </a:lnTo>
                <a:lnTo>
                  <a:pt x="14712" y="7739"/>
                </a:lnTo>
                <a:lnTo>
                  <a:pt x="14733" y="7864"/>
                </a:lnTo>
                <a:lnTo>
                  <a:pt x="14745" y="8027"/>
                </a:lnTo>
                <a:lnTo>
                  <a:pt x="14772" y="8201"/>
                </a:lnTo>
                <a:lnTo>
                  <a:pt x="14810" y="8471"/>
                </a:lnTo>
                <a:lnTo>
                  <a:pt x="14877" y="8654"/>
                </a:lnTo>
                <a:lnTo>
                  <a:pt x="14893" y="8737"/>
                </a:lnTo>
                <a:lnTo>
                  <a:pt x="14915" y="8910"/>
                </a:lnTo>
                <a:lnTo>
                  <a:pt x="14953" y="9045"/>
                </a:lnTo>
                <a:lnTo>
                  <a:pt x="14975" y="9106"/>
                </a:lnTo>
                <a:lnTo>
                  <a:pt x="15003" y="9240"/>
                </a:lnTo>
                <a:lnTo>
                  <a:pt x="15036" y="9433"/>
                </a:lnTo>
                <a:lnTo>
                  <a:pt x="15103" y="9558"/>
                </a:lnTo>
                <a:lnTo>
                  <a:pt x="15131" y="9516"/>
                </a:lnTo>
                <a:lnTo>
                  <a:pt x="15146" y="9423"/>
                </a:lnTo>
                <a:lnTo>
                  <a:pt x="15201" y="9382"/>
                </a:lnTo>
                <a:lnTo>
                  <a:pt x="15181" y="9343"/>
                </a:lnTo>
                <a:lnTo>
                  <a:pt x="15208" y="9240"/>
                </a:lnTo>
                <a:lnTo>
                  <a:pt x="15241" y="9228"/>
                </a:lnTo>
                <a:lnTo>
                  <a:pt x="15236" y="8994"/>
                </a:lnTo>
                <a:lnTo>
                  <a:pt x="15257" y="8859"/>
                </a:lnTo>
                <a:lnTo>
                  <a:pt x="15246" y="8746"/>
                </a:lnTo>
                <a:lnTo>
                  <a:pt x="15224" y="8573"/>
                </a:lnTo>
                <a:lnTo>
                  <a:pt x="15236" y="8471"/>
                </a:lnTo>
                <a:lnTo>
                  <a:pt x="15263" y="8458"/>
                </a:lnTo>
                <a:lnTo>
                  <a:pt x="15319" y="8406"/>
                </a:lnTo>
                <a:lnTo>
                  <a:pt x="15346" y="8377"/>
                </a:lnTo>
                <a:lnTo>
                  <a:pt x="15339" y="8316"/>
                </a:lnTo>
                <a:lnTo>
                  <a:pt x="15401" y="8223"/>
                </a:lnTo>
                <a:lnTo>
                  <a:pt x="15444" y="8140"/>
                </a:lnTo>
                <a:lnTo>
                  <a:pt x="15505" y="7976"/>
                </a:lnTo>
                <a:lnTo>
                  <a:pt x="15587" y="7883"/>
                </a:lnTo>
                <a:lnTo>
                  <a:pt x="15615" y="7803"/>
                </a:lnTo>
                <a:lnTo>
                  <a:pt x="15605" y="7701"/>
                </a:lnTo>
                <a:lnTo>
                  <a:pt x="15682" y="7668"/>
                </a:lnTo>
                <a:lnTo>
                  <a:pt x="15725" y="7668"/>
                </a:lnTo>
                <a:lnTo>
                  <a:pt x="15732" y="7617"/>
                </a:lnTo>
                <a:lnTo>
                  <a:pt x="15760" y="7627"/>
                </a:lnTo>
                <a:lnTo>
                  <a:pt x="15775" y="7636"/>
                </a:lnTo>
                <a:lnTo>
                  <a:pt x="15781" y="7617"/>
                </a:lnTo>
                <a:lnTo>
                  <a:pt x="15808" y="7649"/>
                </a:lnTo>
                <a:lnTo>
                  <a:pt x="15825" y="7576"/>
                </a:lnTo>
                <a:lnTo>
                  <a:pt x="15815" y="7524"/>
                </a:lnTo>
                <a:lnTo>
                  <a:pt x="15875" y="7533"/>
                </a:lnTo>
                <a:lnTo>
                  <a:pt x="15908" y="7617"/>
                </a:lnTo>
                <a:lnTo>
                  <a:pt x="15925" y="7678"/>
                </a:lnTo>
                <a:lnTo>
                  <a:pt x="15936" y="7752"/>
                </a:lnTo>
                <a:lnTo>
                  <a:pt x="15958" y="7822"/>
                </a:lnTo>
                <a:lnTo>
                  <a:pt x="16013" y="7935"/>
                </a:lnTo>
                <a:lnTo>
                  <a:pt x="16051" y="7957"/>
                </a:lnTo>
                <a:lnTo>
                  <a:pt x="16046" y="8008"/>
                </a:lnTo>
                <a:lnTo>
                  <a:pt x="16107" y="8162"/>
                </a:lnTo>
                <a:lnTo>
                  <a:pt x="16129" y="8285"/>
                </a:lnTo>
                <a:lnTo>
                  <a:pt x="16119" y="8448"/>
                </a:lnTo>
                <a:lnTo>
                  <a:pt x="16162" y="8480"/>
                </a:lnTo>
                <a:lnTo>
                  <a:pt x="16201" y="8490"/>
                </a:lnTo>
                <a:lnTo>
                  <a:pt x="16267" y="8396"/>
                </a:lnTo>
                <a:lnTo>
                  <a:pt x="16305" y="8326"/>
                </a:lnTo>
                <a:lnTo>
                  <a:pt x="16339" y="8438"/>
                </a:lnTo>
                <a:lnTo>
                  <a:pt x="16360" y="8611"/>
                </a:lnTo>
                <a:lnTo>
                  <a:pt x="16387" y="8779"/>
                </a:lnTo>
                <a:lnTo>
                  <a:pt x="16415" y="8849"/>
                </a:lnTo>
                <a:lnTo>
                  <a:pt x="16415" y="8994"/>
                </a:lnTo>
                <a:lnTo>
                  <a:pt x="16443" y="9074"/>
                </a:lnTo>
                <a:lnTo>
                  <a:pt x="16427" y="9176"/>
                </a:lnTo>
                <a:lnTo>
                  <a:pt x="16437" y="9279"/>
                </a:lnTo>
                <a:lnTo>
                  <a:pt x="16422" y="9414"/>
                </a:lnTo>
                <a:lnTo>
                  <a:pt x="16415" y="9497"/>
                </a:lnTo>
                <a:lnTo>
                  <a:pt x="16432" y="9568"/>
                </a:lnTo>
                <a:lnTo>
                  <a:pt x="16437" y="9484"/>
                </a:lnTo>
                <a:lnTo>
                  <a:pt x="16470" y="9549"/>
                </a:lnTo>
                <a:lnTo>
                  <a:pt x="16510" y="9619"/>
                </a:lnTo>
                <a:lnTo>
                  <a:pt x="16520" y="9689"/>
                </a:lnTo>
                <a:lnTo>
                  <a:pt x="16548" y="9741"/>
                </a:lnTo>
                <a:lnTo>
                  <a:pt x="16565" y="9805"/>
                </a:lnTo>
                <a:lnTo>
                  <a:pt x="16560" y="9908"/>
                </a:lnTo>
                <a:lnTo>
                  <a:pt x="16587" y="9978"/>
                </a:lnTo>
                <a:lnTo>
                  <a:pt x="16598" y="10091"/>
                </a:lnTo>
                <a:lnTo>
                  <a:pt x="16635" y="10184"/>
                </a:lnTo>
                <a:lnTo>
                  <a:pt x="16648" y="10254"/>
                </a:lnTo>
                <a:lnTo>
                  <a:pt x="16725" y="10370"/>
                </a:lnTo>
                <a:lnTo>
                  <a:pt x="16786" y="10473"/>
                </a:lnTo>
                <a:lnTo>
                  <a:pt x="16829" y="10460"/>
                </a:lnTo>
                <a:lnTo>
                  <a:pt x="16829" y="10421"/>
                </a:lnTo>
                <a:lnTo>
                  <a:pt x="16801" y="10296"/>
                </a:lnTo>
                <a:lnTo>
                  <a:pt x="16780" y="10254"/>
                </a:lnTo>
                <a:lnTo>
                  <a:pt x="16773" y="10174"/>
                </a:lnTo>
                <a:lnTo>
                  <a:pt x="16768" y="10123"/>
                </a:lnTo>
                <a:lnTo>
                  <a:pt x="16773" y="10062"/>
                </a:lnTo>
                <a:lnTo>
                  <a:pt x="16768" y="9969"/>
                </a:lnTo>
                <a:lnTo>
                  <a:pt x="16741" y="9876"/>
                </a:lnTo>
                <a:lnTo>
                  <a:pt x="16703" y="9793"/>
                </a:lnTo>
                <a:lnTo>
                  <a:pt x="16686" y="9783"/>
                </a:lnTo>
                <a:lnTo>
                  <a:pt x="16653" y="9712"/>
                </a:lnTo>
                <a:lnTo>
                  <a:pt x="16615" y="9689"/>
                </a:lnTo>
                <a:lnTo>
                  <a:pt x="16575" y="9609"/>
                </a:lnTo>
                <a:lnTo>
                  <a:pt x="16560" y="9497"/>
                </a:lnTo>
                <a:lnTo>
                  <a:pt x="16525" y="9372"/>
                </a:lnTo>
                <a:lnTo>
                  <a:pt x="16482" y="9372"/>
                </a:lnTo>
                <a:lnTo>
                  <a:pt x="16477" y="9269"/>
                </a:lnTo>
                <a:lnTo>
                  <a:pt x="16492" y="9147"/>
                </a:lnTo>
                <a:lnTo>
                  <a:pt x="16520" y="8951"/>
                </a:lnTo>
                <a:lnTo>
                  <a:pt x="16515" y="8798"/>
                </a:lnTo>
                <a:lnTo>
                  <a:pt x="16570" y="8798"/>
                </a:lnTo>
                <a:lnTo>
                  <a:pt x="16565" y="8900"/>
                </a:lnTo>
                <a:lnTo>
                  <a:pt x="16620" y="8900"/>
                </a:lnTo>
                <a:lnTo>
                  <a:pt x="16680" y="8961"/>
                </a:lnTo>
                <a:lnTo>
                  <a:pt x="16718" y="9106"/>
                </a:lnTo>
                <a:lnTo>
                  <a:pt x="16746" y="9176"/>
                </a:lnTo>
                <a:lnTo>
                  <a:pt x="16801" y="9199"/>
                </a:lnTo>
                <a:lnTo>
                  <a:pt x="16851" y="9279"/>
                </a:lnTo>
                <a:lnTo>
                  <a:pt x="16835" y="9372"/>
                </a:lnTo>
                <a:lnTo>
                  <a:pt x="16863" y="9465"/>
                </a:lnTo>
                <a:lnTo>
                  <a:pt x="16939" y="9343"/>
                </a:lnTo>
                <a:lnTo>
                  <a:pt x="16989" y="9228"/>
                </a:lnTo>
                <a:lnTo>
                  <a:pt x="17061" y="9138"/>
                </a:lnTo>
                <a:lnTo>
                  <a:pt x="17111" y="9045"/>
                </a:lnTo>
                <a:lnTo>
                  <a:pt x="17104" y="8807"/>
                </a:lnTo>
                <a:lnTo>
                  <a:pt x="17061" y="8551"/>
                </a:lnTo>
                <a:lnTo>
                  <a:pt x="17016" y="8438"/>
                </a:lnTo>
                <a:lnTo>
                  <a:pt x="16951" y="8355"/>
                </a:lnTo>
                <a:lnTo>
                  <a:pt x="16879" y="8182"/>
                </a:lnTo>
                <a:lnTo>
                  <a:pt x="16818" y="8037"/>
                </a:lnTo>
                <a:lnTo>
                  <a:pt x="16823" y="7945"/>
                </a:lnTo>
                <a:lnTo>
                  <a:pt x="16868" y="7813"/>
                </a:lnTo>
                <a:lnTo>
                  <a:pt x="16939" y="7701"/>
                </a:lnTo>
                <a:lnTo>
                  <a:pt x="16967" y="7678"/>
                </a:lnTo>
                <a:lnTo>
                  <a:pt x="17056" y="7720"/>
                </a:lnTo>
                <a:lnTo>
                  <a:pt x="17044" y="7771"/>
                </a:lnTo>
                <a:lnTo>
                  <a:pt x="17072" y="7873"/>
                </a:lnTo>
                <a:lnTo>
                  <a:pt x="17104" y="7864"/>
                </a:lnTo>
                <a:lnTo>
                  <a:pt x="17116" y="7720"/>
                </a:lnTo>
                <a:lnTo>
                  <a:pt x="17182" y="7701"/>
                </a:lnTo>
                <a:lnTo>
                  <a:pt x="17265" y="7627"/>
                </a:lnTo>
                <a:lnTo>
                  <a:pt x="17292" y="7556"/>
                </a:lnTo>
                <a:lnTo>
                  <a:pt x="17320" y="7598"/>
                </a:lnTo>
                <a:lnTo>
                  <a:pt x="17353" y="7533"/>
                </a:lnTo>
                <a:lnTo>
                  <a:pt x="17425" y="7514"/>
                </a:lnTo>
                <a:lnTo>
                  <a:pt x="17485" y="7412"/>
                </a:lnTo>
                <a:lnTo>
                  <a:pt x="17558" y="7289"/>
                </a:lnTo>
                <a:lnTo>
                  <a:pt x="17596" y="7123"/>
                </a:lnTo>
                <a:lnTo>
                  <a:pt x="17623" y="6949"/>
                </a:lnTo>
                <a:lnTo>
                  <a:pt x="17646" y="6805"/>
                </a:lnTo>
                <a:lnTo>
                  <a:pt x="17679" y="6796"/>
                </a:lnTo>
                <a:lnTo>
                  <a:pt x="17679" y="6683"/>
                </a:lnTo>
                <a:lnTo>
                  <a:pt x="17668" y="6571"/>
                </a:lnTo>
                <a:lnTo>
                  <a:pt x="17623" y="6529"/>
                </a:lnTo>
                <a:lnTo>
                  <a:pt x="17596" y="6455"/>
                </a:lnTo>
                <a:lnTo>
                  <a:pt x="17628" y="6417"/>
                </a:lnTo>
                <a:lnTo>
                  <a:pt x="17613" y="6314"/>
                </a:lnTo>
                <a:lnTo>
                  <a:pt x="17552" y="6211"/>
                </a:lnTo>
                <a:lnTo>
                  <a:pt x="17491" y="6086"/>
                </a:lnTo>
                <a:lnTo>
                  <a:pt x="17442" y="5955"/>
                </a:lnTo>
                <a:lnTo>
                  <a:pt x="17360" y="5881"/>
                </a:lnTo>
                <a:lnTo>
                  <a:pt x="17370" y="5788"/>
                </a:lnTo>
                <a:lnTo>
                  <a:pt x="17415" y="5718"/>
                </a:lnTo>
                <a:lnTo>
                  <a:pt x="17425" y="5647"/>
                </a:lnTo>
                <a:lnTo>
                  <a:pt x="17503" y="5605"/>
                </a:lnTo>
                <a:lnTo>
                  <a:pt x="17475" y="5531"/>
                </a:lnTo>
                <a:lnTo>
                  <a:pt x="17435" y="5531"/>
                </a:lnTo>
                <a:lnTo>
                  <a:pt x="17370" y="5480"/>
                </a:lnTo>
                <a:lnTo>
                  <a:pt x="17325" y="5573"/>
                </a:lnTo>
                <a:lnTo>
                  <a:pt x="17270" y="5531"/>
                </a:lnTo>
                <a:lnTo>
                  <a:pt x="17254" y="5470"/>
                </a:lnTo>
                <a:lnTo>
                  <a:pt x="17199" y="5451"/>
                </a:lnTo>
                <a:lnTo>
                  <a:pt x="17144" y="5358"/>
                </a:lnTo>
                <a:lnTo>
                  <a:pt x="17160" y="5297"/>
                </a:lnTo>
                <a:lnTo>
                  <a:pt x="17215" y="5287"/>
                </a:lnTo>
                <a:lnTo>
                  <a:pt x="17232" y="5195"/>
                </a:lnTo>
                <a:lnTo>
                  <a:pt x="17277" y="5101"/>
                </a:lnTo>
                <a:lnTo>
                  <a:pt x="17315" y="5050"/>
                </a:lnTo>
                <a:lnTo>
                  <a:pt x="17365" y="5143"/>
                </a:lnTo>
                <a:lnTo>
                  <a:pt x="17342" y="5236"/>
                </a:lnTo>
                <a:lnTo>
                  <a:pt x="17370" y="5287"/>
                </a:lnTo>
                <a:lnTo>
                  <a:pt x="17353" y="5349"/>
                </a:lnTo>
                <a:lnTo>
                  <a:pt x="17408" y="5307"/>
                </a:lnTo>
                <a:lnTo>
                  <a:pt x="17435" y="5246"/>
                </a:lnTo>
                <a:lnTo>
                  <a:pt x="17508" y="5204"/>
                </a:lnTo>
                <a:lnTo>
                  <a:pt x="17546" y="5246"/>
                </a:lnTo>
                <a:lnTo>
                  <a:pt x="17585" y="5256"/>
                </a:lnTo>
                <a:lnTo>
                  <a:pt x="17596" y="5275"/>
                </a:lnTo>
                <a:lnTo>
                  <a:pt x="17601" y="5349"/>
                </a:lnTo>
                <a:lnTo>
                  <a:pt x="17613" y="5368"/>
                </a:lnTo>
                <a:lnTo>
                  <a:pt x="17601" y="5391"/>
                </a:lnTo>
                <a:lnTo>
                  <a:pt x="17601" y="5451"/>
                </a:lnTo>
                <a:lnTo>
                  <a:pt x="17623" y="5470"/>
                </a:lnTo>
                <a:lnTo>
                  <a:pt x="17640" y="5480"/>
                </a:lnTo>
                <a:lnTo>
                  <a:pt x="17651" y="5502"/>
                </a:lnTo>
                <a:lnTo>
                  <a:pt x="17668" y="5493"/>
                </a:lnTo>
                <a:lnTo>
                  <a:pt x="17668" y="5470"/>
                </a:lnTo>
                <a:lnTo>
                  <a:pt x="17701" y="5502"/>
                </a:lnTo>
                <a:lnTo>
                  <a:pt x="17773" y="5615"/>
                </a:lnTo>
                <a:lnTo>
                  <a:pt x="17734" y="5634"/>
                </a:lnTo>
                <a:lnTo>
                  <a:pt x="17794" y="5779"/>
                </a:lnTo>
                <a:lnTo>
                  <a:pt x="17806" y="5881"/>
                </a:lnTo>
                <a:lnTo>
                  <a:pt x="17828" y="5955"/>
                </a:lnTo>
                <a:lnTo>
                  <a:pt x="17877" y="5942"/>
                </a:lnTo>
                <a:lnTo>
                  <a:pt x="17911" y="5881"/>
                </a:lnTo>
                <a:lnTo>
                  <a:pt x="17959" y="5852"/>
                </a:lnTo>
                <a:lnTo>
                  <a:pt x="17966" y="5779"/>
                </a:lnTo>
                <a:lnTo>
                  <a:pt x="17927" y="5625"/>
                </a:lnTo>
                <a:lnTo>
                  <a:pt x="17889" y="5531"/>
                </a:lnTo>
                <a:lnTo>
                  <a:pt x="17794" y="5368"/>
                </a:lnTo>
                <a:lnTo>
                  <a:pt x="17746" y="5307"/>
                </a:lnTo>
                <a:lnTo>
                  <a:pt x="17718" y="5287"/>
                </a:lnTo>
                <a:lnTo>
                  <a:pt x="17723" y="5275"/>
                </a:lnTo>
                <a:lnTo>
                  <a:pt x="17706" y="5214"/>
                </a:lnTo>
                <a:lnTo>
                  <a:pt x="17723" y="5172"/>
                </a:lnTo>
                <a:lnTo>
                  <a:pt x="17756" y="5153"/>
                </a:lnTo>
                <a:lnTo>
                  <a:pt x="17773" y="5082"/>
                </a:lnTo>
                <a:lnTo>
                  <a:pt x="17778" y="5060"/>
                </a:lnTo>
                <a:lnTo>
                  <a:pt x="17801" y="5031"/>
                </a:lnTo>
                <a:lnTo>
                  <a:pt x="17766" y="4938"/>
                </a:lnTo>
                <a:lnTo>
                  <a:pt x="17773" y="4896"/>
                </a:lnTo>
                <a:lnTo>
                  <a:pt x="17784" y="4855"/>
                </a:lnTo>
                <a:lnTo>
                  <a:pt x="17811" y="4864"/>
                </a:lnTo>
                <a:lnTo>
                  <a:pt x="17806" y="4826"/>
                </a:lnTo>
                <a:lnTo>
                  <a:pt x="17849" y="4723"/>
                </a:lnTo>
                <a:lnTo>
                  <a:pt x="17911" y="4784"/>
                </a:lnTo>
                <a:lnTo>
                  <a:pt x="17949" y="4784"/>
                </a:lnTo>
                <a:lnTo>
                  <a:pt x="17999" y="4701"/>
                </a:lnTo>
                <a:lnTo>
                  <a:pt x="18009" y="4620"/>
                </a:lnTo>
                <a:lnTo>
                  <a:pt x="18032" y="4467"/>
                </a:lnTo>
                <a:lnTo>
                  <a:pt x="18054" y="4312"/>
                </a:lnTo>
                <a:lnTo>
                  <a:pt x="18037" y="4219"/>
                </a:lnTo>
                <a:lnTo>
                  <a:pt x="18049" y="4023"/>
                </a:lnTo>
                <a:lnTo>
                  <a:pt x="17987" y="3809"/>
                </a:lnTo>
                <a:lnTo>
                  <a:pt x="17927" y="3654"/>
                </a:lnTo>
                <a:lnTo>
                  <a:pt x="17913" y="3539"/>
                </a:lnTo>
                <a:lnTo>
                  <a:pt x="17932" y="3581"/>
                </a:lnTo>
                <a:lnTo>
                  <a:pt x="18027" y="3715"/>
                </a:lnTo>
                <a:lnTo>
                  <a:pt x="18097" y="3888"/>
                </a:lnTo>
                <a:lnTo>
                  <a:pt x="18125" y="3992"/>
                </a:lnTo>
                <a:lnTo>
                  <a:pt x="18187" y="4136"/>
                </a:lnTo>
                <a:lnTo>
                  <a:pt x="18230" y="4261"/>
                </a:lnTo>
                <a:lnTo>
                  <a:pt x="18285" y="4373"/>
                </a:lnTo>
                <a:lnTo>
                  <a:pt x="18285" y="4271"/>
                </a:lnTo>
                <a:lnTo>
                  <a:pt x="18358" y="4351"/>
                </a:lnTo>
                <a:lnTo>
                  <a:pt x="18325" y="4261"/>
                </a:lnTo>
                <a:lnTo>
                  <a:pt x="18215" y="4126"/>
                </a:lnTo>
                <a:lnTo>
                  <a:pt x="18170" y="3931"/>
                </a:lnTo>
                <a:lnTo>
                  <a:pt x="18275" y="3972"/>
                </a:lnTo>
                <a:lnTo>
                  <a:pt x="18120" y="3735"/>
                </a:lnTo>
                <a:lnTo>
                  <a:pt x="18037" y="3613"/>
                </a:lnTo>
                <a:lnTo>
                  <a:pt x="17976" y="3478"/>
                </a:lnTo>
                <a:lnTo>
                  <a:pt x="17899" y="3356"/>
                </a:lnTo>
                <a:lnTo>
                  <a:pt x="17844" y="3263"/>
                </a:lnTo>
                <a:lnTo>
                  <a:pt x="17828" y="3285"/>
                </a:lnTo>
                <a:lnTo>
                  <a:pt x="17877" y="3346"/>
                </a:lnTo>
                <a:lnTo>
                  <a:pt x="17856" y="3408"/>
                </a:lnTo>
                <a:lnTo>
                  <a:pt x="17706" y="3263"/>
                </a:lnTo>
                <a:lnTo>
                  <a:pt x="17640" y="3254"/>
                </a:lnTo>
                <a:lnTo>
                  <a:pt x="17635" y="3314"/>
                </a:lnTo>
                <a:lnTo>
                  <a:pt x="17568" y="3285"/>
                </a:lnTo>
                <a:lnTo>
                  <a:pt x="17503" y="3202"/>
                </a:lnTo>
                <a:lnTo>
                  <a:pt x="17408" y="3183"/>
                </a:lnTo>
                <a:lnTo>
                  <a:pt x="17463" y="2885"/>
                </a:lnTo>
                <a:lnTo>
                  <a:pt x="17503" y="2637"/>
                </a:lnTo>
                <a:lnTo>
                  <a:pt x="17651" y="2596"/>
                </a:lnTo>
                <a:lnTo>
                  <a:pt x="17821" y="2618"/>
                </a:lnTo>
                <a:lnTo>
                  <a:pt x="17849" y="2554"/>
                </a:lnTo>
                <a:lnTo>
                  <a:pt x="17944" y="2576"/>
                </a:lnTo>
                <a:lnTo>
                  <a:pt x="17994" y="2670"/>
                </a:lnTo>
                <a:lnTo>
                  <a:pt x="18064" y="2657"/>
                </a:lnTo>
                <a:lnTo>
                  <a:pt x="18164" y="2628"/>
                </a:lnTo>
                <a:lnTo>
                  <a:pt x="18076" y="2554"/>
                </a:lnTo>
                <a:lnTo>
                  <a:pt x="18076" y="2349"/>
                </a:lnTo>
                <a:lnTo>
                  <a:pt x="18180" y="2310"/>
                </a:lnTo>
                <a:lnTo>
                  <a:pt x="18318" y="2464"/>
                </a:lnTo>
                <a:lnTo>
                  <a:pt x="18363" y="2330"/>
                </a:lnTo>
                <a:lnTo>
                  <a:pt x="18325" y="2227"/>
                </a:lnTo>
                <a:lnTo>
                  <a:pt x="18380" y="2217"/>
                </a:lnTo>
                <a:lnTo>
                  <a:pt x="18456" y="2390"/>
                </a:lnTo>
                <a:lnTo>
                  <a:pt x="18428" y="2493"/>
                </a:lnTo>
                <a:lnTo>
                  <a:pt x="18423" y="2628"/>
                </a:lnTo>
                <a:lnTo>
                  <a:pt x="18428" y="2781"/>
                </a:lnTo>
                <a:lnTo>
                  <a:pt x="18363" y="2810"/>
                </a:lnTo>
                <a:lnTo>
                  <a:pt x="18396" y="2875"/>
                </a:lnTo>
                <a:lnTo>
                  <a:pt x="18396" y="2945"/>
                </a:lnTo>
                <a:lnTo>
                  <a:pt x="18468" y="3119"/>
                </a:lnTo>
                <a:lnTo>
                  <a:pt x="18649" y="3408"/>
                </a:lnTo>
                <a:lnTo>
                  <a:pt x="18771" y="3603"/>
                </a:lnTo>
                <a:lnTo>
                  <a:pt x="18837" y="3696"/>
                </a:lnTo>
                <a:lnTo>
                  <a:pt x="18859" y="3571"/>
                </a:lnTo>
                <a:lnTo>
                  <a:pt x="18809" y="3440"/>
                </a:lnTo>
                <a:lnTo>
                  <a:pt x="18876" y="3408"/>
                </a:lnTo>
                <a:lnTo>
                  <a:pt x="18814" y="3263"/>
                </a:lnTo>
                <a:lnTo>
                  <a:pt x="18869" y="3202"/>
                </a:lnTo>
                <a:lnTo>
                  <a:pt x="18814" y="3150"/>
                </a:lnTo>
                <a:lnTo>
                  <a:pt x="18776" y="3048"/>
                </a:lnTo>
                <a:lnTo>
                  <a:pt x="18821" y="3048"/>
                </a:lnTo>
                <a:lnTo>
                  <a:pt x="18716" y="2862"/>
                </a:lnTo>
                <a:lnTo>
                  <a:pt x="18639" y="2833"/>
                </a:lnTo>
                <a:lnTo>
                  <a:pt x="18606" y="2781"/>
                </a:lnTo>
                <a:lnTo>
                  <a:pt x="18594" y="2657"/>
                </a:lnTo>
                <a:lnTo>
                  <a:pt x="18561" y="2576"/>
                </a:lnTo>
                <a:lnTo>
                  <a:pt x="18644" y="2596"/>
                </a:lnTo>
                <a:lnTo>
                  <a:pt x="18661" y="2544"/>
                </a:lnTo>
                <a:lnTo>
                  <a:pt x="18716" y="2596"/>
                </a:lnTo>
                <a:lnTo>
                  <a:pt x="18787" y="2493"/>
                </a:lnTo>
                <a:lnTo>
                  <a:pt x="18920" y="2576"/>
                </a:lnTo>
                <a:lnTo>
                  <a:pt x="18904" y="2516"/>
                </a:lnTo>
                <a:lnTo>
                  <a:pt x="18924" y="2441"/>
                </a:lnTo>
                <a:lnTo>
                  <a:pt x="18942" y="2361"/>
                </a:lnTo>
                <a:lnTo>
                  <a:pt x="18975" y="2349"/>
                </a:lnTo>
                <a:lnTo>
                  <a:pt x="19052" y="2259"/>
                </a:lnTo>
                <a:lnTo>
                  <a:pt x="19168" y="2288"/>
                </a:lnTo>
                <a:lnTo>
                  <a:pt x="19157" y="2259"/>
                </a:lnTo>
                <a:lnTo>
                  <a:pt x="19112" y="2207"/>
                </a:lnTo>
                <a:lnTo>
                  <a:pt x="19063" y="2175"/>
                </a:lnTo>
                <a:lnTo>
                  <a:pt x="18959" y="2072"/>
                </a:lnTo>
                <a:lnTo>
                  <a:pt x="18864" y="2012"/>
                </a:lnTo>
                <a:lnTo>
                  <a:pt x="18937" y="2021"/>
                </a:lnTo>
                <a:lnTo>
                  <a:pt x="18959" y="1970"/>
                </a:lnTo>
                <a:lnTo>
                  <a:pt x="18578" y="1498"/>
                </a:lnTo>
                <a:lnTo>
                  <a:pt x="18468" y="1447"/>
                </a:lnTo>
                <a:lnTo>
                  <a:pt x="18285" y="1396"/>
                </a:lnTo>
                <a:lnTo>
                  <a:pt x="18192" y="1406"/>
                </a:lnTo>
                <a:lnTo>
                  <a:pt x="18015" y="1373"/>
                </a:lnTo>
                <a:lnTo>
                  <a:pt x="18037" y="1425"/>
                </a:lnTo>
                <a:lnTo>
                  <a:pt x="18137" y="1498"/>
                </a:lnTo>
                <a:lnTo>
                  <a:pt x="18109" y="1540"/>
                </a:lnTo>
                <a:lnTo>
                  <a:pt x="17944" y="1437"/>
                </a:lnTo>
                <a:lnTo>
                  <a:pt x="17866" y="1447"/>
                </a:lnTo>
                <a:lnTo>
                  <a:pt x="17761" y="1425"/>
                </a:lnTo>
                <a:lnTo>
                  <a:pt x="17679" y="1425"/>
                </a:lnTo>
                <a:lnTo>
                  <a:pt x="17635" y="1447"/>
                </a:lnTo>
                <a:lnTo>
                  <a:pt x="17552" y="1415"/>
                </a:lnTo>
                <a:lnTo>
                  <a:pt x="17491" y="1335"/>
                </a:lnTo>
                <a:lnTo>
                  <a:pt x="17415" y="1283"/>
                </a:lnTo>
                <a:lnTo>
                  <a:pt x="17310" y="1261"/>
                </a:lnTo>
                <a:lnTo>
                  <a:pt x="17139" y="1283"/>
                </a:lnTo>
                <a:lnTo>
                  <a:pt x="16951" y="1200"/>
                </a:lnTo>
                <a:lnTo>
                  <a:pt x="16863" y="1139"/>
                </a:lnTo>
                <a:lnTo>
                  <a:pt x="16399" y="1065"/>
                </a:lnTo>
                <a:lnTo>
                  <a:pt x="16377" y="1117"/>
                </a:lnTo>
                <a:lnTo>
                  <a:pt x="16487" y="1219"/>
                </a:lnTo>
                <a:lnTo>
                  <a:pt x="16399" y="1200"/>
                </a:lnTo>
                <a:lnTo>
                  <a:pt x="16387" y="1232"/>
                </a:lnTo>
                <a:lnTo>
                  <a:pt x="16277" y="1200"/>
                </a:lnTo>
                <a:lnTo>
                  <a:pt x="16222" y="1232"/>
                </a:lnTo>
                <a:lnTo>
                  <a:pt x="16119" y="1181"/>
                </a:lnTo>
                <a:lnTo>
                  <a:pt x="16151" y="1293"/>
                </a:lnTo>
                <a:lnTo>
                  <a:pt x="16046" y="1252"/>
                </a:lnTo>
                <a:lnTo>
                  <a:pt x="15931" y="1158"/>
                </a:lnTo>
                <a:lnTo>
                  <a:pt x="15925" y="1107"/>
                </a:lnTo>
                <a:lnTo>
                  <a:pt x="15853" y="1037"/>
                </a:lnTo>
                <a:lnTo>
                  <a:pt x="15743" y="975"/>
                </a:lnTo>
                <a:lnTo>
                  <a:pt x="15670" y="975"/>
                </a:lnTo>
                <a:lnTo>
                  <a:pt x="15567" y="953"/>
                </a:lnTo>
                <a:lnTo>
                  <a:pt x="15622" y="1037"/>
                </a:lnTo>
                <a:lnTo>
                  <a:pt x="15422" y="1014"/>
                </a:lnTo>
                <a:lnTo>
                  <a:pt x="15379" y="962"/>
                </a:lnTo>
                <a:lnTo>
                  <a:pt x="15224" y="943"/>
                </a:lnTo>
                <a:lnTo>
                  <a:pt x="15163" y="962"/>
                </a:lnTo>
                <a:lnTo>
                  <a:pt x="15163" y="994"/>
                </a:lnTo>
                <a:lnTo>
                  <a:pt x="15098" y="924"/>
                </a:lnTo>
                <a:lnTo>
                  <a:pt x="15071" y="943"/>
                </a:lnTo>
                <a:lnTo>
                  <a:pt x="14988" y="911"/>
                </a:lnTo>
                <a:lnTo>
                  <a:pt x="14920" y="902"/>
                </a:lnTo>
                <a:lnTo>
                  <a:pt x="14932" y="873"/>
                </a:lnTo>
                <a:lnTo>
                  <a:pt x="15008" y="808"/>
                </a:lnTo>
                <a:lnTo>
                  <a:pt x="15036" y="779"/>
                </a:lnTo>
                <a:lnTo>
                  <a:pt x="15008" y="728"/>
                </a:lnTo>
                <a:lnTo>
                  <a:pt x="14948" y="687"/>
                </a:lnTo>
                <a:lnTo>
                  <a:pt x="14815" y="635"/>
                </a:lnTo>
                <a:lnTo>
                  <a:pt x="14690" y="635"/>
                </a:lnTo>
                <a:lnTo>
                  <a:pt x="14667" y="654"/>
                </a:lnTo>
                <a:lnTo>
                  <a:pt x="14622" y="603"/>
                </a:lnTo>
                <a:lnTo>
                  <a:pt x="14529" y="593"/>
                </a:lnTo>
                <a:lnTo>
                  <a:pt x="14567" y="574"/>
                </a:lnTo>
                <a:lnTo>
                  <a:pt x="14474" y="542"/>
                </a:lnTo>
                <a:close/>
                <a:moveTo>
                  <a:pt x="6035" y="584"/>
                </a:moveTo>
                <a:lnTo>
                  <a:pt x="5990" y="625"/>
                </a:lnTo>
                <a:lnTo>
                  <a:pt x="6017" y="654"/>
                </a:lnTo>
                <a:lnTo>
                  <a:pt x="6100" y="668"/>
                </a:lnTo>
                <a:lnTo>
                  <a:pt x="6117" y="719"/>
                </a:lnTo>
                <a:lnTo>
                  <a:pt x="6095" y="770"/>
                </a:lnTo>
                <a:lnTo>
                  <a:pt x="6080" y="821"/>
                </a:lnTo>
                <a:lnTo>
                  <a:pt x="6173" y="860"/>
                </a:lnTo>
                <a:lnTo>
                  <a:pt x="6238" y="873"/>
                </a:lnTo>
                <a:lnTo>
                  <a:pt x="6328" y="873"/>
                </a:lnTo>
                <a:lnTo>
                  <a:pt x="6466" y="850"/>
                </a:lnTo>
                <a:lnTo>
                  <a:pt x="6514" y="873"/>
                </a:lnTo>
                <a:lnTo>
                  <a:pt x="6591" y="841"/>
                </a:lnTo>
                <a:lnTo>
                  <a:pt x="6631" y="821"/>
                </a:lnTo>
                <a:lnTo>
                  <a:pt x="6641" y="770"/>
                </a:lnTo>
                <a:lnTo>
                  <a:pt x="6614" y="738"/>
                </a:lnTo>
                <a:lnTo>
                  <a:pt x="6548" y="728"/>
                </a:lnTo>
                <a:lnTo>
                  <a:pt x="6453" y="738"/>
                </a:lnTo>
                <a:lnTo>
                  <a:pt x="6376" y="757"/>
                </a:lnTo>
                <a:lnTo>
                  <a:pt x="6316" y="748"/>
                </a:lnTo>
                <a:lnTo>
                  <a:pt x="6261" y="748"/>
                </a:lnTo>
                <a:lnTo>
                  <a:pt x="6250" y="719"/>
                </a:lnTo>
                <a:lnTo>
                  <a:pt x="6210" y="697"/>
                </a:lnTo>
                <a:lnTo>
                  <a:pt x="6245" y="654"/>
                </a:lnTo>
                <a:lnTo>
                  <a:pt x="6228" y="625"/>
                </a:lnTo>
                <a:lnTo>
                  <a:pt x="6145" y="625"/>
                </a:lnTo>
                <a:lnTo>
                  <a:pt x="6117" y="593"/>
                </a:lnTo>
                <a:lnTo>
                  <a:pt x="6035" y="584"/>
                </a:lnTo>
                <a:close/>
                <a:moveTo>
                  <a:pt x="12985" y="603"/>
                </a:moveTo>
                <a:lnTo>
                  <a:pt x="12907" y="625"/>
                </a:lnTo>
                <a:lnTo>
                  <a:pt x="12852" y="654"/>
                </a:lnTo>
                <a:lnTo>
                  <a:pt x="12714" y="677"/>
                </a:lnTo>
                <a:lnTo>
                  <a:pt x="12599" y="748"/>
                </a:lnTo>
                <a:lnTo>
                  <a:pt x="12521" y="799"/>
                </a:lnTo>
                <a:lnTo>
                  <a:pt x="12549" y="850"/>
                </a:lnTo>
                <a:lnTo>
                  <a:pt x="12471" y="943"/>
                </a:lnTo>
                <a:lnTo>
                  <a:pt x="12516" y="953"/>
                </a:lnTo>
                <a:lnTo>
                  <a:pt x="12455" y="1046"/>
                </a:lnTo>
                <a:lnTo>
                  <a:pt x="12478" y="1107"/>
                </a:lnTo>
                <a:lnTo>
                  <a:pt x="12433" y="1129"/>
                </a:lnTo>
                <a:lnTo>
                  <a:pt x="12461" y="1190"/>
                </a:lnTo>
                <a:lnTo>
                  <a:pt x="12549" y="1219"/>
                </a:lnTo>
                <a:lnTo>
                  <a:pt x="12576" y="1271"/>
                </a:lnTo>
                <a:lnTo>
                  <a:pt x="12731" y="1283"/>
                </a:lnTo>
                <a:lnTo>
                  <a:pt x="12754" y="1271"/>
                </a:lnTo>
                <a:lnTo>
                  <a:pt x="12637" y="1190"/>
                </a:lnTo>
                <a:lnTo>
                  <a:pt x="12604" y="1097"/>
                </a:lnTo>
                <a:lnTo>
                  <a:pt x="12643" y="985"/>
                </a:lnTo>
                <a:lnTo>
                  <a:pt x="12676" y="883"/>
                </a:lnTo>
                <a:lnTo>
                  <a:pt x="12774" y="779"/>
                </a:lnTo>
                <a:lnTo>
                  <a:pt x="12885" y="728"/>
                </a:lnTo>
                <a:lnTo>
                  <a:pt x="13018" y="677"/>
                </a:lnTo>
                <a:lnTo>
                  <a:pt x="13035" y="645"/>
                </a:lnTo>
                <a:lnTo>
                  <a:pt x="12985" y="603"/>
                </a:lnTo>
                <a:close/>
                <a:moveTo>
                  <a:pt x="5466" y="625"/>
                </a:moveTo>
                <a:lnTo>
                  <a:pt x="5401" y="654"/>
                </a:lnTo>
                <a:lnTo>
                  <a:pt x="5395" y="757"/>
                </a:lnTo>
                <a:lnTo>
                  <a:pt x="5323" y="748"/>
                </a:lnTo>
                <a:lnTo>
                  <a:pt x="5290" y="687"/>
                </a:lnTo>
                <a:lnTo>
                  <a:pt x="5197" y="654"/>
                </a:lnTo>
                <a:lnTo>
                  <a:pt x="5135" y="687"/>
                </a:lnTo>
                <a:lnTo>
                  <a:pt x="5004" y="789"/>
                </a:lnTo>
                <a:lnTo>
                  <a:pt x="5047" y="799"/>
                </a:lnTo>
                <a:lnTo>
                  <a:pt x="5257" y="789"/>
                </a:lnTo>
                <a:lnTo>
                  <a:pt x="5135" y="841"/>
                </a:lnTo>
                <a:lnTo>
                  <a:pt x="5114" y="873"/>
                </a:lnTo>
                <a:lnTo>
                  <a:pt x="5185" y="873"/>
                </a:lnTo>
                <a:lnTo>
                  <a:pt x="5323" y="821"/>
                </a:lnTo>
                <a:lnTo>
                  <a:pt x="5483" y="808"/>
                </a:lnTo>
                <a:lnTo>
                  <a:pt x="5538" y="757"/>
                </a:lnTo>
                <a:lnTo>
                  <a:pt x="5566" y="706"/>
                </a:lnTo>
                <a:lnTo>
                  <a:pt x="5521" y="706"/>
                </a:lnTo>
                <a:lnTo>
                  <a:pt x="5473" y="719"/>
                </a:lnTo>
                <a:lnTo>
                  <a:pt x="5483" y="687"/>
                </a:lnTo>
                <a:lnTo>
                  <a:pt x="5500" y="635"/>
                </a:lnTo>
                <a:lnTo>
                  <a:pt x="5466" y="625"/>
                </a:lnTo>
                <a:close/>
                <a:moveTo>
                  <a:pt x="5929" y="625"/>
                </a:moveTo>
                <a:lnTo>
                  <a:pt x="5919" y="645"/>
                </a:lnTo>
                <a:lnTo>
                  <a:pt x="5864" y="635"/>
                </a:lnTo>
                <a:lnTo>
                  <a:pt x="5776" y="677"/>
                </a:lnTo>
                <a:lnTo>
                  <a:pt x="5731" y="668"/>
                </a:lnTo>
                <a:lnTo>
                  <a:pt x="5681" y="748"/>
                </a:lnTo>
                <a:lnTo>
                  <a:pt x="5759" y="738"/>
                </a:lnTo>
                <a:lnTo>
                  <a:pt x="5721" y="799"/>
                </a:lnTo>
                <a:lnTo>
                  <a:pt x="5759" y="821"/>
                </a:lnTo>
                <a:lnTo>
                  <a:pt x="5837" y="808"/>
                </a:lnTo>
                <a:lnTo>
                  <a:pt x="5902" y="728"/>
                </a:lnTo>
                <a:lnTo>
                  <a:pt x="5935" y="677"/>
                </a:lnTo>
                <a:lnTo>
                  <a:pt x="5929" y="625"/>
                </a:lnTo>
                <a:close/>
                <a:moveTo>
                  <a:pt x="16041" y="687"/>
                </a:moveTo>
                <a:lnTo>
                  <a:pt x="16001" y="706"/>
                </a:lnTo>
                <a:lnTo>
                  <a:pt x="16041" y="779"/>
                </a:lnTo>
                <a:lnTo>
                  <a:pt x="16184" y="850"/>
                </a:lnTo>
                <a:lnTo>
                  <a:pt x="16234" y="821"/>
                </a:lnTo>
                <a:lnTo>
                  <a:pt x="16399" y="831"/>
                </a:lnTo>
                <a:lnTo>
                  <a:pt x="16367" y="748"/>
                </a:lnTo>
                <a:lnTo>
                  <a:pt x="16162" y="697"/>
                </a:lnTo>
                <a:lnTo>
                  <a:pt x="16041" y="687"/>
                </a:lnTo>
                <a:close/>
                <a:moveTo>
                  <a:pt x="6017" y="738"/>
                </a:moveTo>
                <a:lnTo>
                  <a:pt x="5942" y="770"/>
                </a:lnTo>
                <a:lnTo>
                  <a:pt x="5892" y="821"/>
                </a:lnTo>
                <a:lnTo>
                  <a:pt x="5929" y="841"/>
                </a:lnTo>
                <a:lnTo>
                  <a:pt x="5985" y="850"/>
                </a:lnTo>
                <a:lnTo>
                  <a:pt x="6035" y="808"/>
                </a:lnTo>
                <a:lnTo>
                  <a:pt x="6035" y="779"/>
                </a:lnTo>
                <a:lnTo>
                  <a:pt x="6017" y="738"/>
                </a:lnTo>
                <a:close/>
                <a:moveTo>
                  <a:pt x="16427" y="757"/>
                </a:moveTo>
                <a:lnTo>
                  <a:pt x="16443" y="789"/>
                </a:lnTo>
                <a:lnTo>
                  <a:pt x="16565" y="831"/>
                </a:lnTo>
                <a:lnTo>
                  <a:pt x="16643" y="841"/>
                </a:lnTo>
                <a:lnTo>
                  <a:pt x="16653" y="799"/>
                </a:lnTo>
                <a:lnTo>
                  <a:pt x="16520" y="770"/>
                </a:lnTo>
                <a:lnTo>
                  <a:pt x="16427" y="757"/>
                </a:lnTo>
                <a:close/>
                <a:moveTo>
                  <a:pt x="4777" y="873"/>
                </a:moveTo>
                <a:lnTo>
                  <a:pt x="4618" y="883"/>
                </a:lnTo>
                <a:lnTo>
                  <a:pt x="4618" y="953"/>
                </a:lnTo>
                <a:lnTo>
                  <a:pt x="4528" y="1027"/>
                </a:lnTo>
                <a:lnTo>
                  <a:pt x="4430" y="1107"/>
                </a:lnTo>
                <a:lnTo>
                  <a:pt x="4390" y="1148"/>
                </a:lnTo>
                <a:lnTo>
                  <a:pt x="4457" y="1210"/>
                </a:lnTo>
                <a:lnTo>
                  <a:pt x="4452" y="1252"/>
                </a:lnTo>
                <a:lnTo>
                  <a:pt x="4606" y="1200"/>
                </a:lnTo>
                <a:lnTo>
                  <a:pt x="4638" y="1148"/>
                </a:lnTo>
                <a:lnTo>
                  <a:pt x="4744" y="1078"/>
                </a:lnTo>
                <a:lnTo>
                  <a:pt x="4904" y="994"/>
                </a:lnTo>
                <a:lnTo>
                  <a:pt x="4976" y="975"/>
                </a:lnTo>
                <a:lnTo>
                  <a:pt x="4959" y="924"/>
                </a:lnTo>
                <a:lnTo>
                  <a:pt x="4932" y="892"/>
                </a:lnTo>
                <a:lnTo>
                  <a:pt x="4826" y="892"/>
                </a:lnTo>
                <a:lnTo>
                  <a:pt x="4777" y="873"/>
                </a:lnTo>
                <a:close/>
                <a:moveTo>
                  <a:pt x="5947" y="902"/>
                </a:moveTo>
                <a:lnTo>
                  <a:pt x="5886" y="934"/>
                </a:lnTo>
                <a:lnTo>
                  <a:pt x="5837" y="975"/>
                </a:lnTo>
                <a:lnTo>
                  <a:pt x="5809" y="1027"/>
                </a:lnTo>
                <a:lnTo>
                  <a:pt x="5786" y="1129"/>
                </a:lnTo>
                <a:lnTo>
                  <a:pt x="5837" y="1129"/>
                </a:lnTo>
                <a:lnTo>
                  <a:pt x="5925" y="1046"/>
                </a:lnTo>
                <a:lnTo>
                  <a:pt x="5990" y="1027"/>
                </a:lnTo>
                <a:lnTo>
                  <a:pt x="6107" y="934"/>
                </a:lnTo>
                <a:lnTo>
                  <a:pt x="6035" y="902"/>
                </a:lnTo>
                <a:lnTo>
                  <a:pt x="5947" y="902"/>
                </a:lnTo>
                <a:close/>
                <a:moveTo>
                  <a:pt x="5671" y="934"/>
                </a:moveTo>
                <a:lnTo>
                  <a:pt x="5588" y="985"/>
                </a:lnTo>
                <a:lnTo>
                  <a:pt x="5599" y="1056"/>
                </a:lnTo>
                <a:lnTo>
                  <a:pt x="5516" y="1046"/>
                </a:lnTo>
                <a:lnTo>
                  <a:pt x="5493" y="1078"/>
                </a:lnTo>
                <a:lnTo>
                  <a:pt x="5561" y="1158"/>
                </a:lnTo>
                <a:lnTo>
                  <a:pt x="5571" y="1210"/>
                </a:lnTo>
                <a:lnTo>
                  <a:pt x="5611" y="1210"/>
                </a:lnTo>
                <a:lnTo>
                  <a:pt x="5704" y="1168"/>
                </a:lnTo>
                <a:lnTo>
                  <a:pt x="5764" y="1078"/>
                </a:lnTo>
                <a:lnTo>
                  <a:pt x="5721" y="1027"/>
                </a:lnTo>
                <a:lnTo>
                  <a:pt x="5792" y="975"/>
                </a:lnTo>
                <a:lnTo>
                  <a:pt x="5797" y="943"/>
                </a:lnTo>
                <a:lnTo>
                  <a:pt x="5709" y="953"/>
                </a:lnTo>
                <a:lnTo>
                  <a:pt x="5671" y="934"/>
                </a:lnTo>
                <a:close/>
                <a:moveTo>
                  <a:pt x="6310" y="934"/>
                </a:moveTo>
                <a:lnTo>
                  <a:pt x="6183" y="962"/>
                </a:lnTo>
                <a:lnTo>
                  <a:pt x="6112" y="1004"/>
                </a:lnTo>
                <a:lnTo>
                  <a:pt x="6035" y="1107"/>
                </a:lnTo>
                <a:lnTo>
                  <a:pt x="5997" y="1219"/>
                </a:lnTo>
                <a:lnTo>
                  <a:pt x="6057" y="1219"/>
                </a:lnTo>
                <a:lnTo>
                  <a:pt x="5990" y="1271"/>
                </a:lnTo>
                <a:lnTo>
                  <a:pt x="6007" y="1312"/>
                </a:lnTo>
                <a:lnTo>
                  <a:pt x="6080" y="1335"/>
                </a:lnTo>
                <a:lnTo>
                  <a:pt x="6162" y="1363"/>
                </a:lnTo>
                <a:lnTo>
                  <a:pt x="6321" y="1386"/>
                </a:lnTo>
                <a:lnTo>
                  <a:pt x="6410" y="1373"/>
                </a:lnTo>
                <a:lnTo>
                  <a:pt x="6449" y="1344"/>
                </a:lnTo>
                <a:lnTo>
                  <a:pt x="6471" y="1373"/>
                </a:lnTo>
                <a:lnTo>
                  <a:pt x="6509" y="1386"/>
                </a:lnTo>
                <a:lnTo>
                  <a:pt x="6531" y="1457"/>
                </a:lnTo>
                <a:lnTo>
                  <a:pt x="6493" y="1489"/>
                </a:lnTo>
                <a:lnTo>
                  <a:pt x="6569" y="1527"/>
                </a:lnTo>
                <a:lnTo>
                  <a:pt x="6624" y="1579"/>
                </a:lnTo>
                <a:lnTo>
                  <a:pt x="6631" y="1621"/>
                </a:lnTo>
                <a:lnTo>
                  <a:pt x="6624" y="1672"/>
                </a:lnTo>
                <a:lnTo>
                  <a:pt x="6526" y="1784"/>
                </a:lnTo>
                <a:lnTo>
                  <a:pt x="6493" y="1848"/>
                </a:lnTo>
                <a:lnTo>
                  <a:pt x="6493" y="1886"/>
                </a:lnTo>
                <a:lnTo>
                  <a:pt x="6388" y="1899"/>
                </a:lnTo>
                <a:lnTo>
                  <a:pt x="6293" y="1909"/>
                </a:lnTo>
                <a:lnTo>
                  <a:pt x="6233" y="1990"/>
                </a:lnTo>
                <a:lnTo>
                  <a:pt x="6261" y="2031"/>
                </a:lnTo>
                <a:lnTo>
                  <a:pt x="6410" y="2012"/>
                </a:lnTo>
                <a:lnTo>
                  <a:pt x="6421" y="1980"/>
                </a:lnTo>
                <a:lnTo>
                  <a:pt x="6476" y="2041"/>
                </a:lnTo>
                <a:lnTo>
                  <a:pt x="6526" y="2105"/>
                </a:lnTo>
                <a:lnTo>
                  <a:pt x="6498" y="2134"/>
                </a:lnTo>
                <a:lnTo>
                  <a:pt x="6541" y="2195"/>
                </a:lnTo>
                <a:lnTo>
                  <a:pt x="6631" y="2268"/>
                </a:lnTo>
                <a:lnTo>
                  <a:pt x="6752" y="2320"/>
                </a:lnTo>
                <a:lnTo>
                  <a:pt x="6757" y="2268"/>
                </a:lnTo>
                <a:lnTo>
                  <a:pt x="6724" y="2195"/>
                </a:lnTo>
                <a:lnTo>
                  <a:pt x="6686" y="2092"/>
                </a:lnTo>
                <a:lnTo>
                  <a:pt x="6785" y="2185"/>
                </a:lnTo>
                <a:lnTo>
                  <a:pt x="6834" y="2227"/>
                </a:lnTo>
                <a:lnTo>
                  <a:pt x="6879" y="2134"/>
                </a:lnTo>
                <a:lnTo>
                  <a:pt x="6879" y="2012"/>
                </a:lnTo>
                <a:lnTo>
                  <a:pt x="6867" y="1980"/>
                </a:lnTo>
                <a:lnTo>
                  <a:pt x="6817" y="1928"/>
                </a:lnTo>
                <a:lnTo>
                  <a:pt x="6785" y="1858"/>
                </a:lnTo>
                <a:lnTo>
                  <a:pt x="6812" y="1797"/>
                </a:lnTo>
                <a:lnTo>
                  <a:pt x="6879" y="1775"/>
                </a:lnTo>
                <a:lnTo>
                  <a:pt x="6922" y="1886"/>
                </a:lnTo>
                <a:lnTo>
                  <a:pt x="6967" y="1938"/>
                </a:lnTo>
                <a:lnTo>
                  <a:pt x="7093" y="1806"/>
                </a:lnTo>
                <a:lnTo>
                  <a:pt x="7133" y="1723"/>
                </a:lnTo>
                <a:lnTo>
                  <a:pt x="7055" y="1713"/>
                </a:lnTo>
                <a:lnTo>
                  <a:pt x="7017" y="1611"/>
                </a:lnTo>
                <a:lnTo>
                  <a:pt x="6950" y="1579"/>
                </a:lnTo>
                <a:lnTo>
                  <a:pt x="6862" y="1508"/>
                </a:lnTo>
                <a:lnTo>
                  <a:pt x="6967" y="1447"/>
                </a:lnTo>
                <a:lnTo>
                  <a:pt x="6955" y="1344"/>
                </a:lnTo>
                <a:lnTo>
                  <a:pt x="6934" y="1303"/>
                </a:lnTo>
                <a:lnTo>
                  <a:pt x="6834" y="1252"/>
                </a:lnTo>
                <a:lnTo>
                  <a:pt x="6817" y="1181"/>
                </a:lnTo>
                <a:lnTo>
                  <a:pt x="6719" y="1210"/>
                </a:lnTo>
                <a:lnTo>
                  <a:pt x="6734" y="1158"/>
                </a:lnTo>
                <a:lnTo>
                  <a:pt x="6691" y="1107"/>
                </a:lnTo>
                <a:lnTo>
                  <a:pt x="6614" y="1046"/>
                </a:lnTo>
                <a:lnTo>
                  <a:pt x="6553" y="1097"/>
                </a:lnTo>
                <a:lnTo>
                  <a:pt x="6453" y="1129"/>
                </a:lnTo>
                <a:lnTo>
                  <a:pt x="6486" y="1056"/>
                </a:lnTo>
                <a:lnTo>
                  <a:pt x="6466" y="943"/>
                </a:lnTo>
                <a:lnTo>
                  <a:pt x="6328" y="985"/>
                </a:lnTo>
                <a:lnTo>
                  <a:pt x="6250" y="1078"/>
                </a:lnTo>
                <a:lnTo>
                  <a:pt x="6245" y="1004"/>
                </a:lnTo>
                <a:lnTo>
                  <a:pt x="6310" y="934"/>
                </a:lnTo>
                <a:close/>
                <a:moveTo>
                  <a:pt x="16382" y="934"/>
                </a:moveTo>
                <a:lnTo>
                  <a:pt x="16339" y="943"/>
                </a:lnTo>
                <a:lnTo>
                  <a:pt x="16327" y="985"/>
                </a:lnTo>
                <a:lnTo>
                  <a:pt x="16339" y="985"/>
                </a:lnTo>
                <a:lnTo>
                  <a:pt x="16437" y="1004"/>
                </a:lnTo>
                <a:lnTo>
                  <a:pt x="16510" y="1004"/>
                </a:lnTo>
                <a:lnTo>
                  <a:pt x="16477" y="975"/>
                </a:lnTo>
                <a:lnTo>
                  <a:pt x="16382" y="934"/>
                </a:lnTo>
                <a:close/>
                <a:moveTo>
                  <a:pt x="6526" y="943"/>
                </a:moveTo>
                <a:lnTo>
                  <a:pt x="6504" y="985"/>
                </a:lnTo>
                <a:lnTo>
                  <a:pt x="6531" y="1046"/>
                </a:lnTo>
                <a:lnTo>
                  <a:pt x="6541" y="1056"/>
                </a:lnTo>
                <a:lnTo>
                  <a:pt x="6597" y="1037"/>
                </a:lnTo>
                <a:lnTo>
                  <a:pt x="6641" y="1037"/>
                </a:lnTo>
                <a:lnTo>
                  <a:pt x="6691" y="1046"/>
                </a:lnTo>
                <a:lnTo>
                  <a:pt x="6697" y="1014"/>
                </a:lnTo>
                <a:lnTo>
                  <a:pt x="6647" y="953"/>
                </a:lnTo>
                <a:lnTo>
                  <a:pt x="6548" y="943"/>
                </a:lnTo>
                <a:lnTo>
                  <a:pt x="6526" y="943"/>
                </a:lnTo>
                <a:close/>
                <a:moveTo>
                  <a:pt x="5378" y="953"/>
                </a:moveTo>
                <a:lnTo>
                  <a:pt x="5356" y="975"/>
                </a:lnTo>
                <a:lnTo>
                  <a:pt x="5378" y="1046"/>
                </a:lnTo>
                <a:lnTo>
                  <a:pt x="5461" y="975"/>
                </a:lnTo>
                <a:lnTo>
                  <a:pt x="5438" y="953"/>
                </a:lnTo>
                <a:lnTo>
                  <a:pt x="5378" y="953"/>
                </a:lnTo>
                <a:close/>
                <a:moveTo>
                  <a:pt x="4976" y="985"/>
                </a:moveTo>
                <a:lnTo>
                  <a:pt x="4816" y="1056"/>
                </a:lnTo>
                <a:lnTo>
                  <a:pt x="4756" y="1097"/>
                </a:lnTo>
                <a:lnTo>
                  <a:pt x="4666" y="1181"/>
                </a:lnTo>
                <a:lnTo>
                  <a:pt x="4728" y="1210"/>
                </a:lnTo>
                <a:lnTo>
                  <a:pt x="4799" y="1210"/>
                </a:lnTo>
                <a:lnTo>
                  <a:pt x="4666" y="1252"/>
                </a:lnTo>
                <a:lnTo>
                  <a:pt x="4666" y="1293"/>
                </a:lnTo>
                <a:lnTo>
                  <a:pt x="4733" y="1303"/>
                </a:lnTo>
                <a:lnTo>
                  <a:pt x="4838" y="1293"/>
                </a:lnTo>
                <a:lnTo>
                  <a:pt x="4909" y="1312"/>
                </a:lnTo>
                <a:lnTo>
                  <a:pt x="4838" y="1335"/>
                </a:lnTo>
                <a:lnTo>
                  <a:pt x="4777" y="1335"/>
                </a:lnTo>
                <a:lnTo>
                  <a:pt x="4693" y="1354"/>
                </a:lnTo>
                <a:lnTo>
                  <a:pt x="4656" y="1363"/>
                </a:lnTo>
                <a:lnTo>
                  <a:pt x="4661" y="1457"/>
                </a:lnTo>
                <a:lnTo>
                  <a:pt x="4711" y="1437"/>
                </a:lnTo>
                <a:lnTo>
                  <a:pt x="4761" y="1466"/>
                </a:lnTo>
                <a:lnTo>
                  <a:pt x="4756" y="1527"/>
                </a:lnTo>
                <a:lnTo>
                  <a:pt x="4821" y="1517"/>
                </a:lnTo>
                <a:lnTo>
                  <a:pt x="4969" y="1498"/>
                </a:lnTo>
                <a:lnTo>
                  <a:pt x="5080" y="1457"/>
                </a:lnTo>
                <a:lnTo>
                  <a:pt x="5142" y="1457"/>
                </a:lnTo>
                <a:lnTo>
                  <a:pt x="5202" y="1489"/>
                </a:lnTo>
                <a:lnTo>
                  <a:pt x="5280" y="1498"/>
                </a:lnTo>
                <a:lnTo>
                  <a:pt x="5317" y="1457"/>
                </a:lnTo>
                <a:lnTo>
                  <a:pt x="5307" y="1415"/>
                </a:lnTo>
                <a:lnTo>
                  <a:pt x="5390" y="1406"/>
                </a:lnTo>
                <a:lnTo>
                  <a:pt x="5417" y="1354"/>
                </a:lnTo>
                <a:lnTo>
                  <a:pt x="5362" y="1303"/>
                </a:lnTo>
                <a:lnTo>
                  <a:pt x="5313" y="1242"/>
                </a:lnTo>
                <a:lnTo>
                  <a:pt x="5340" y="1168"/>
                </a:lnTo>
                <a:lnTo>
                  <a:pt x="5373" y="1056"/>
                </a:lnTo>
                <a:lnTo>
                  <a:pt x="5350" y="1014"/>
                </a:lnTo>
                <a:lnTo>
                  <a:pt x="5313" y="994"/>
                </a:lnTo>
                <a:lnTo>
                  <a:pt x="5268" y="1014"/>
                </a:lnTo>
                <a:lnTo>
                  <a:pt x="5235" y="1129"/>
                </a:lnTo>
                <a:lnTo>
                  <a:pt x="5185" y="1168"/>
                </a:lnTo>
                <a:lnTo>
                  <a:pt x="5207" y="1065"/>
                </a:lnTo>
                <a:lnTo>
                  <a:pt x="5190" y="1027"/>
                </a:lnTo>
                <a:lnTo>
                  <a:pt x="5107" y="1088"/>
                </a:lnTo>
                <a:lnTo>
                  <a:pt x="5075" y="1027"/>
                </a:lnTo>
                <a:lnTo>
                  <a:pt x="4954" y="1065"/>
                </a:lnTo>
                <a:lnTo>
                  <a:pt x="5009" y="1014"/>
                </a:lnTo>
                <a:lnTo>
                  <a:pt x="4976" y="985"/>
                </a:lnTo>
                <a:close/>
                <a:moveTo>
                  <a:pt x="5792" y="1139"/>
                </a:moveTo>
                <a:lnTo>
                  <a:pt x="5693" y="1219"/>
                </a:lnTo>
                <a:lnTo>
                  <a:pt x="5631" y="1344"/>
                </a:lnTo>
                <a:lnTo>
                  <a:pt x="5666" y="1396"/>
                </a:lnTo>
                <a:lnTo>
                  <a:pt x="5681" y="1466"/>
                </a:lnTo>
                <a:lnTo>
                  <a:pt x="5611" y="1579"/>
                </a:lnTo>
                <a:lnTo>
                  <a:pt x="5571" y="1579"/>
                </a:lnTo>
                <a:lnTo>
                  <a:pt x="5505" y="1672"/>
                </a:lnTo>
                <a:lnTo>
                  <a:pt x="5549" y="1559"/>
                </a:lnTo>
                <a:lnTo>
                  <a:pt x="5493" y="1517"/>
                </a:lnTo>
                <a:lnTo>
                  <a:pt x="5445" y="1540"/>
                </a:lnTo>
                <a:lnTo>
                  <a:pt x="5417" y="1611"/>
                </a:lnTo>
                <a:lnTo>
                  <a:pt x="5350" y="1611"/>
                </a:lnTo>
                <a:lnTo>
                  <a:pt x="5268" y="1630"/>
                </a:lnTo>
                <a:lnTo>
                  <a:pt x="5207" y="1579"/>
                </a:lnTo>
                <a:lnTo>
                  <a:pt x="5152" y="1592"/>
                </a:lnTo>
                <a:lnTo>
                  <a:pt x="5130" y="1517"/>
                </a:lnTo>
                <a:lnTo>
                  <a:pt x="5107" y="1498"/>
                </a:lnTo>
                <a:lnTo>
                  <a:pt x="5064" y="1508"/>
                </a:lnTo>
                <a:lnTo>
                  <a:pt x="5004" y="1508"/>
                </a:lnTo>
                <a:lnTo>
                  <a:pt x="4954" y="1550"/>
                </a:lnTo>
                <a:lnTo>
                  <a:pt x="4976" y="1601"/>
                </a:lnTo>
                <a:lnTo>
                  <a:pt x="4899" y="1662"/>
                </a:lnTo>
                <a:lnTo>
                  <a:pt x="4881" y="1592"/>
                </a:lnTo>
                <a:lnTo>
                  <a:pt x="4832" y="1611"/>
                </a:lnTo>
                <a:lnTo>
                  <a:pt x="4693" y="1621"/>
                </a:lnTo>
                <a:lnTo>
                  <a:pt x="4623" y="1601"/>
                </a:lnTo>
                <a:lnTo>
                  <a:pt x="4716" y="1540"/>
                </a:lnTo>
                <a:lnTo>
                  <a:pt x="4689" y="1489"/>
                </a:lnTo>
                <a:lnTo>
                  <a:pt x="4633" y="1489"/>
                </a:lnTo>
                <a:lnTo>
                  <a:pt x="4583" y="1466"/>
                </a:lnTo>
                <a:lnTo>
                  <a:pt x="4495" y="1425"/>
                </a:lnTo>
                <a:lnTo>
                  <a:pt x="4452" y="1386"/>
                </a:lnTo>
                <a:lnTo>
                  <a:pt x="4402" y="1373"/>
                </a:lnTo>
                <a:lnTo>
                  <a:pt x="4363" y="1406"/>
                </a:lnTo>
                <a:lnTo>
                  <a:pt x="4292" y="1425"/>
                </a:lnTo>
                <a:lnTo>
                  <a:pt x="4342" y="1344"/>
                </a:lnTo>
                <a:lnTo>
                  <a:pt x="4232" y="1415"/>
                </a:lnTo>
                <a:lnTo>
                  <a:pt x="4214" y="1312"/>
                </a:lnTo>
                <a:lnTo>
                  <a:pt x="4192" y="1303"/>
                </a:lnTo>
                <a:lnTo>
                  <a:pt x="4149" y="1354"/>
                </a:lnTo>
                <a:lnTo>
                  <a:pt x="4094" y="1386"/>
                </a:lnTo>
                <a:lnTo>
                  <a:pt x="4094" y="1335"/>
                </a:lnTo>
                <a:lnTo>
                  <a:pt x="3999" y="1363"/>
                </a:lnTo>
                <a:lnTo>
                  <a:pt x="3901" y="1415"/>
                </a:lnTo>
                <a:lnTo>
                  <a:pt x="3839" y="1406"/>
                </a:lnTo>
                <a:lnTo>
                  <a:pt x="3756" y="1437"/>
                </a:lnTo>
                <a:lnTo>
                  <a:pt x="3685" y="1489"/>
                </a:lnTo>
                <a:lnTo>
                  <a:pt x="3645" y="1476"/>
                </a:lnTo>
                <a:lnTo>
                  <a:pt x="3608" y="1415"/>
                </a:lnTo>
                <a:lnTo>
                  <a:pt x="3535" y="1396"/>
                </a:lnTo>
                <a:lnTo>
                  <a:pt x="3497" y="1373"/>
                </a:lnTo>
                <a:lnTo>
                  <a:pt x="3453" y="1344"/>
                </a:lnTo>
                <a:lnTo>
                  <a:pt x="3377" y="1354"/>
                </a:lnTo>
                <a:lnTo>
                  <a:pt x="3349" y="1344"/>
                </a:lnTo>
                <a:lnTo>
                  <a:pt x="3272" y="1335"/>
                </a:lnTo>
                <a:lnTo>
                  <a:pt x="3199" y="1303"/>
                </a:lnTo>
                <a:lnTo>
                  <a:pt x="3144" y="1312"/>
                </a:lnTo>
                <a:lnTo>
                  <a:pt x="3089" y="1293"/>
                </a:lnTo>
                <a:lnTo>
                  <a:pt x="3111" y="1261"/>
                </a:lnTo>
                <a:lnTo>
                  <a:pt x="3039" y="1261"/>
                </a:lnTo>
                <a:lnTo>
                  <a:pt x="3001" y="1283"/>
                </a:lnTo>
                <a:lnTo>
                  <a:pt x="3006" y="1232"/>
                </a:lnTo>
                <a:lnTo>
                  <a:pt x="2956" y="1200"/>
                </a:lnTo>
                <a:lnTo>
                  <a:pt x="2836" y="1261"/>
                </a:lnTo>
                <a:lnTo>
                  <a:pt x="2803" y="1261"/>
                </a:lnTo>
                <a:lnTo>
                  <a:pt x="2675" y="1303"/>
                </a:lnTo>
                <a:lnTo>
                  <a:pt x="2620" y="1322"/>
                </a:lnTo>
                <a:lnTo>
                  <a:pt x="2527" y="1373"/>
                </a:lnTo>
                <a:lnTo>
                  <a:pt x="2472" y="1425"/>
                </a:lnTo>
                <a:lnTo>
                  <a:pt x="2372" y="1476"/>
                </a:lnTo>
                <a:lnTo>
                  <a:pt x="2289" y="1489"/>
                </a:lnTo>
                <a:lnTo>
                  <a:pt x="2218" y="1550"/>
                </a:lnTo>
                <a:lnTo>
                  <a:pt x="2251" y="1579"/>
                </a:lnTo>
                <a:lnTo>
                  <a:pt x="2261" y="1630"/>
                </a:lnTo>
                <a:lnTo>
                  <a:pt x="2251" y="1694"/>
                </a:lnTo>
                <a:lnTo>
                  <a:pt x="2279" y="1732"/>
                </a:lnTo>
                <a:lnTo>
                  <a:pt x="2261" y="1806"/>
                </a:lnTo>
                <a:lnTo>
                  <a:pt x="2156" y="1816"/>
                </a:lnTo>
                <a:lnTo>
                  <a:pt x="2206" y="1755"/>
                </a:lnTo>
                <a:lnTo>
                  <a:pt x="2168" y="1755"/>
                </a:lnTo>
                <a:lnTo>
                  <a:pt x="2018" y="1816"/>
                </a:lnTo>
                <a:lnTo>
                  <a:pt x="1915" y="1858"/>
                </a:lnTo>
                <a:lnTo>
                  <a:pt x="1925" y="1928"/>
                </a:lnTo>
                <a:lnTo>
                  <a:pt x="1908" y="1980"/>
                </a:lnTo>
                <a:lnTo>
                  <a:pt x="1963" y="2012"/>
                </a:lnTo>
                <a:lnTo>
                  <a:pt x="2041" y="1990"/>
                </a:lnTo>
                <a:lnTo>
                  <a:pt x="2063" y="2021"/>
                </a:lnTo>
                <a:lnTo>
                  <a:pt x="2096" y="1990"/>
                </a:lnTo>
                <a:lnTo>
                  <a:pt x="2163" y="1970"/>
                </a:lnTo>
                <a:lnTo>
                  <a:pt x="2196" y="1970"/>
                </a:lnTo>
                <a:lnTo>
                  <a:pt x="2129" y="2012"/>
                </a:lnTo>
                <a:lnTo>
                  <a:pt x="2141" y="2031"/>
                </a:lnTo>
                <a:lnTo>
                  <a:pt x="2113" y="2092"/>
                </a:lnTo>
                <a:lnTo>
                  <a:pt x="2046" y="2124"/>
                </a:lnTo>
                <a:lnTo>
                  <a:pt x="2018" y="2115"/>
                </a:lnTo>
                <a:lnTo>
                  <a:pt x="1943" y="2175"/>
                </a:lnTo>
                <a:lnTo>
                  <a:pt x="1920" y="2156"/>
                </a:lnTo>
                <a:lnTo>
                  <a:pt x="1870" y="2166"/>
                </a:lnTo>
                <a:lnTo>
                  <a:pt x="1810" y="2227"/>
                </a:lnTo>
                <a:lnTo>
                  <a:pt x="1722" y="2297"/>
                </a:lnTo>
                <a:lnTo>
                  <a:pt x="1655" y="2371"/>
                </a:lnTo>
                <a:lnTo>
                  <a:pt x="1660" y="2422"/>
                </a:lnTo>
                <a:lnTo>
                  <a:pt x="1617" y="2493"/>
                </a:lnTo>
                <a:lnTo>
                  <a:pt x="1632" y="2525"/>
                </a:lnTo>
                <a:lnTo>
                  <a:pt x="1639" y="2576"/>
                </a:lnTo>
                <a:lnTo>
                  <a:pt x="1722" y="2554"/>
                </a:lnTo>
                <a:lnTo>
                  <a:pt x="1727" y="2596"/>
                </a:lnTo>
                <a:lnTo>
                  <a:pt x="1688" y="2647"/>
                </a:lnTo>
                <a:lnTo>
                  <a:pt x="1644" y="2721"/>
                </a:lnTo>
                <a:lnTo>
                  <a:pt x="1677" y="2721"/>
                </a:lnTo>
                <a:lnTo>
                  <a:pt x="1760" y="2670"/>
                </a:lnTo>
                <a:lnTo>
                  <a:pt x="1737" y="2730"/>
                </a:lnTo>
                <a:lnTo>
                  <a:pt x="1782" y="2689"/>
                </a:lnTo>
                <a:lnTo>
                  <a:pt x="1777" y="2750"/>
                </a:lnTo>
                <a:lnTo>
                  <a:pt x="1832" y="2708"/>
                </a:lnTo>
                <a:lnTo>
                  <a:pt x="1837" y="2730"/>
                </a:lnTo>
                <a:lnTo>
                  <a:pt x="1920" y="2689"/>
                </a:lnTo>
                <a:lnTo>
                  <a:pt x="1848" y="2759"/>
                </a:lnTo>
                <a:lnTo>
                  <a:pt x="1782" y="2862"/>
                </a:lnTo>
                <a:lnTo>
                  <a:pt x="1715" y="2904"/>
                </a:lnTo>
                <a:lnTo>
                  <a:pt x="1688" y="2926"/>
                </a:lnTo>
                <a:lnTo>
                  <a:pt x="1572" y="3006"/>
                </a:lnTo>
                <a:lnTo>
                  <a:pt x="1517" y="3058"/>
                </a:lnTo>
                <a:lnTo>
                  <a:pt x="1439" y="3068"/>
                </a:lnTo>
                <a:lnTo>
                  <a:pt x="1346" y="3141"/>
                </a:lnTo>
                <a:lnTo>
                  <a:pt x="1269" y="3183"/>
                </a:lnTo>
                <a:lnTo>
                  <a:pt x="1176" y="3244"/>
                </a:lnTo>
                <a:lnTo>
                  <a:pt x="1170" y="3263"/>
                </a:lnTo>
                <a:lnTo>
                  <a:pt x="1286" y="3221"/>
                </a:lnTo>
                <a:lnTo>
                  <a:pt x="1356" y="3183"/>
                </a:lnTo>
                <a:lnTo>
                  <a:pt x="1434" y="3141"/>
                </a:lnTo>
                <a:lnTo>
                  <a:pt x="1507" y="3099"/>
                </a:lnTo>
                <a:lnTo>
                  <a:pt x="1534" y="3109"/>
                </a:lnTo>
                <a:lnTo>
                  <a:pt x="1627" y="3058"/>
                </a:lnTo>
                <a:lnTo>
                  <a:pt x="1682" y="2997"/>
                </a:lnTo>
                <a:lnTo>
                  <a:pt x="1798" y="2936"/>
                </a:lnTo>
                <a:lnTo>
                  <a:pt x="1848" y="2875"/>
                </a:lnTo>
                <a:lnTo>
                  <a:pt x="1920" y="2843"/>
                </a:lnTo>
                <a:lnTo>
                  <a:pt x="2008" y="2781"/>
                </a:lnTo>
                <a:lnTo>
                  <a:pt x="2113" y="2699"/>
                </a:lnTo>
                <a:lnTo>
                  <a:pt x="2108" y="2637"/>
                </a:lnTo>
                <a:lnTo>
                  <a:pt x="2239" y="2544"/>
                </a:lnTo>
                <a:lnTo>
                  <a:pt x="2322" y="2464"/>
                </a:lnTo>
                <a:lnTo>
                  <a:pt x="2427" y="2390"/>
                </a:lnTo>
                <a:lnTo>
                  <a:pt x="2422" y="2422"/>
                </a:lnTo>
                <a:lnTo>
                  <a:pt x="2344" y="2464"/>
                </a:lnTo>
                <a:lnTo>
                  <a:pt x="2251" y="2586"/>
                </a:lnTo>
                <a:lnTo>
                  <a:pt x="2212" y="2657"/>
                </a:lnTo>
                <a:lnTo>
                  <a:pt x="2289" y="2637"/>
                </a:lnTo>
                <a:lnTo>
                  <a:pt x="2356" y="2586"/>
                </a:lnTo>
                <a:lnTo>
                  <a:pt x="2432" y="2567"/>
                </a:lnTo>
                <a:lnTo>
                  <a:pt x="2467" y="2554"/>
                </a:lnTo>
                <a:lnTo>
                  <a:pt x="2505" y="2474"/>
                </a:lnTo>
                <a:lnTo>
                  <a:pt x="2577" y="2441"/>
                </a:lnTo>
                <a:lnTo>
                  <a:pt x="2610" y="2493"/>
                </a:lnTo>
                <a:lnTo>
                  <a:pt x="2675" y="2554"/>
                </a:lnTo>
                <a:lnTo>
                  <a:pt x="2753" y="2544"/>
                </a:lnTo>
                <a:lnTo>
                  <a:pt x="2818" y="2586"/>
                </a:lnTo>
                <a:lnTo>
                  <a:pt x="2858" y="2605"/>
                </a:lnTo>
                <a:lnTo>
                  <a:pt x="2896" y="2740"/>
                </a:lnTo>
                <a:lnTo>
                  <a:pt x="2936" y="2781"/>
                </a:lnTo>
                <a:lnTo>
                  <a:pt x="3018" y="2781"/>
                </a:lnTo>
                <a:lnTo>
                  <a:pt x="3066" y="2791"/>
                </a:lnTo>
                <a:lnTo>
                  <a:pt x="3034" y="2904"/>
                </a:lnTo>
                <a:lnTo>
                  <a:pt x="3051" y="3006"/>
                </a:lnTo>
                <a:lnTo>
                  <a:pt x="3018" y="3119"/>
                </a:lnTo>
                <a:lnTo>
                  <a:pt x="3046" y="3160"/>
                </a:lnTo>
                <a:lnTo>
                  <a:pt x="3051" y="3212"/>
                </a:lnTo>
                <a:lnTo>
                  <a:pt x="3023" y="3273"/>
                </a:lnTo>
                <a:lnTo>
                  <a:pt x="3046" y="3375"/>
                </a:lnTo>
                <a:lnTo>
                  <a:pt x="3011" y="3478"/>
                </a:lnTo>
                <a:lnTo>
                  <a:pt x="3056" y="3529"/>
                </a:lnTo>
                <a:lnTo>
                  <a:pt x="3018" y="3613"/>
                </a:lnTo>
                <a:lnTo>
                  <a:pt x="3001" y="3725"/>
                </a:lnTo>
                <a:lnTo>
                  <a:pt x="3084" y="3786"/>
                </a:lnTo>
                <a:lnTo>
                  <a:pt x="3101" y="3837"/>
                </a:lnTo>
                <a:lnTo>
                  <a:pt x="3161" y="3972"/>
                </a:lnTo>
                <a:lnTo>
                  <a:pt x="3172" y="3972"/>
                </a:lnTo>
                <a:lnTo>
                  <a:pt x="3149" y="4075"/>
                </a:lnTo>
                <a:lnTo>
                  <a:pt x="3121" y="4187"/>
                </a:lnTo>
                <a:lnTo>
                  <a:pt x="3101" y="4219"/>
                </a:lnTo>
                <a:lnTo>
                  <a:pt x="3111" y="4094"/>
                </a:lnTo>
                <a:lnTo>
                  <a:pt x="3046" y="4055"/>
                </a:lnTo>
                <a:lnTo>
                  <a:pt x="3029" y="4075"/>
                </a:lnTo>
                <a:lnTo>
                  <a:pt x="3023" y="4136"/>
                </a:lnTo>
                <a:lnTo>
                  <a:pt x="3001" y="4248"/>
                </a:lnTo>
                <a:lnTo>
                  <a:pt x="2951" y="4434"/>
                </a:lnTo>
                <a:lnTo>
                  <a:pt x="2863" y="4681"/>
                </a:lnTo>
                <a:lnTo>
                  <a:pt x="2797" y="4803"/>
                </a:lnTo>
                <a:lnTo>
                  <a:pt x="2785" y="4906"/>
                </a:lnTo>
                <a:lnTo>
                  <a:pt x="2753" y="5018"/>
                </a:lnTo>
                <a:lnTo>
                  <a:pt x="2708" y="5133"/>
                </a:lnTo>
                <a:lnTo>
                  <a:pt x="2720" y="5204"/>
                </a:lnTo>
                <a:lnTo>
                  <a:pt x="2703" y="5316"/>
                </a:lnTo>
                <a:lnTo>
                  <a:pt x="2720" y="5429"/>
                </a:lnTo>
                <a:lnTo>
                  <a:pt x="2730" y="5470"/>
                </a:lnTo>
                <a:lnTo>
                  <a:pt x="2725" y="5512"/>
                </a:lnTo>
                <a:lnTo>
                  <a:pt x="2730" y="5698"/>
                </a:lnTo>
                <a:lnTo>
                  <a:pt x="2758" y="5830"/>
                </a:lnTo>
                <a:lnTo>
                  <a:pt x="2748" y="5904"/>
                </a:lnTo>
                <a:lnTo>
                  <a:pt x="2758" y="5933"/>
                </a:lnTo>
                <a:lnTo>
                  <a:pt x="2813" y="5942"/>
                </a:lnTo>
                <a:lnTo>
                  <a:pt x="2825" y="5984"/>
                </a:lnTo>
                <a:lnTo>
                  <a:pt x="2858" y="5984"/>
                </a:lnTo>
                <a:lnTo>
                  <a:pt x="2858" y="6025"/>
                </a:lnTo>
                <a:lnTo>
                  <a:pt x="2880" y="6045"/>
                </a:lnTo>
                <a:lnTo>
                  <a:pt x="2908" y="6119"/>
                </a:lnTo>
                <a:lnTo>
                  <a:pt x="2901" y="6189"/>
                </a:lnTo>
                <a:lnTo>
                  <a:pt x="2908" y="6314"/>
                </a:lnTo>
                <a:lnTo>
                  <a:pt x="2913" y="6417"/>
                </a:lnTo>
                <a:lnTo>
                  <a:pt x="2923" y="6507"/>
                </a:lnTo>
                <a:lnTo>
                  <a:pt x="2929" y="6590"/>
                </a:lnTo>
                <a:lnTo>
                  <a:pt x="2963" y="6632"/>
                </a:lnTo>
                <a:lnTo>
                  <a:pt x="2996" y="6735"/>
                </a:lnTo>
                <a:lnTo>
                  <a:pt x="2984" y="6796"/>
                </a:lnTo>
                <a:lnTo>
                  <a:pt x="2951" y="6847"/>
                </a:lnTo>
                <a:lnTo>
                  <a:pt x="2929" y="6838"/>
                </a:lnTo>
                <a:lnTo>
                  <a:pt x="2923" y="6847"/>
                </a:lnTo>
                <a:lnTo>
                  <a:pt x="2946" y="6918"/>
                </a:lnTo>
                <a:lnTo>
                  <a:pt x="2979" y="6959"/>
                </a:lnTo>
                <a:lnTo>
                  <a:pt x="2991" y="6992"/>
                </a:lnTo>
                <a:lnTo>
                  <a:pt x="3001" y="6969"/>
                </a:lnTo>
                <a:lnTo>
                  <a:pt x="3039" y="7033"/>
                </a:lnTo>
                <a:lnTo>
                  <a:pt x="3061" y="7072"/>
                </a:lnTo>
                <a:lnTo>
                  <a:pt x="3061" y="7155"/>
                </a:lnTo>
                <a:lnTo>
                  <a:pt x="3051" y="7248"/>
                </a:lnTo>
                <a:lnTo>
                  <a:pt x="3078" y="7289"/>
                </a:lnTo>
                <a:lnTo>
                  <a:pt x="3117" y="7351"/>
                </a:lnTo>
                <a:lnTo>
                  <a:pt x="3149" y="7431"/>
                </a:lnTo>
                <a:lnTo>
                  <a:pt x="3161" y="7514"/>
                </a:lnTo>
                <a:lnTo>
                  <a:pt x="3172" y="7514"/>
                </a:lnTo>
                <a:lnTo>
                  <a:pt x="3199" y="7463"/>
                </a:lnTo>
                <a:lnTo>
                  <a:pt x="3204" y="7444"/>
                </a:lnTo>
                <a:lnTo>
                  <a:pt x="3189" y="7380"/>
                </a:lnTo>
                <a:lnTo>
                  <a:pt x="3172" y="7318"/>
                </a:lnTo>
                <a:lnTo>
                  <a:pt x="3139" y="7309"/>
                </a:lnTo>
                <a:lnTo>
                  <a:pt x="3144" y="7238"/>
                </a:lnTo>
                <a:lnTo>
                  <a:pt x="3134" y="7174"/>
                </a:lnTo>
                <a:lnTo>
                  <a:pt x="3121" y="7113"/>
                </a:lnTo>
                <a:lnTo>
                  <a:pt x="3117" y="6992"/>
                </a:lnTo>
                <a:lnTo>
                  <a:pt x="3089" y="6918"/>
                </a:lnTo>
                <a:lnTo>
                  <a:pt x="3078" y="6867"/>
                </a:lnTo>
                <a:lnTo>
                  <a:pt x="3066" y="6838"/>
                </a:lnTo>
                <a:lnTo>
                  <a:pt x="3066" y="6744"/>
                </a:lnTo>
                <a:lnTo>
                  <a:pt x="3056" y="6754"/>
                </a:lnTo>
                <a:lnTo>
                  <a:pt x="3056" y="6703"/>
                </a:lnTo>
                <a:lnTo>
                  <a:pt x="3046" y="6693"/>
                </a:lnTo>
                <a:lnTo>
                  <a:pt x="3039" y="6661"/>
                </a:lnTo>
                <a:lnTo>
                  <a:pt x="3006" y="6571"/>
                </a:lnTo>
                <a:lnTo>
                  <a:pt x="2996" y="6507"/>
                </a:lnTo>
                <a:lnTo>
                  <a:pt x="3006" y="6404"/>
                </a:lnTo>
                <a:lnTo>
                  <a:pt x="3006" y="6343"/>
                </a:lnTo>
                <a:lnTo>
                  <a:pt x="3029" y="6292"/>
                </a:lnTo>
                <a:lnTo>
                  <a:pt x="3056" y="6324"/>
                </a:lnTo>
                <a:lnTo>
                  <a:pt x="3078" y="6324"/>
                </a:lnTo>
                <a:lnTo>
                  <a:pt x="3117" y="6375"/>
                </a:lnTo>
                <a:lnTo>
                  <a:pt x="3106" y="6427"/>
                </a:lnTo>
                <a:lnTo>
                  <a:pt x="3111" y="6529"/>
                </a:lnTo>
                <a:lnTo>
                  <a:pt x="3129" y="6632"/>
                </a:lnTo>
                <a:lnTo>
                  <a:pt x="3121" y="6674"/>
                </a:lnTo>
                <a:lnTo>
                  <a:pt x="3144" y="6744"/>
                </a:lnTo>
                <a:lnTo>
                  <a:pt x="3166" y="6815"/>
                </a:lnTo>
                <a:lnTo>
                  <a:pt x="3199" y="6828"/>
                </a:lnTo>
                <a:lnTo>
                  <a:pt x="3204" y="6918"/>
                </a:lnTo>
                <a:lnTo>
                  <a:pt x="3232" y="6992"/>
                </a:lnTo>
                <a:lnTo>
                  <a:pt x="3260" y="7020"/>
                </a:lnTo>
                <a:lnTo>
                  <a:pt x="3239" y="7104"/>
                </a:lnTo>
                <a:lnTo>
                  <a:pt x="3244" y="7136"/>
                </a:lnTo>
                <a:lnTo>
                  <a:pt x="3294" y="7197"/>
                </a:lnTo>
                <a:lnTo>
                  <a:pt x="3315" y="7277"/>
                </a:lnTo>
                <a:lnTo>
                  <a:pt x="3370" y="7380"/>
                </a:lnTo>
                <a:lnTo>
                  <a:pt x="3409" y="7514"/>
                </a:lnTo>
                <a:lnTo>
                  <a:pt x="3425" y="7585"/>
                </a:lnTo>
                <a:lnTo>
                  <a:pt x="3425" y="7636"/>
                </a:lnTo>
                <a:lnTo>
                  <a:pt x="3442" y="7701"/>
                </a:lnTo>
                <a:lnTo>
                  <a:pt x="3437" y="7752"/>
                </a:lnTo>
                <a:lnTo>
                  <a:pt x="3420" y="7781"/>
                </a:lnTo>
                <a:lnTo>
                  <a:pt x="3425" y="7822"/>
                </a:lnTo>
                <a:lnTo>
                  <a:pt x="3404" y="7832"/>
                </a:lnTo>
                <a:lnTo>
                  <a:pt x="3409" y="7906"/>
                </a:lnTo>
                <a:lnTo>
                  <a:pt x="3437" y="7986"/>
                </a:lnTo>
                <a:lnTo>
                  <a:pt x="3497" y="8069"/>
                </a:lnTo>
                <a:lnTo>
                  <a:pt x="3520" y="8131"/>
                </a:lnTo>
                <a:lnTo>
                  <a:pt x="3580" y="8172"/>
                </a:lnTo>
                <a:lnTo>
                  <a:pt x="3613" y="8182"/>
                </a:lnTo>
                <a:lnTo>
                  <a:pt x="3630" y="8214"/>
                </a:lnTo>
                <a:lnTo>
                  <a:pt x="3673" y="8285"/>
                </a:lnTo>
                <a:lnTo>
                  <a:pt x="3745" y="8345"/>
                </a:lnTo>
                <a:lnTo>
                  <a:pt x="3790" y="8368"/>
                </a:lnTo>
                <a:lnTo>
                  <a:pt x="3845" y="8429"/>
                </a:lnTo>
                <a:lnTo>
                  <a:pt x="3894" y="8448"/>
                </a:lnTo>
                <a:lnTo>
                  <a:pt x="3933" y="8490"/>
                </a:lnTo>
                <a:lnTo>
                  <a:pt x="3966" y="8480"/>
                </a:lnTo>
                <a:lnTo>
                  <a:pt x="4021" y="8429"/>
                </a:lnTo>
                <a:lnTo>
                  <a:pt x="4059" y="8419"/>
                </a:lnTo>
                <a:lnTo>
                  <a:pt x="4109" y="8448"/>
                </a:lnTo>
                <a:lnTo>
                  <a:pt x="4137" y="8490"/>
                </a:lnTo>
                <a:lnTo>
                  <a:pt x="4204" y="8644"/>
                </a:lnTo>
                <a:lnTo>
                  <a:pt x="4237" y="8695"/>
                </a:lnTo>
                <a:lnTo>
                  <a:pt x="4265" y="8727"/>
                </a:lnTo>
                <a:lnTo>
                  <a:pt x="4302" y="8727"/>
                </a:lnTo>
                <a:lnTo>
                  <a:pt x="4335" y="8746"/>
                </a:lnTo>
                <a:lnTo>
                  <a:pt x="4353" y="8779"/>
                </a:lnTo>
                <a:lnTo>
                  <a:pt x="4385" y="8788"/>
                </a:lnTo>
                <a:lnTo>
                  <a:pt x="4413" y="8817"/>
                </a:lnTo>
                <a:lnTo>
                  <a:pt x="4435" y="8830"/>
                </a:lnTo>
                <a:lnTo>
                  <a:pt x="4468" y="8830"/>
                </a:lnTo>
                <a:lnTo>
                  <a:pt x="4480" y="8798"/>
                </a:lnTo>
                <a:lnTo>
                  <a:pt x="4495" y="8807"/>
                </a:lnTo>
                <a:lnTo>
                  <a:pt x="4508" y="8849"/>
                </a:lnTo>
                <a:lnTo>
                  <a:pt x="4501" y="8859"/>
                </a:lnTo>
                <a:lnTo>
                  <a:pt x="4490" y="8840"/>
                </a:lnTo>
                <a:lnTo>
                  <a:pt x="4485" y="8859"/>
                </a:lnTo>
                <a:lnTo>
                  <a:pt x="4513" y="8920"/>
                </a:lnTo>
                <a:lnTo>
                  <a:pt x="4540" y="8961"/>
                </a:lnTo>
                <a:lnTo>
                  <a:pt x="4551" y="9013"/>
                </a:lnTo>
                <a:lnTo>
                  <a:pt x="4578" y="9064"/>
                </a:lnTo>
                <a:lnTo>
                  <a:pt x="4601" y="9106"/>
                </a:lnTo>
                <a:lnTo>
                  <a:pt x="4583" y="9138"/>
                </a:lnTo>
                <a:lnTo>
                  <a:pt x="4601" y="9157"/>
                </a:lnTo>
                <a:lnTo>
                  <a:pt x="4590" y="9199"/>
                </a:lnTo>
                <a:lnTo>
                  <a:pt x="4590" y="9240"/>
                </a:lnTo>
                <a:lnTo>
                  <a:pt x="4595" y="9269"/>
                </a:lnTo>
                <a:lnTo>
                  <a:pt x="4618" y="9279"/>
                </a:lnTo>
                <a:lnTo>
                  <a:pt x="4628" y="9320"/>
                </a:lnTo>
                <a:lnTo>
                  <a:pt x="4645" y="9279"/>
                </a:lnTo>
                <a:lnTo>
                  <a:pt x="4638" y="9250"/>
                </a:lnTo>
                <a:lnTo>
                  <a:pt x="4656" y="9269"/>
                </a:lnTo>
                <a:lnTo>
                  <a:pt x="4661" y="9311"/>
                </a:lnTo>
                <a:lnTo>
                  <a:pt x="4683" y="9330"/>
                </a:lnTo>
                <a:lnTo>
                  <a:pt x="4706" y="9353"/>
                </a:lnTo>
                <a:lnTo>
                  <a:pt x="4721" y="9382"/>
                </a:lnTo>
                <a:lnTo>
                  <a:pt x="4721" y="9414"/>
                </a:lnTo>
                <a:lnTo>
                  <a:pt x="4716" y="9446"/>
                </a:lnTo>
                <a:lnTo>
                  <a:pt x="4728" y="9465"/>
                </a:lnTo>
                <a:lnTo>
                  <a:pt x="4761" y="9497"/>
                </a:lnTo>
                <a:lnTo>
                  <a:pt x="4771" y="9516"/>
                </a:lnTo>
                <a:lnTo>
                  <a:pt x="4771" y="9484"/>
                </a:lnTo>
                <a:lnTo>
                  <a:pt x="4799" y="9484"/>
                </a:lnTo>
                <a:lnTo>
                  <a:pt x="4816" y="9507"/>
                </a:lnTo>
                <a:lnTo>
                  <a:pt x="4844" y="9516"/>
                </a:lnTo>
                <a:lnTo>
                  <a:pt x="4854" y="9568"/>
                </a:lnTo>
                <a:lnTo>
                  <a:pt x="4877" y="9578"/>
                </a:lnTo>
                <a:lnTo>
                  <a:pt x="4881" y="9558"/>
                </a:lnTo>
                <a:lnTo>
                  <a:pt x="4893" y="9638"/>
                </a:lnTo>
                <a:lnTo>
                  <a:pt x="4921" y="9629"/>
                </a:lnTo>
                <a:lnTo>
                  <a:pt x="4932" y="9609"/>
                </a:lnTo>
                <a:lnTo>
                  <a:pt x="4954" y="9587"/>
                </a:lnTo>
                <a:lnTo>
                  <a:pt x="4921" y="9516"/>
                </a:lnTo>
                <a:lnTo>
                  <a:pt x="4932" y="9484"/>
                </a:lnTo>
                <a:lnTo>
                  <a:pt x="4942" y="9484"/>
                </a:lnTo>
                <a:lnTo>
                  <a:pt x="4969" y="9455"/>
                </a:lnTo>
                <a:lnTo>
                  <a:pt x="4987" y="9404"/>
                </a:lnTo>
                <a:lnTo>
                  <a:pt x="5014" y="9395"/>
                </a:lnTo>
                <a:lnTo>
                  <a:pt x="5042" y="9433"/>
                </a:lnTo>
                <a:lnTo>
                  <a:pt x="5052" y="9475"/>
                </a:lnTo>
                <a:lnTo>
                  <a:pt x="5069" y="9484"/>
                </a:lnTo>
                <a:lnTo>
                  <a:pt x="5052" y="9526"/>
                </a:lnTo>
                <a:lnTo>
                  <a:pt x="5064" y="9600"/>
                </a:lnTo>
                <a:lnTo>
                  <a:pt x="5087" y="9638"/>
                </a:lnTo>
                <a:lnTo>
                  <a:pt x="5114" y="9712"/>
                </a:lnTo>
                <a:lnTo>
                  <a:pt x="5119" y="9824"/>
                </a:lnTo>
                <a:lnTo>
                  <a:pt x="5102" y="9857"/>
                </a:lnTo>
                <a:lnTo>
                  <a:pt x="5119" y="9978"/>
                </a:lnTo>
                <a:lnTo>
                  <a:pt x="5102" y="10062"/>
                </a:lnTo>
                <a:lnTo>
                  <a:pt x="5125" y="10091"/>
                </a:lnTo>
                <a:lnTo>
                  <a:pt x="5102" y="10164"/>
                </a:lnTo>
                <a:lnTo>
                  <a:pt x="5075" y="10254"/>
                </a:lnTo>
                <a:lnTo>
                  <a:pt x="5042" y="10267"/>
                </a:lnTo>
                <a:lnTo>
                  <a:pt x="5025" y="10306"/>
                </a:lnTo>
                <a:lnTo>
                  <a:pt x="5025" y="10379"/>
                </a:lnTo>
                <a:lnTo>
                  <a:pt x="5004" y="10389"/>
                </a:lnTo>
                <a:lnTo>
                  <a:pt x="5009" y="10431"/>
                </a:lnTo>
                <a:lnTo>
                  <a:pt x="4964" y="10482"/>
                </a:lnTo>
                <a:lnTo>
                  <a:pt x="4932" y="10511"/>
                </a:lnTo>
                <a:lnTo>
                  <a:pt x="4937" y="10575"/>
                </a:lnTo>
                <a:lnTo>
                  <a:pt x="4909" y="10656"/>
                </a:lnTo>
                <a:lnTo>
                  <a:pt x="4899" y="10739"/>
                </a:lnTo>
                <a:lnTo>
                  <a:pt x="4877" y="10758"/>
                </a:lnTo>
                <a:lnTo>
                  <a:pt x="4887" y="10883"/>
                </a:lnTo>
                <a:lnTo>
                  <a:pt x="4877" y="10922"/>
                </a:lnTo>
                <a:lnTo>
                  <a:pt x="4914" y="10986"/>
                </a:lnTo>
                <a:lnTo>
                  <a:pt x="4937" y="10922"/>
                </a:lnTo>
                <a:lnTo>
                  <a:pt x="4954" y="10986"/>
                </a:lnTo>
                <a:lnTo>
                  <a:pt x="4921" y="11088"/>
                </a:lnTo>
                <a:lnTo>
                  <a:pt x="4871" y="11169"/>
                </a:lnTo>
                <a:lnTo>
                  <a:pt x="4854" y="11262"/>
                </a:lnTo>
                <a:lnTo>
                  <a:pt x="4887" y="11397"/>
                </a:lnTo>
                <a:lnTo>
                  <a:pt x="4866" y="11457"/>
                </a:lnTo>
                <a:lnTo>
                  <a:pt x="4914" y="11509"/>
                </a:lnTo>
                <a:lnTo>
                  <a:pt x="4964" y="11602"/>
                </a:lnTo>
                <a:lnTo>
                  <a:pt x="4987" y="11705"/>
                </a:lnTo>
                <a:lnTo>
                  <a:pt x="5014" y="11766"/>
                </a:lnTo>
                <a:lnTo>
                  <a:pt x="5087" y="12032"/>
                </a:lnTo>
                <a:lnTo>
                  <a:pt x="5157" y="12279"/>
                </a:lnTo>
                <a:lnTo>
                  <a:pt x="5217" y="12462"/>
                </a:lnTo>
                <a:lnTo>
                  <a:pt x="5207" y="12504"/>
                </a:lnTo>
                <a:lnTo>
                  <a:pt x="5240" y="12616"/>
                </a:lnTo>
                <a:lnTo>
                  <a:pt x="5295" y="12699"/>
                </a:lnTo>
                <a:lnTo>
                  <a:pt x="5417" y="12844"/>
                </a:lnTo>
                <a:lnTo>
                  <a:pt x="5549" y="12988"/>
                </a:lnTo>
                <a:lnTo>
                  <a:pt x="5561" y="13039"/>
                </a:lnTo>
                <a:lnTo>
                  <a:pt x="5626" y="13119"/>
                </a:lnTo>
                <a:lnTo>
                  <a:pt x="5649" y="13306"/>
                </a:lnTo>
                <a:lnTo>
                  <a:pt x="5671" y="13531"/>
                </a:lnTo>
                <a:lnTo>
                  <a:pt x="5666" y="13838"/>
                </a:lnTo>
                <a:lnTo>
                  <a:pt x="5666" y="14117"/>
                </a:lnTo>
                <a:lnTo>
                  <a:pt x="5676" y="14384"/>
                </a:lnTo>
                <a:lnTo>
                  <a:pt x="5654" y="14547"/>
                </a:lnTo>
                <a:lnTo>
                  <a:pt x="5681" y="14711"/>
                </a:lnTo>
                <a:lnTo>
                  <a:pt x="5676" y="14824"/>
                </a:lnTo>
                <a:lnTo>
                  <a:pt x="5709" y="15029"/>
                </a:lnTo>
                <a:lnTo>
                  <a:pt x="5709" y="15234"/>
                </a:lnTo>
                <a:lnTo>
                  <a:pt x="5698" y="15452"/>
                </a:lnTo>
                <a:lnTo>
                  <a:pt x="5686" y="15677"/>
                </a:lnTo>
                <a:lnTo>
                  <a:pt x="5666" y="15677"/>
                </a:lnTo>
                <a:lnTo>
                  <a:pt x="5693" y="15831"/>
                </a:lnTo>
                <a:lnTo>
                  <a:pt x="5731" y="15965"/>
                </a:lnTo>
                <a:lnTo>
                  <a:pt x="5714" y="16055"/>
                </a:lnTo>
                <a:lnTo>
                  <a:pt x="5737" y="16303"/>
                </a:lnTo>
                <a:lnTo>
                  <a:pt x="5754" y="16498"/>
                </a:lnTo>
                <a:lnTo>
                  <a:pt x="5797" y="16517"/>
                </a:lnTo>
                <a:lnTo>
                  <a:pt x="5786" y="16344"/>
                </a:lnTo>
                <a:lnTo>
                  <a:pt x="5831" y="16386"/>
                </a:lnTo>
                <a:lnTo>
                  <a:pt x="5852" y="16662"/>
                </a:lnTo>
                <a:lnTo>
                  <a:pt x="5776" y="16611"/>
                </a:lnTo>
                <a:lnTo>
                  <a:pt x="5804" y="16838"/>
                </a:lnTo>
                <a:lnTo>
                  <a:pt x="5769" y="16960"/>
                </a:lnTo>
                <a:lnTo>
                  <a:pt x="5864" y="16992"/>
                </a:lnTo>
                <a:lnTo>
                  <a:pt x="5825" y="17095"/>
                </a:lnTo>
                <a:lnTo>
                  <a:pt x="5825" y="17226"/>
                </a:lnTo>
                <a:lnTo>
                  <a:pt x="5886" y="17454"/>
                </a:lnTo>
                <a:lnTo>
                  <a:pt x="5929" y="17535"/>
                </a:lnTo>
                <a:lnTo>
                  <a:pt x="5935" y="17618"/>
                </a:lnTo>
                <a:lnTo>
                  <a:pt x="5974" y="17698"/>
                </a:lnTo>
                <a:lnTo>
                  <a:pt x="6057" y="17772"/>
                </a:lnTo>
                <a:lnTo>
                  <a:pt x="6145" y="17865"/>
                </a:lnTo>
                <a:lnTo>
                  <a:pt x="6217" y="17904"/>
                </a:lnTo>
                <a:lnTo>
                  <a:pt x="6238" y="17904"/>
                </a:lnTo>
                <a:lnTo>
                  <a:pt x="6217" y="17781"/>
                </a:lnTo>
                <a:lnTo>
                  <a:pt x="6255" y="17730"/>
                </a:lnTo>
                <a:lnTo>
                  <a:pt x="6278" y="17698"/>
                </a:lnTo>
                <a:lnTo>
                  <a:pt x="6328" y="17698"/>
                </a:lnTo>
                <a:lnTo>
                  <a:pt x="6349" y="17711"/>
                </a:lnTo>
                <a:lnTo>
                  <a:pt x="6293" y="17627"/>
                </a:lnTo>
                <a:lnTo>
                  <a:pt x="6250" y="17493"/>
                </a:lnTo>
                <a:lnTo>
                  <a:pt x="6261" y="17432"/>
                </a:lnTo>
                <a:lnTo>
                  <a:pt x="6300" y="17381"/>
                </a:lnTo>
                <a:lnTo>
                  <a:pt x="6305" y="17226"/>
                </a:lnTo>
                <a:lnTo>
                  <a:pt x="6361" y="17156"/>
                </a:lnTo>
                <a:lnTo>
                  <a:pt x="6355" y="17031"/>
                </a:lnTo>
                <a:lnTo>
                  <a:pt x="6300" y="17012"/>
                </a:lnTo>
                <a:lnTo>
                  <a:pt x="6222" y="16909"/>
                </a:lnTo>
                <a:lnTo>
                  <a:pt x="6222" y="16806"/>
                </a:lnTo>
                <a:lnTo>
                  <a:pt x="6255" y="16745"/>
                </a:lnTo>
                <a:lnTo>
                  <a:pt x="6310" y="16745"/>
                </a:lnTo>
                <a:lnTo>
                  <a:pt x="6310" y="16672"/>
                </a:lnTo>
                <a:lnTo>
                  <a:pt x="6300" y="16530"/>
                </a:lnTo>
                <a:lnTo>
                  <a:pt x="6333" y="16447"/>
                </a:lnTo>
                <a:lnTo>
                  <a:pt x="6376" y="16405"/>
                </a:lnTo>
                <a:lnTo>
                  <a:pt x="6349" y="16334"/>
                </a:lnTo>
                <a:lnTo>
                  <a:pt x="6321" y="16386"/>
                </a:lnTo>
                <a:lnTo>
                  <a:pt x="6278" y="16344"/>
                </a:lnTo>
                <a:lnTo>
                  <a:pt x="6250" y="16209"/>
                </a:lnTo>
                <a:lnTo>
                  <a:pt x="6266" y="16171"/>
                </a:lnTo>
                <a:lnTo>
                  <a:pt x="6333" y="16223"/>
                </a:lnTo>
                <a:lnTo>
                  <a:pt x="6388" y="16200"/>
                </a:lnTo>
                <a:lnTo>
                  <a:pt x="6416" y="16148"/>
                </a:lnTo>
                <a:lnTo>
                  <a:pt x="6398" y="16088"/>
                </a:lnTo>
                <a:lnTo>
                  <a:pt x="6393" y="15985"/>
                </a:lnTo>
                <a:lnTo>
                  <a:pt x="6371" y="15902"/>
                </a:lnTo>
                <a:lnTo>
                  <a:pt x="6438" y="15914"/>
                </a:lnTo>
                <a:lnTo>
                  <a:pt x="6559" y="15892"/>
                </a:lnTo>
                <a:lnTo>
                  <a:pt x="6636" y="15821"/>
                </a:lnTo>
                <a:lnTo>
                  <a:pt x="6674" y="15644"/>
                </a:lnTo>
                <a:lnTo>
                  <a:pt x="6669" y="15574"/>
                </a:lnTo>
                <a:lnTo>
                  <a:pt x="6624" y="15513"/>
                </a:lnTo>
                <a:lnTo>
                  <a:pt x="6624" y="15420"/>
                </a:lnTo>
                <a:lnTo>
                  <a:pt x="6536" y="15308"/>
                </a:lnTo>
                <a:lnTo>
                  <a:pt x="6531" y="15234"/>
                </a:lnTo>
                <a:lnTo>
                  <a:pt x="6576" y="15308"/>
                </a:lnTo>
                <a:lnTo>
                  <a:pt x="6619" y="15308"/>
                </a:lnTo>
                <a:lnTo>
                  <a:pt x="6679" y="15369"/>
                </a:lnTo>
                <a:lnTo>
                  <a:pt x="6714" y="15350"/>
                </a:lnTo>
                <a:lnTo>
                  <a:pt x="6757" y="15379"/>
                </a:lnTo>
                <a:lnTo>
                  <a:pt x="6817" y="15298"/>
                </a:lnTo>
                <a:lnTo>
                  <a:pt x="6840" y="15215"/>
                </a:lnTo>
                <a:lnTo>
                  <a:pt x="6873" y="15144"/>
                </a:lnTo>
                <a:lnTo>
                  <a:pt x="6890" y="15010"/>
                </a:lnTo>
                <a:lnTo>
                  <a:pt x="6922" y="14949"/>
                </a:lnTo>
                <a:lnTo>
                  <a:pt x="6973" y="14836"/>
                </a:lnTo>
                <a:lnTo>
                  <a:pt x="7022" y="14599"/>
                </a:lnTo>
                <a:lnTo>
                  <a:pt x="7060" y="14528"/>
                </a:lnTo>
                <a:lnTo>
                  <a:pt x="7072" y="14455"/>
                </a:lnTo>
                <a:lnTo>
                  <a:pt x="7072" y="14323"/>
                </a:lnTo>
                <a:lnTo>
                  <a:pt x="7060" y="14240"/>
                </a:lnTo>
                <a:lnTo>
                  <a:pt x="7060" y="14146"/>
                </a:lnTo>
                <a:lnTo>
                  <a:pt x="7110" y="14002"/>
                </a:lnTo>
                <a:lnTo>
                  <a:pt x="7176" y="13899"/>
                </a:lnTo>
                <a:lnTo>
                  <a:pt x="7248" y="13861"/>
                </a:lnTo>
                <a:lnTo>
                  <a:pt x="7286" y="13797"/>
                </a:lnTo>
                <a:lnTo>
                  <a:pt x="7386" y="13746"/>
                </a:lnTo>
                <a:lnTo>
                  <a:pt x="7458" y="13746"/>
                </a:lnTo>
                <a:lnTo>
                  <a:pt x="7469" y="13665"/>
                </a:lnTo>
                <a:lnTo>
                  <a:pt x="7519" y="13604"/>
                </a:lnTo>
                <a:lnTo>
                  <a:pt x="7524" y="13469"/>
                </a:lnTo>
                <a:lnTo>
                  <a:pt x="7579" y="13283"/>
                </a:lnTo>
                <a:lnTo>
                  <a:pt x="7584" y="13110"/>
                </a:lnTo>
                <a:lnTo>
                  <a:pt x="7607" y="13049"/>
                </a:lnTo>
                <a:lnTo>
                  <a:pt x="7607" y="12966"/>
                </a:lnTo>
                <a:lnTo>
                  <a:pt x="7624" y="12750"/>
                </a:lnTo>
                <a:lnTo>
                  <a:pt x="7612" y="12494"/>
                </a:lnTo>
                <a:lnTo>
                  <a:pt x="7624" y="12401"/>
                </a:lnTo>
                <a:lnTo>
                  <a:pt x="7639" y="12391"/>
                </a:lnTo>
                <a:lnTo>
                  <a:pt x="7690" y="12279"/>
                </a:lnTo>
                <a:lnTo>
                  <a:pt x="7722" y="12125"/>
                </a:lnTo>
                <a:lnTo>
                  <a:pt x="7810" y="11929"/>
                </a:lnTo>
                <a:lnTo>
                  <a:pt x="7845" y="11846"/>
                </a:lnTo>
                <a:lnTo>
                  <a:pt x="7865" y="11621"/>
                </a:lnTo>
                <a:lnTo>
                  <a:pt x="7855" y="11538"/>
                </a:lnTo>
                <a:lnTo>
                  <a:pt x="7833" y="11365"/>
                </a:lnTo>
                <a:lnTo>
                  <a:pt x="7810" y="11323"/>
                </a:lnTo>
                <a:lnTo>
                  <a:pt x="7755" y="11313"/>
                </a:lnTo>
                <a:lnTo>
                  <a:pt x="7707" y="11271"/>
                </a:lnTo>
                <a:lnTo>
                  <a:pt x="7617" y="11117"/>
                </a:lnTo>
                <a:lnTo>
                  <a:pt x="7524" y="11005"/>
                </a:lnTo>
                <a:lnTo>
                  <a:pt x="7424" y="11015"/>
                </a:lnTo>
                <a:lnTo>
                  <a:pt x="7303" y="10944"/>
                </a:lnTo>
                <a:lnTo>
                  <a:pt x="7226" y="10986"/>
                </a:lnTo>
                <a:lnTo>
                  <a:pt x="7238" y="10912"/>
                </a:lnTo>
                <a:lnTo>
                  <a:pt x="7203" y="10832"/>
                </a:lnTo>
                <a:lnTo>
                  <a:pt x="7100" y="10748"/>
                </a:lnTo>
                <a:lnTo>
                  <a:pt x="7017" y="10697"/>
                </a:lnTo>
                <a:lnTo>
                  <a:pt x="6967" y="10790"/>
                </a:lnTo>
                <a:lnTo>
                  <a:pt x="6967" y="10656"/>
                </a:lnTo>
                <a:lnTo>
                  <a:pt x="6852" y="10627"/>
                </a:lnTo>
                <a:lnTo>
                  <a:pt x="6829" y="10585"/>
                </a:lnTo>
                <a:lnTo>
                  <a:pt x="6879" y="10482"/>
                </a:lnTo>
                <a:lnTo>
                  <a:pt x="6879" y="10379"/>
                </a:lnTo>
                <a:lnTo>
                  <a:pt x="6845" y="10357"/>
                </a:lnTo>
                <a:lnTo>
                  <a:pt x="6807" y="10123"/>
                </a:lnTo>
                <a:lnTo>
                  <a:pt x="6797" y="10049"/>
                </a:lnTo>
                <a:lnTo>
                  <a:pt x="6774" y="10049"/>
                </a:lnTo>
                <a:lnTo>
                  <a:pt x="6762" y="9998"/>
                </a:lnTo>
                <a:lnTo>
                  <a:pt x="6697" y="9885"/>
                </a:lnTo>
                <a:lnTo>
                  <a:pt x="6647" y="9857"/>
                </a:lnTo>
                <a:lnTo>
                  <a:pt x="6624" y="9834"/>
                </a:lnTo>
                <a:lnTo>
                  <a:pt x="6559" y="9793"/>
                </a:lnTo>
                <a:lnTo>
                  <a:pt x="6504" y="9805"/>
                </a:lnTo>
                <a:lnTo>
                  <a:pt x="6498" y="9834"/>
                </a:lnTo>
                <a:lnTo>
                  <a:pt x="6421" y="9805"/>
                </a:lnTo>
                <a:lnTo>
                  <a:pt x="6393" y="9764"/>
                </a:lnTo>
                <a:lnTo>
                  <a:pt x="6361" y="9689"/>
                </a:lnTo>
                <a:lnTo>
                  <a:pt x="6338" y="9689"/>
                </a:lnTo>
                <a:lnTo>
                  <a:pt x="6338" y="9619"/>
                </a:lnTo>
                <a:lnTo>
                  <a:pt x="6300" y="9526"/>
                </a:lnTo>
                <a:lnTo>
                  <a:pt x="6255" y="9475"/>
                </a:lnTo>
                <a:lnTo>
                  <a:pt x="6233" y="9446"/>
                </a:lnTo>
                <a:lnTo>
                  <a:pt x="6200" y="9455"/>
                </a:lnTo>
                <a:lnTo>
                  <a:pt x="6190" y="9343"/>
                </a:lnTo>
                <a:lnTo>
                  <a:pt x="6145" y="9269"/>
                </a:lnTo>
                <a:lnTo>
                  <a:pt x="6095" y="9260"/>
                </a:lnTo>
                <a:lnTo>
                  <a:pt x="6073" y="9199"/>
                </a:lnTo>
                <a:lnTo>
                  <a:pt x="6128" y="9157"/>
                </a:lnTo>
                <a:lnTo>
                  <a:pt x="6052" y="9157"/>
                </a:lnTo>
                <a:lnTo>
                  <a:pt x="5974" y="9167"/>
                </a:lnTo>
                <a:lnTo>
                  <a:pt x="5969" y="9209"/>
                </a:lnTo>
                <a:lnTo>
                  <a:pt x="5929" y="9250"/>
                </a:lnTo>
                <a:lnTo>
                  <a:pt x="5886" y="9228"/>
                </a:lnTo>
                <a:lnTo>
                  <a:pt x="5847" y="9167"/>
                </a:lnTo>
                <a:lnTo>
                  <a:pt x="5781" y="9189"/>
                </a:lnTo>
                <a:lnTo>
                  <a:pt x="5721" y="9176"/>
                </a:lnTo>
                <a:lnTo>
                  <a:pt x="5721" y="9138"/>
                </a:lnTo>
                <a:lnTo>
                  <a:pt x="5681" y="9064"/>
                </a:lnTo>
                <a:lnTo>
                  <a:pt x="5638" y="9054"/>
                </a:lnTo>
                <a:lnTo>
                  <a:pt x="5616" y="8961"/>
                </a:lnTo>
                <a:lnTo>
                  <a:pt x="5593" y="9003"/>
                </a:lnTo>
                <a:lnTo>
                  <a:pt x="5599" y="9074"/>
                </a:lnTo>
                <a:lnTo>
                  <a:pt x="5516" y="9125"/>
                </a:lnTo>
                <a:lnTo>
                  <a:pt x="5516" y="9228"/>
                </a:lnTo>
                <a:lnTo>
                  <a:pt x="5538" y="9279"/>
                </a:lnTo>
                <a:lnTo>
                  <a:pt x="5521" y="9372"/>
                </a:lnTo>
                <a:lnTo>
                  <a:pt x="5488" y="9382"/>
                </a:lnTo>
                <a:lnTo>
                  <a:pt x="5473" y="9279"/>
                </a:lnTo>
                <a:lnTo>
                  <a:pt x="5500" y="9199"/>
                </a:lnTo>
                <a:lnTo>
                  <a:pt x="5505" y="9125"/>
                </a:lnTo>
                <a:lnTo>
                  <a:pt x="5483" y="9064"/>
                </a:lnTo>
                <a:lnTo>
                  <a:pt x="5521" y="9045"/>
                </a:lnTo>
                <a:lnTo>
                  <a:pt x="5528" y="9013"/>
                </a:lnTo>
                <a:lnTo>
                  <a:pt x="5538" y="8971"/>
                </a:lnTo>
                <a:lnTo>
                  <a:pt x="5521" y="8932"/>
                </a:lnTo>
                <a:lnTo>
                  <a:pt x="5500" y="8920"/>
                </a:lnTo>
                <a:lnTo>
                  <a:pt x="5466" y="8994"/>
                </a:lnTo>
                <a:lnTo>
                  <a:pt x="5445" y="9023"/>
                </a:lnTo>
                <a:lnTo>
                  <a:pt x="5390" y="9096"/>
                </a:lnTo>
                <a:lnTo>
                  <a:pt x="5340" y="9074"/>
                </a:lnTo>
                <a:lnTo>
                  <a:pt x="5335" y="9106"/>
                </a:lnTo>
                <a:lnTo>
                  <a:pt x="5295" y="9106"/>
                </a:lnTo>
                <a:lnTo>
                  <a:pt x="5252" y="9176"/>
                </a:lnTo>
                <a:lnTo>
                  <a:pt x="5240" y="9292"/>
                </a:lnTo>
                <a:lnTo>
                  <a:pt x="5235" y="9330"/>
                </a:lnTo>
                <a:lnTo>
                  <a:pt x="5207" y="9353"/>
                </a:lnTo>
                <a:lnTo>
                  <a:pt x="5157" y="9446"/>
                </a:lnTo>
                <a:lnTo>
                  <a:pt x="5125" y="9433"/>
                </a:lnTo>
                <a:lnTo>
                  <a:pt x="5102" y="9404"/>
                </a:lnTo>
                <a:lnTo>
                  <a:pt x="5080" y="9363"/>
                </a:lnTo>
                <a:lnTo>
                  <a:pt x="5052" y="9330"/>
                </a:lnTo>
                <a:lnTo>
                  <a:pt x="5019" y="9330"/>
                </a:lnTo>
                <a:lnTo>
                  <a:pt x="5019" y="9320"/>
                </a:lnTo>
                <a:lnTo>
                  <a:pt x="4987" y="9311"/>
                </a:lnTo>
                <a:lnTo>
                  <a:pt x="4964" y="9353"/>
                </a:lnTo>
                <a:lnTo>
                  <a:pt x="4926" y="9382"/>
                </a:lnTo>
                <a:lnTo>
                  <a:pt x="4893" y="9414"/>
                </a:lnTo>
                <a:lnTo>
                  <a:pt x="4866" y="9423"/>
                </a:lnTo>
                <a:lnTo>
                  <a:pt x="4849" y="9395"/>
                </a:lnTo>
                <a:lnTo>
                  <a:pt x="4838" y="9404"/>
                </a:lnTo>
                <a:lnTo>
                  <a:pt x="4816" y="9395"/>
                </a:lnTo>
                <a:lnTo>
                  <a:pt x="4816" y="9363"/>
                </a:lnTo>
                <a:lnTo>
                  <a:pt x="4793" y="9320"/>
                </a:lnTo>
                <a:lnTo>
                  <a:pt x="4766" y="9260"/>
                </a:lnTo>
                <a:lnTo>
                  <a:pt x="4744" y="9209"/>
                </a:lnTo>
                <a:lnTo>
                  <a:pt x="4728" y="9125"/>
                </a:lnTo>
                <a:lnTo>
                  <a:pt x="4721" y="9106"/>
                </a:lnTo>
                <a:lnTo>
                  <a:pt x="4721" y="9074"/>
                </a:lnTo>
                <a:lnTo>
                  <a:pt x="4733" y="9035"/>
                </a:lnTo>
                <a:lnTo>
                  <a:pt x="4733" y="9003"/>
                </a:lnTo>
                <a:lnTo>
                  <a:pt x="4738" y="8942"/>
                </a:lnTo>
                <a:lnTo>
                  <a:pt x="4749" y="8932"/>
                </a:lnTo>
                <a:lnTo>
                  <a:pt x="4749" y="8869"/>
                </a:lnTo>
                <a:lnTo>
                  <a:pt x="4749" y="8830"/>
                </a:lnTo>
                <a:lnTo>
                  <a:pt x="4756" y="8765"/>
                </a:lnTo>
                <a:lnTo>
                  <a:pt x="4761" y="8714"/>
                </a:lnTo>
                <a:lnTo>
                  <a:pt x="4783" y="8676"/>
                </a:lnTo>
                <a:lnTo>
                  <a:pt x="4777" y="8625"/>
                </a:lnTo>
                <a:lnTo>
                  <a:pt x="4783" y="8592"/>
                </a:lnTo>
                <a:lnTo>
                  <a:pt x="4789" y="8583"/>
                </a:lnTo>
                <a:lnTo>
                  <a:pt x="4771" y="8541"/>
                </a:lnTo>
                <a:lnTo>
                  <a:pt x="4749" y="8522"/>
                </a:lnTo>
                <a:lnTo>
                  <a:pt x="4733" y="8490"/>
                </a:lnTo>
                <a:lnTo>
                  <a:pt x="4716" y="8458"/>
                </a:lnTo>
                <a:lnTo>
                  <a:pt x="4706" y="8458"/>
                </a:lnTo>
                <a:lnTo>
                  <a:pt x="4678" y="8438"/>
                </a:lnTo>
                <a:lnTo>
                  <a:pt x="4661" y="8448"/>
                </a:lnTo>
                <a:lnTo>
                  <a:pt x="4645" y="8458"/>
                </a:lnTo>
                <a:lnTo>
                  <a:pt x="4633" y="8448"/>
                </a:lnTo>
                <a:lnTo>
                  <a:pt x="4611" y="8438"/>
                </a:lnTo>
                <a:lnTo>
                  <a:pt x="4606" y="8458"/>
                </a:lnTo>
                <a:lnTo>
                  <a:pt x="4583" y="8471"/>
                </a:lnTo>
                <a:lnTo>
                  <a:pt x="4551" y="8471"/>
                </a:lnTo>
                <a:lnTo>
                  <a:pt x="4523" y="8458"/>
                </a:lnTo>
                <a:lnTo>
                  <a:pt x="4513" y="8471"/>
                </a:lnTo>
                <a:lnTo>
                  <a:pt x="4508" y="8458"/>
                </a:lnTo>
                <a:lnTo>
                  <a:pt x="4490" y="8458"/>
                </a:lnTo>
                <a:lnTo>
                  <a:pt x="4473" y="8480"/>
                </a:lnTo>
                <a:lnTo>
                  <a:pt x="4468" y="8480"/>
                </a:lnTo>
                <a:lnTo>
                  <a:pt x="4452" y="8458"/>
                </a:lnTo>
                <a:lnTo>
                  <a:pt x="4445" y="8480"/>
                </a:lnTo>
                <a:lnTo>
                  <a:pt x="4425" y="8458"/>
                </a:lnTo>
                <a:lnTo>
                  <a:pt x="4440" y="8406"/>
                </a:lnTo>
                <a:lnTo>
                  <a:pt x="4452" y="8406"/>
                </a:lnTo>
                <a:lnTo>
                  <a:pt x="4468" y="8368"/>
                </a:lnTo>
                <a:lnTo>
                  <a:pt x="4480" y="8294"/>
                </a:lnTo>
                <a:lnTo>
                  <a:pt x="4473" y="8285"/>
                </a:lnTo>
                <a:lnTo>
                  <a:pt x="4485" y="8233"/>
                </a:lnTo>
                <a:lnTo>
                  <a:pt x="4480" y="8214"/>
                </a:lnTo>
                <a:lnTo>
                  <a:pt x="4495" y="8162"/>
                </a:lnTo>
                <a:lnTo>
                  <a:pt x="4495" y="8121"/>
                </a:lnTo>
                <a:lnTo>
                  <a:pt x="4485" y="8121"/>
                </a:lnTo>
                <a:lnTo>
                  <a:pt x="4485" y="8098"/>
                </a:lnTo>
                <a:lnTo>
                  <a:pt x="4501" y="8098"/>
                </a:lnTo>
                <a:lnTo>
                  <a:pt x="4513" y="8131"/>
                </a:lnTo>
                <a:lnTo>
                  <a:pt x="4540" y="8027"/>
                </a:lnTo>
                <a:lnTo>
                  <a:pt x="4551" y="7967"/>
                </a:lnTo>
                <a:lnTo>
                  <a:pt x="4540" y="7945"/>
                </a:lnTo>
                <a:lnTo>
                  <a:pt x="4563" y="7864"/>
                </a:lnTo>
                <a:lnTo>
                  <a:pt x="4601" y="7781"/>
                </a:lnTo>
                <a:lnTo>
                  <a:pt x="4611" y="7720"/>
                </a:lnTo>
                <a:lnTo>
                  <a:pt x="4595" y="7687"/>
                </a:lnTo>
                <a:lnTo>
                  <a:pt x="4556" y="7701"/>
                </a:lnTo>
                <a:lnTo>
                  <a:pt x="4501" y="7687"/>
                </a:lnTo>
                <a:lnTo>
                  <a:pt x="4430" y="7720"/>
                </a:lnTo>
                <a:lnTo>
                  <a:pt x="4385" y="7762"/>
                </a:lnTo>
                <a:lnTo>
                  <a:pt x="4375" y="7803"/>
                </a:lnTo>
                <a:lnTo>
                  <a:pt x="4357" y="7916"/>
                </a:lnTo>
                <a:lnTo>
                  <a:pt x="4335" y="7996"/>
                </a:lnTo>
                <a:lnTo>
                  <a:pt x="4292" y="8047"/>
                </a:lnTo>
                <a:lnTo>
                  <a:pt x="4253" y="8069"/>
                </a:lnTo>
                <a:lnTo>
                  <a:pt x="4204" y="8098"/>
                </a:lnTo>
                <a:lnTo>
                  <a:pt x="4154" y="8111"/>
                </a:lnTo>
                <a:lnTo>
                  <a:pt x="4094" y="8150"/>
                </a:lnTo>
                <a:lnTo>
                  <a:pt x="4071" y="8089"/>
                </a:lnTo>
                <a:lnTo>
                  <a:pt x="4004" y="8060"/>
                </a:lnTo>
                <a:lnTo>
                  <a:pt x="3989" y="7986"/>
                </a:lnTo>
                <a:lnTo>
                  <a:pt x="3977" y="7916"/>
                </a:lnTo>
                <a:lnTo>
                  <a:pt x="3944" y="7813"/>
                </a:lnTo>
                <a:lnTo>
                  <a:pt x="3939" y="7701"/>
                </a:lnTo>
                <a:lnTo>
                  <a:pt x="3928" y="7636"/>
                </a:lnTo>
                <a:lnTo>
                  <a:pt x="3921" y="7566"/>
                </a:lnTo>
                <a:lnTo>
                  <a:pt x="3933" y="7495"/>
                </a:lnTo>
                <a:lnTo>
                  <a:pt x="3956" y="7318"/>
                </a:lnTo>
                <a:lnTo>
                  <a:pt x="3971" y="7216"/>
                </a:lnTo>
                <a:lnTo>
                  <a:pt x="4011" y="7094"/>
                </a:lnTo>
                <a:lnTo>
                  <a:pt x="4004" y="7052"/>
                </a:lnTo>
                <a:lnTo>
                  <a:pt x="4011" y="6982"/>
                </a:lnTo>
                <a:lnTo>
                  <a:pt x="4021" y="6889"/>
                </a:lnTo>
                <a:lnTo>
                  <a:pt x="4044" y="6828"/>
                </a:lnTo>
                <a:lnTo>
                  <a:pt x="4082" y="6763"/>
                </a:lnTo>
                <a:lnTo>
                  <a:pt x="4154" y="6703"/>
                </a:lnTo>
                <a:lnTo>
                  <a:pt x="4225" y="6600"/>
                </a:lnTo>
                <a:lnTo>
                  <a:pt x="4280" y="6571"/>
                </a:lnTo>
                <a:lnTo>
                  <a:pt x="4320" y="6558"/>
                </a:lnTo>
                <a:lnTo>
                  <a:pt x="4357" y="6600"/>
                </a:lnTo>
                <a:lnTo>
                  <a:pt x="4418" y="6580"/>
                </a:lnTo>
                <a:lnTo>
                  <a:pt x="4452" y="6651"/>
                </a:lnTo>
                <a:lnTo>
                  <a:pt x="4501" y="6651"/>
                </a:lnTo>
                <a:lnTo>
                  <a:pt x="4523" y="6632"/>
                </a:lnTo>
                <a:lnTo>
                  <a:pt x="4545" y="6651"/>
                </a:lnTo>
                <a:lnTo>
                  <a:pt x="4563" y="6632"/>
                </a:lnTo>
                <a:lnTo>
                  <a:pt x="4551" y="6600"/>
                </a:lnTo>
                <a:lnTo>
                  <a:pt x="4556" y="6549"/>
                </a:lnTo>
                <a:lnTo>
                  <a:pt x="4551" y="6507"/>
                </a:lnTo>
                <a:lnTo>
                  <a:pt x="4578" y="6488"/>
                </a:lnTo>
                <a:lnTo>
                  <a:pt x="4628" y="6478"/>
                </a:lnTo>
                <a:lnTo>
                  <a:pt x="4683" y="6498"/>
                </a:lnTo>
                <a:lnTo>
                  <a:pt x="4756" y="6478"/>
                </a:lnTo>
                <a:lnTo>
                  <a:pt x="4789" y="6520"/>
                </a:lnTo>
                <a:lnTo>
                  <a:pt x="4811" y="6580"/>
                </a:lnTo>
                <a:lnTo>
                  <a:pt x="4821" y="6580"/>
                </a:lnTo>
                <a:lnTo>
                  <a:pt x="4893" y="6520"/>
                </a:lnTo>
                <a:lnTo>
                  <a:pt x="4914" y="6539"/>
                </a:lnTo>
                <a:lnTo>
                  <a:pt x="4949" y="6661"/>
                </a:lnTo>
                <a:lnTo>
                  <a:pt x="4959" y="6735"/>
                </a:lnTo>
                <a:lnTo>
                  <a:pt x="4937" y="6828"/>
                </a:lnTo>
                <a:lnTo>
                  <a:pt x="4937" y="6879"/>
                </a:lnTo>
                <a:lnTo>
                  <a:pt x="4959" y="6982"/>
                </a:lnTo>
                <a:lnTo>
                  <a:pt x="4981" y="7094"/>
                </a:lnTo>
                <a:lnTo>
                  <a:pt x="4997" y="7123"/>
                </a:lnTo>
                <a:lnTo>
                  <a:pt x="5004" y="7187"/>
                </a:lnTo>
                <a:lnTo>
                  <a:pt x="5037" y="7207"/>
                </a:lnTo>
                <a:lnTo>
                  <a:pt x="5052" y="7187"/>
                </a:lnTo>
                <a:lnTo>
                  <a:pt x="5075" y="7104"/>
                </a:lnTo>
                <a:lnTo>
                  <a:pt x="5087" y="7052"/>
                </a:lnTo>
                <a:lnTo>
                  <a:pt x="5097" y="6959"/>
                </a:lnTo>
                <a:lnTo>
                  <a:pt x="5080" y="6805"/>
                </a:lnTo>
                <a:lnTo>
                  <a:pt x="5087" y="6744"/>
                </a:lnTo>
                <a:lnTo>
                  <a:pt x="5069" y="6642"/>
                </a:lnTo>
                <a:lnTo>
                  <a:pt x="5064" y="6529"/>
                </a:lnTo>
                <a:lnTo>
                  <a:pt x="5064" y="6436"/>
                </a:lnTo>
                <a:lnTo>
                  <a:pt x="5087" y="6334"/>
                </a:lnTo>
                <a:lnTo>
                  <a:pt x="5125" y="6263"/>
                </a:lnTo>
                <a:lnTo>
                  <a:pt x="5169" y="6189"/>
                </a:lnTo>
                <a:lnTo>
                  <a:pt x="5245" y="6109"/>
                </a:lnTo>
                <a:lnTo>
                  <a:pt x="5262" y="6058"/>
                </a:lnTo>
                <a:lnTo>
                  <a:pt x="5301" y="6006"/>
                </a:lnTo>
                <a:lnTo>
                  <a:pt x="5328" y="6006"/>
                </a:lnTo>
                <a:lnTo>
                  <a:pt x="5383" y="5923"/>
                </a:lnTo>
                <a:lnTo>
                  <a:pt x="5450" y="5881"/>
                </a:lnTo>
                <a:lnTo>
                  <a:pt x="5505" y="5779"/>
                </a:lnTo>
                <a:lnTo>
                  <a:pt x="5516" y="5647"/>
                </a:lnTo>
                <a:lnTo>
                  <a:pt x="5516" y="5596"/>
                </a:lnTo>
                <a:lnTo>
                  <a:pt x="5500" y="5583"/>
                </a:lnTo>
                <a:lnTo>
                  <a:pt x="5516" y="5461"/>
                </a:lnTo>
                <a:lnTo>
                  <a:pt x="5483" y="5419"/>
                </a:lnTo>
                <a:lnTo>
                  <a:pt x="5516" y="5429"/>
                </a:lnTo>
                <a:lnTo>
                  <a:pt x="5521" y="5349"/>
                </a:lnTo>
                <a:lnTo>
                  <a:pt x="5538" y="5287"/>
                </a:lnTo>
                <a:lnTo>
                  <a:pt x="5528" y="5400"/>
                </a:lnTo>
                <a:lnTo>
                  <a:pt x="5549" y="5451"/>
                </a:lnTo>
                <a:lnTo>
                  <a:pt x="5521" y="5545"/>
                </a:lnTo>
                <a:lnTo>
                  <a:pt x="5521" y="5554"/>
                </a:lnTo>
                <a:lnTo>
                  <a:pt x="5576" y="5442"/>
                </a:lnTo>
                <a:lnTo>
                  <a:pt x="5599" y="5391"/>
                </a:lnTo>
                <a:lnTo>
                  <a:pt x="5611" y="5339"/>
                </a:lnTo>
                <a:lnTo>
                  <a:pt x="5599" y="5316"/>
                </a:lnTo>
                <a:lnTo>
                  <a:pt x="5599" y="5246"/>
                </a:lnTo>
                <a:lnTo>
                  <a:pt x="5611" y="5275"/>
                </a:lnTo>
                <a:lnTo>
                  <a:pt x="5621" y="5287"/>
                </a:lnTo>
                <a:lnTo>
                  <a:pt x="5621" y="5316"/>
                </a:lnTo>
                <a:lnTo>
                  <a:pt x="5681" y="5214"/>
                </a:lnTo>
                <a:lnTo>
                  <a:pt x="5709" y="5121"/>
                </a:lnTo>
                <a:lnTo>
                  <a:pt x="5693" y="5111"/>
                </a:lnTo>
                <a:lnTo>
                  <a:pt x="5721" y="5070"/>
                </a:lnTo>
                <a:lnTo>
                  <a:pt x="5714" y="5092"/>
                </a:lnTo>
                <a:lnTo>
                  <a:pt x="5754" y="5092"/>
                </a:lnTo>
                <a:lnTo>
                  <a:pt x="5842" y="5050"/>
                </a:lnTo>
                <a:lnTo>
                  <a:pt x="5831" y="5018"/>
                </a:lnTo>
                <a:lnTo>
                  <a:pt x="5737" y="5050"/>
                </a:lnTo>
                <a:lnTo>
                  <a:pt x="5792" y="5008"/>
                </a:lnTo>
                <a:lnTo>
                  <a:pt x="5831" y="4999"/>
                </a:lnTo>
                <a:lnTo>
                  <a:pt x="5859" y="4999"/>
                </a:lnTo>
                <a:lnTo>
                  <a:pt x="5902" y="4980"/>
                </a:lnTo>
                <a:lnTo>
                  <a:pt x="5929" y="4980"/>
                </a:lnTo>
                <a:lnTo>
                  <a:pt x="5974" y="4957"/>
                </a:lnTo>
                <a:lnTo>
                  <a:pt x="5985" y="4916"/>
                </a:lnTo>
                <a:lnTo>
                  <a:pt x="5974" y="4887"/>
                </a:lnTo>
                <a:lnTo>
                  <a:pt x="5974" y="4938"/>
                </a:lnTo>
                <a:lnTo>
                  <a:pt x="5947" y="4928"/>
                </a:lnTo>
                <a:lnTo>
                  <a:pt x="5942" y="4864"/>
                </a:lnTo>
                <a:lnTo>
                  <a:pt x="5952" y="4793"/>
                </a:lnTo>
                <a:lnTo>
                  <a:pt x="5962" y="4761"/>
                </a:lnTo>
                <a:lnTo>
                  <a:pt x="6012" y="4681"/>
                </a:lnTo>
                <a:lnTo>
                  <a:pt x="6085" y="4640"/>
                </a:lnTo>
                <a:lnTo>
                  <a:pt x="6150" y="4588"/>
                </a:lnTo>
                <a:lnTo>
                  <a:pt x="6222" y="4527"/>
                </a:lnTo>
                <a:lnTo>
                  <a:pt x="6222" y="4486"/>
                </a:lnTo>
                <a:lnTo>
                  <a:pt x="6288" y="4467"/>
                </a:lnTo>
                <a:lnTo>
                  <a:pt x="6383" y="4467"/>
                </a:lnTo>
                <a:lnTo>
                  <a:pt x="6261" y="4578"/>
                </a:lnTo>
                <a:lnTo>
                  <a:pt x="6245" y="4691"/>
                </a:lnTo>
                <a:lnTo>
                  <a:pt x="6288" y="4701"/>
                </a:lnTo>
                <a:lnTo>
                  <a:pt x="6371" y="4598"/>
                </a:lnTo>
                <a:lnTo>
                  <a:pt x="6438" y="4547"/>
                </a:lnTo>
                <a:lnTo>
                  <a:pt x="6576" y="4467"/>
                </a:lnTo>
                <a:lnTo>
                  <a:pt x="6664" y="4383"/>
                </a:lnTo>
                <a:lnTo>
                  <a:pt x="6631" y="4332"/>
                </a:lnTo>
                <a:lnTo>
                  <a:pt x="6647" y="4238"/>
                </a:lnTo>
                <a:lnTo>
                  <a:pt x="6564" y="4383"/>
                </a:lnTo>
                <a:lnTo>
                  <a:pt x="6466" y="4402"/>
                </a:lnTo>
                <a:lnTo>
                  <a:pt x="6398" y="4341"/>
                </a:lnTo>
                <a:lnTo>
                  <a:pt x="6398" y="4238"/>
                </a:lnTo>
                <a:lnTo>
                  <a:pt x="6404" y="4094"/>
                </a:lnTo>
                <a:lnTo>
                  <a:pt x="6476" y="4004"/>
                </a:lnTo>
                <a:lnTo>
                  <a:pt x="6438" y="3940"/>
                </a:lnTo>
                <a:lnTo>
                  <a:pt x="6349" y="3953"/>
                </a:lnTo>
                <a:lnTo>
                  <a:pt x="6210" y="4065"/>
                </a:lnTo>
                <a:lnTo>
                  <a:pt x="6085" y="4238"/>
                </a:lnTo>
                <a:lnTo>
                  <a:pt x="6035" y="4261"/>
                </a:lnTo>
                <a:lnTo>
                  <a:pt x="6123" y="4136"/>
                </a:lnTo>
                <a:lnTo>
                  <a:pt x="6238" y="3963"/>
                </a:lnTo>
                <a:lnTo>
                  <a:pt x="6321" y="3902"/>
                </a:lnTo>
                <a:lnTo>
                  <a:pt x="6388" y="3809"/>
                </a:lnTo>
                <a:lnTo>
                  <a:pt x="6449" y="3799"/>
                </a:lnTo>
                <a:lnTo>
                  <a:pt x="6531" y="3799"/>
                </a:lnTo>
                <a:lnTo>
                  <a:pt x="6647" y="3828"/>
                </a:lnTo>
                <a:lnTo>
                  <a:pt x="6746" y="3809"/>
                </a:lnTo>
                <a:lnTo>
                  <a:pt x="6834" y="3696"/>
                </a:lnTo>
                <a:lnTo>
                  <a:pt x="6934" y="3654"/>
                </a:lnTo>
                <a:lnTo>
                  <a:pt x="6983" y="3603"/>
                </a:lnTo>
                <a:lnTo>
                  <a:pt x="7033" y="3562"/>
                </a:lnTo>
                <a:lnTo>
                  <a:pt x="7055" y="3408"/>
                </a:lnTo>
                <a:lnTo>
                  <a:pt x="7045" y="3366"/>
                </a:lnTo>
                <a:lnTo>
                  <a:pt x="7000" y="3346"/>
                </a:lnTo>
                <a:lnTo>
                  <a:pt x="7000" y="3234"/>
                </a:lnTo>
                <a:lnTo>
                  <a:pt x="6978" y="3193"/>
                </a:lnTo>
                <a:lnTo>
                  <a:pt x="6895" y="3160"/>
                </a:lnTo>
                <a:lnTo>
                  <a:pt x="6862" y="3090"/>
                </a:lnTo>
                <a:lnTo>
                  <a:pt x="6807" y="3016"/>
                </a:lnTo>
                <a:lnTo>
                  <a:pt x="6852" y="2936"/>
                </a:lnTo>
                <a:lnTo>
                  <a:pt x="6824" y="2781"/>
                </a:lnTo>
                <a:lnTo>
                  <a:pt x="6797" y="2628"/>
                </a:lnTo>
                <a:lnTo>
                  <a:pt x="6785" y="2516"/>
                </a:lnTo>
                <a:lnTo>
                  <a:pt x="6734" y="2567"/>
                </a:lnTo>
                <a:lnTo>
                  <a:pt x="6652" y="2708"/>
                </a:lnTo>
                <a:lnTo>
                  <a:pt x="6559" y="2781"/>
                </a:lnTo>
                <a:lnTo>
                  <a:pt x="6536" y="2699"/>
                </a:lnTo>
                <a:lnTo>
                  <a:pt x="6493" y="2689"/>
                </a:lnTo>
                <a:lnTo>
                  <a:pt x="6521" y="2525"/>
                </a:lnTo>
                <a:lnTo>
                  <a:pt x="6553" y="2422"/>
                </a:lnTo>
                <a:lnTo>
                  <a:pt x="6466" y="2412"/>
                </a:lnTo>
                <a:lnTo>
                  <a:pt x="6459" y="2361"/>
                </a:lnTo>
                <a:lnTo>
                  <a:pt x="6421" y="2288"/>
                </a:lnTo>
                <a:lnTo>
                  <a:pt x="6383" y="2246"/>
                </a:lnTo>
                <a:lnTo>
                  <a:pt x="6333" y="2288"/>
                </a:lnTo>
                <a:lnTo>
                  <a:pt x="6283" y="2268"/>
                </a:lnTo>
                <a:lnTo>
                  <a:pt x="6210" y="2236"/>
                </a:lnTo>
                <a:lnTo>
                  <a:pt x="6167" y="2268"/>
                </a:lnTo>
                <a:lnTo>
                  <a:pt x="6123" y="2464"/>
                </a:lnTo>
                <a:lnTo>
                  <a:pt x="6112" y="2576"/>
                </a:lnTo>
                <a:lnTo>
                  <a:pt x="6007" y="2699"/>
                </a:lnTo>
                <a:lnTo>
                  <a:pt x="6045" y="2801"/>
                </a:lnTo>
                <a:lnTo>
                  <a:pt x="6052" y="2904"/>
                </a:lnTo>
                <a:lnTo>
                  <a:pt x="6029" y="2987"/>
                </a:lnTo>
                <a:lnTo>
                  <a:pt x="5974" y="3080"/>
                </a:lnTo>
                <a:lnTo>
                  <a:pt x="5892" y="3170"/>
                </a:lnTo>
                <a:lnTo>
                  <a:pt x="5786" y="3234"/>
                </a:lnTo>
                <a:lnTo>
                  <a:pt x="5809" y="3295"/>
                </a:lnTo>
                <a:lnTo>
                  <a:pt x="5781" y="3500"/>
                </a:lnTo>
                <a:lnTo>
                  <a:pt x="5714" y="3632"/>
                </a:lnTo>
                <a:lnTo>
                  <a:pt x="5666" y="3674"/>
                </a:lnTo>
                <a:lnTo>
                  <a:pt x="5611" y="3552"/>
                </a:lnTo>
                <a:lnTo>
                  <a:pt x="5611" y="3408"/>
                </a:lnTo>
                <a:lnTo>
                  <a:pt x="5631" y="3285"/>
                </a:lnTo>
                <a:lnTo>
                  <a:pt x="5671" y="3170"/>
                </a:lnTo>
                <a:lnTo>
                  <a:pt x="5616" y="3150"/>
                </a:lnTo>
                <a:lnTo>
                  <a:pt x="5533" y="3150"/>
                </a:lnTo>
                <a:lnTo>
                  <a:pt x="5488" y="3090"/>
                </a:lnTo>
                <a:lnTo>
                  <a:pt x="5433" y="3058"/>
                </a:lnTo>
                <a:lnTo>
                  <a:pt x="5417" y="2997"/>
                </a:lnTo>
                <a:lnTo>
                  <a:pt x="5378" y="2945"/>
                </a:lnTo>
                <a:lnTo>
                  <a:pt x="5295" y="2894"/>
                </a:lnTo>
                <a:lnTo>
                  <a:pt x="5213" y="2926"/>
                </a:lnTo>
                <a:lnTo>
                  <a:pt x="5225" y="2824"/>
                </a:lnTo>
                <a:lnTo>
                  <a:pt x="5240" y="2708"/>
                </a:lnTo>
                <a:lnTo>
                  <a:pt x="5174" y="2689"/>
                </a:lnTo>
                <a:lnTo>
                  <a:pt x="5230" y="2535"/>
                </a:lnTo>
                <a:lnTo>
                  <a:pt x="5285" y="2441"/>
                </a:lnTo>
                <a:lnTo>
                  <a:pt x="5390" y="2297"/>
                </a:lnTo>
                <a:lnTo>
                  <a:pt x="5488" y="2207"/>
                </a:lnTo>
                <a:lnTo>
                  <a:pt x="5556" y="2185"/>
                </a:lnTo>
                <a:lnTo>
                  <a:pt x="5588" y="2115"/>
                </a:lnTo>
                <a:lnTo>
                  <a:pt x="5649" y="2063"/>
                </a:lnTo>
                <a:lnTo>
                  <a:pt x="5721" y="2053"/>
                </a:lnTo>
                <a:lnTo>
                  <a:pt x="5809" y="1970"/>
                </a:lnTo>
                <a:lnTo>
                  <a:pt x="5842" y="1919"/>
                </a:lnTo>
                <a:lnTo>
                  <a:pt x="5929" y="1816"/>
                </a:lnTo>
                <a:lnTo>
                  <a:pt x="5962" y="1755"/>
                </a:lnTo>
                <a:lnTo>
                  <a:pt x="6002" y="1797"/>
                </a:lnTo>
                <a:lnTo>
                  <a:pt x="6073" y="1775"/>
                </a:lnTo>
                <a:lnTo>
                  <a:pt x="6200" y="1694"/>
                </a:lnTo>
                <a:lnTo>
                  <a:pt x="6228" y="1630"/>
                </a:lnTo>
                <a:lnTo>
                  <a:pt x="6217" y="1569"/>
                </a:lnTo>
                <a:lnTo>
                  <a:pt x="6278" y="1508"/>
                </a:lnTo>
                <a:lnTo>
                  <a:pt x="6293" y="1457"/>
                </a:lnTo>
                <a:lnTo>
                  <a:pt x="6255" y="1396"/>
                </a:lnTo>
                <a:lnTo>
                  <a:pt x="6195" y="1386"/>
                </a:lnTo>
                <a:lnTo>
                  <a:pt x="6128" y="1373"/>
                </a:lnTo>
                <a:lnTo>
                  <a:pt x="6073" y="1498"/>
                </a:lnTo>
                <a:lnTo>
                  <a:pt x="6002" y="1601"/>
                </a:lnTo>
                <a:lnTo>
                  <a:pt x="5919" y="1681"/>
                </a:lnTo>
                <a:lnTo>
                  <a:pt x="5902" y="1601"/>
                </a:lnTo>
                <a:lnTo>
                  <a:pt x="5952" y="1517"/>
                </a:lnTo>
                <a:lnTo>
                  <a:pt x="5929" y="1447"/>
                </a:lnTo>
                <a:lnTo>
                  <a:pt x="5825" y="1527"/>
                </a:lnTo>
                <a:lnTo>
                  <a:pt x="5874" y="1415"/>
                </a:lnTo>
                <a:lnTo>
                  <a:pt x="5797" y="1396"/>
                </a:lnTo>
                <a:lnTo>
                  <a:pt x="5864" y="1335"/>
                </a:lnTo>
                <a:lnTo>
                  <a:pt x="5864" y="1210"/>
                </a:lnTo>
                <a:lnTo>
                  <a:pt x="5842" y="1158"/>
                </a:lnTo>
                <a:lnTo>
                  <a:pt x="5792" y="1139"/>
                </a:lnTo>
                <a:close/>
                <a:moveTo>
                  <a:pt x="1915" y="1181"/>
                </a:moveTo>
                <a:lnTo>
                  <a:pt x="1903" y="1190"/>
                </a:lnTo>
                <a:lnTo>
                  <a:pt x="1832" y="1261"/>
                </a:lnTo>
                <a:lnTo>
                  <a:pt x="1898" y="1261"/>
                </a:lnTo>
                <a:lnTo>
                  <a:pt x="1970" y="1232"/>
                </a:lnTo>
                <a:lnTo>
                  <a:pt x="1986" y="1210"/>
                </a:lnTo>
                <a:lnTo>
                  <a:pt x="1953" y="1181"/>
                </a:lnTo>
                <a:lnTo>
                  <a:pt x="1915" y="1181"/>
                </a:lnTo>
                <a:close/>
                <a:moveTo>
                  <a:pt x="18308" y="1190"/>
                </a:moveTo>
                <a:lnTo>
                  <a:pt x="18290" y="1232"/>
                </a:lnTo>
                <a:lnTo>
                  <a:pt x="18335" y="1271"/>
                </a:lnTo>
                <a:lnTo>
                  <a:pt x="18380" y="1261"/>
                </a:lnTo>
                <a:lnTo>
                  <a:pt x="18308" y="1190"/>
                </a:lnTo>
                <a:close/>
                <a:moveTo>
                  <a:pt x="5556" y="1344"/>
                </a:moveTo>
                <a:lnTo>
                  <a:pt x="5500" y="1396"/>
                </a:lnTo>
                <a:lnTo>
                  <a:pt x="5438" y="1425"/>
                </a:lnTo>
                <a:lnTo>
                  <a:pt x="5478" y="1476"/>
                </a:lnTo>
                <a:lnTo>
                  <a:pt x="5521" y="1466"/>
                </a:lnTo>
                <a:lnTo>
                  <a:pt x="5571" y="1498"/>
                </a:lnTo>
                <a:lnTo>
                  <a:pt x="5621" y="1457"/>
                </a:lnTo>
                <a:lnTo>
                  <a:pt x="5611" y="1415"/>
                </a:lnTo>
                <a:lnTo>
                  <a:pt x="5604" y="1396"/>
                </a:lnTo>
                <a:lnTo>
                  <a:pt x="5588" y="1373"/>
                </a:lnTo>
                <a:lnTo>
                  <a:pt x="5556" y="1344"/>
                </a:lnTo>
                <a:close/>
                <a:moveTo>
                  <a:pt x="1649" y="1476"/>
                </a:moveTo>
                <a:lnTo>
                  <a:pt x="1269" y="1938"/>
                </a:lnTo>
                <a:lnTo>
                  <a:pt x="1336" y="1899"/>
                </a:lnTo>
                <a:lnTo>
                  <a:pt x="1356" y="1835"/>
                </a:lnTo>
                <a:lnTo>
                  <a:pt x="1439" y="1806"/>
                </a:lnTo>
                <a:lnTo>
                  <a:pt x="1391" y="1858"/>
                </a:lnTo>
                <a:lnTo>
                  <a:pt x="1384" y="1899"/>
                </a:lnTo>
                <a:lnTo>
                  <a:pt x="1456" y="1877"/>
                </a:lnTo>
                <a:lnTo>
                  <a:pt x="1489" y="1899"/>
                </a:lnTo>
                <a:lnTo>
                  <a:pt x="1462" y="1951"/>
                </a:lnTo>
                <a:lnTo>
                  <a:pt x="1501" y="1990"/>
                </a:lnTo>
                <a:lnTo>
                  <a:pt x="1507" y="2031"/>
                </a:lnTo>
                <a:lnTo>
                  <a:pt x="1549" y="2031"/>
                </a:lnTo>
                <a:lnTo>
                  <a:pt x="1589" y="2012"/>
                </a:lnTo>
                <a:lnTo>
                  <a:pt x="1677" y="1886"/>
                </a:lnTo>
                <a:lnTo>
                  <a:pt x="1765" y="1877"/>
                </a:lnTo>
                <a:lnTo>
                  <a:pt x="1853" y="1826"/>
                </a:lnTo>
                <a:lnTo>
                  <a:pt x="1843" y="1713"/>
                </a:lnTo>
                <a:lnTo>
                  <a:pt x="1727" y="1694"/>
                </a:lnTo>
                <a:lnTo>
                  <a:pt x="1672" y="1784"/>
                </a:lnTo>
                <a:lnTo>
                  <a:pt x="1660" y="1755"/>
                </a:lnTo>
                <a:lnTo>
                  <a:pt x="1722" y="1681"/>
                </a:lnTo>
                <a:lnTo>
                  <a:pt x="1688" y="1569"/>
                </a:lnTo>
                <a:lnTo>
                  <a:pt x="1649" y="1476"/>
                </a:lnTo>
                <a:close/>
                <a:moveTo>
                  <a:pt x="6509" y="1559"/>
                </a:moveTo>
                <a:lnTo>
                  <a:pt x="6466" y="1569"/>
                </a:lnTo>
                <a:lnTo>
                  <a:pt x="6421" y="1630"/>
                </a:lnTo>
                <a:lnTo>
                  <a:pt x="6410" y="1694"/>
                </a:lnTo>
                <a:lnTo>
                  <a:pt x="6466" y="1681"/>
                </a:lnTo>
                <a:lnTo>
                  <a:pt x="6509" y="1652"/>
                </a:lnTo>
                <a:lnTo>
                  <a:pt x="6521" y="1643"/>
                </a:lnTo>
                <a:lnTo>
                  <a:pt x="6536" y="1592"/>
                </a:lnTo>
                <a:lnTo>
                  <a:pt x="6509" y="1559"/>
                </a:lnTo>
                <a:close/>
                <a:moveTo>
                  <a:pt x="9322" y="1765"/>
                </a:moveTo>
                <a:lnTo>
                  <a:pt x="9239" y="1826"/>
                </a:lnTo>
                <a:lnTo>
                  <a:pt x="9184" y="1784"/>
                </a:lnTo>
                <a:lnTo>
                  <a:pt x="9101" y="1858"/>
                </a:lnTo>
                <a:lnTo>
                  <a:pt x="9036" y="1775"/>
                </a:lnTo>
                <a:lnTo>
                  <a:pt x="8958" y="1797"/>
                </a:lnTo>
                <a:lnTo>
                  <a:pt x="8920" y="1867"/>
                </a:lnTo>
                <a:lnTo>
                  <a:pt x="9018" y="1899"/>
                </a:lnTo>
                <a:lnTo>
                  <a:pt x="9018" y="1928"/>
                </a:lnTo>
                <a:lnTo>
                  <a:pt x="8930" y="1961"/>
                </a:lnTo>
                <a:lnTo>
                  <a:pt x="9030" y="2012"/>
                </a:lnTo>
                <a:lnTo>
                  <a:pt x="8975" y="2063"/>
                </a:lnTo>
                <a:lnTo>
                  <a:pt x="9113" y="2105"/>
                </a:lnTo>
                <a:lnTo>
                  <a:pt x="9174" y="2124"/>
                </a:lnTo>
                <a:lnTo>
                  <a:pt x="9217" y="2105"/>
                </a:lnTo>
                <a:lnTo>
                  <a:pt x="9366" y="2021"/>
                </a:lnTo>
                <a:lnTo>
                  <a:pt x="9437" y="1928"/>
                </a:lnTo>
                <a:lnTo>
                  <a:pt x="9389" y="1848"/>
                </a:lnTo>
                <a:lnTo>
                  <a:pt x="9405" y="1765"/>
                </a:lnTo>
                <a:lnTo>
                  <a:pt x="9322" y="1765"/>
                </a:lnTo>
                <a:close/>
                <a:moveTo>
                  <a:pt x="5925" y="1858"/>
                </a:moveTo>
                <a:lnTo>
                  <a:pt x="5864" y="1961"/>
                </a:lnTo>
                <a:lnTo>
                  <a:pt x="5825" y="2063"/>
                </a:lnTo>
                <a:lnTo>
                  <a:pt x="5759" y="2115"/>
                </a:lnTo>
                <a:lnTo>
                  <a:pt x="5831" y="2105"/>
                </a:lnTo>
                <a:lnTo>
                  <a:pt x="5819" y="2175"/>
                </a:lnTo>
                <a:lnTo>
                  <a:pt x="5914" y="2115"/>
                </a:lnTo>
                <a:lnTo>
                  <a:pt x="5985" y="2053"/>
                </a:lnTo>
                <a:lnTo>
                  <a:pt x="5997" y="2105"/>
                </a:lnTo>
                <a:lnTo>
                  <a:pt x="6062" y="2134"/>
                </a:lnTo>
                <a:lnTo>
                  <a:pt x="6123" y="2092"/>
                </a:lnTo>
                <a:lnTo>
                  <a:pt x="6100" y="2053"/>
                </a:lnTo>
                <a:lnTo>
                  <a:pt x="6062" y="2063"/>
                </a:lnTo>
                <a:lnTo>
                  <a:pt x="6073" y="2012"/>
                </a:lnTo>
                <a:lnTo>
                  <a:pt x="6035" y="1970"/>
                </a:lnTo>
                <a:lnTo>
                  <a:pt x="5990" y="1928"/>
                </a:lnTo>
                <a:lnTo>
                  <a:pt x="5974" y="1899"/>
                </a:lnTo>
                <a:lnTo>
                  <a:pt x="5947" y="1919"/>
                </a:lnTo>
                <a:lnTo>
                  <a:pt x="5952" y="1867"/>
                </a:lnTo>
                <a:lnTo>
                  <a:pt x="5925" y="1858"/>
                </a:lnTo>
                <a:close/>
                <a:moveTo>
                  <a:pt x="1567" y="2092"/>
                </a:moveTo>
                <a:lnTo>
                  <a:pt x="1534" y="2134"/>
                </a:lnTo>
                <a:lnTo>
                  <a:pt x="1539" y="2143"/>
                </a:lnTo>
                <a:lnTo>
                  <a:pt x="1584" y="2134"/>
                </a:lnTo>
                <a:lnTo>
                  <a:pt x="1589" y="2166"/>
                </a:lnTo>
                <a:lnTo>
                  <a:pt x="1612" y="2185"/>
                </a:lnTo>
                <a:lnTo>
                  <a:pt x="1667" y="2166"/>
                </a:lnTo>
                <a:lnTo>
                  <a:pt x="1677" y="2143"/>
                </a:lnTo>
                <a:lnTo>
                  <a:pt x="1639" y="2134"/>
                </a:lnTo>
                <a:lnTo>
                  <a:pt x="1622" y="2105"/>
                </a:lnTo>
                <a:lnTo>
                  <a:pt x="1584" y="2115"/>
                </a:lnTo>
                <a:lnTo>
                  <a:pt x="1567" y="2092"/>
                </a:lnTo>
                <a:close/>
                <a:moveTo>
                  <a:pt x="5929" y="2195"/>
                </a:moveTo>
                <a:lnTo>
                  <a:pt x="5874" y="2246"/>
                </a:lnTo>
                <a:lnTo>
                  <a:pt x="5874" y="2288"/>
                </a:lnTo>
                <a:lnTo>
                  <a:pt x="5907" y="2288"/>
                </a:lnTo>
                <a:lnTo>
                  <a:pt x="5990" y="2217"/>
                </a:lnTo>
                <a:lnTo>
                  <a:pt x="5997" y="2195"/>
                </a:lnTo>
                <a:lnTo>
                  <a:pt x="5929" y="2195"/>
                </a:lnTo>
                <a:close/>
                <a:moveTo>
                  <a:pt x="6073" y="2259"/>
                </a:moveTo>
                <a:lnTo>
                  <a:pt x="6045" y="2297"/>
                </a:lnTo>
                <a:lnTo>
                  <a:pt x="6040" y="2310"/>
                </a:lnTo>
                <a:lnTo>
                  <a:pt x="6040" y="2339"/>
                </a:lnTo>
                <a:lnTo>
                  <a:pt x="6057" y="2349"/>
                </a:lnTo>
                <a:lnTo>
                  <a:pt x="6100" y="2288"/>
                </a:lnTo>
                <a:lnTo>
                  <a:pt x="6095" y="2259"/>
                </a:lnTo>
                <a:lnTo>
                  <a:pt x="6073" y="2259"/>
                </a:lnTo>
                <a:close/>
                <a:moveTo>
                  <a:pt x="1544" y="2503"/>
                </a:moveTo>
                <a:lnTo>
                  <a:pt x="1484" y="2525"/>
                </a:lnTo>
                <a:lnTo>
                  <a:pt x="1489" y="2567"/>
                </a:lnTo>
                <a:lnTo>
                  <a:pt x="1512" y="2586"/>
                </a:lnTo>
                <a:lnTo>
                  <a:pt x="1556" y="2567"/>
                </a:lnTo>
                <a:lnTo>
                  <a:pt x="1584" y="2516"/>
                </a:lnTo>
                <a:lnTo>
                  <a:pt x="1544" y="2503"/>
                </a:lnTo>
                <a:close/>
                <a:moveTo>
                  <a:pt x="9846" y="2730"/>
                </a:moveTo>
                <a:lnTo>
                  <a:pt x="9803" y="2833"/>
                </a:lnTo>
                <a:lnTo>
                  <a:pt x="9780" y="2955"/>
                </a:lnTo>
                <a:lnTo>
                  <a:pt x="9803" y="3029"/>
                </a:lnTo>
                <a:lnTo>
                  <a:pt x="9808" y="3150"/>
                </a:lnTo>
                <a:lnTo>
                  <a:pt x="9835" y="3090"/>
                </a:lnTo>
                <a:lnTo>
                  <a:pt x="9851" y="3119"/>
                </a:lnTo>
                <a:lnTo>
                  <a:pt x="9830" y="3183"/>
                </a:lnTo>
                <a:lnTo>
                  <a:pt x="9846" y="3212"/>
                </a:lnTo>
                <a:lnTo>
                  <a:pt x="9906" y="3234"/>
                </a:lnTo>
                <a:lnTo>
                  <a:pt x="9946" y="3314"/>
                </a:lnTo>
                <a:lnTo>
                  <a:pt x="9934" y="3398"/>
                </a:lnTo>
                <a:lnTo>
                  <a:pt x="9858" y="3375"/>
                </a:lnTo>
                <a:lnTo>
                  <a:pt x="9846" y="3468"/>
                </a:lnTo>
                <a:lnTo>
                  <a:pt x="9874" y="3542"/>
                </a:lnTo>
                <a:lnTo>
                  <a:pt x="9813" y="3581"/>
                </a:lnTo>
                <a:lnTo>
                  <a:pt x="9830" y="3632"/>
                </a:lnTo>
                <a:lnTo>
                  <a:pt x="9918" y="3654"/>
                </a:lnTo>
                <a:lnTo>
                  <a:pt x="9868" y="3674"/>
                </a:lnTo>
                <a:lnTo>
                  <a:pt x="9780" y="3818"/>
                </a:lnTo>
                <a:lnTo>
                  <a:pt x="9813" y="3837"/>
                </a:lnTo>
                <a:lnTo>
                  <a:pt x="9851" y="3799"/>
                </a:lnTo>
                <a:lnTo>
                  <a:pt x="9901" y="3809"/>
                </a:lnTo>
                <a:lnTo>
                  <a:pt x="9941" y="3748"/>
                </a:lnTo>
                <a:lnTo>
                  <a:pt x="9968" y="3777"/>
                </a:lnTo>
                <a:lnTo>
                  <a:pt x="10061" y="3735"/>
                </a:lnTo>
                <a:lnTo>
                  <a:pt x="10139" y="3735"/>
                </a:lnTo>
                <a:lnTo>
                  <a:pt x="10189" y="3664"/>
                </a:lnTo>
                <a:lnTo>
                  <a:pt x="10166" y="3603"/>
                </a:lnTo>
                <a:lnTo>
                  <a:pt x="10194" y="3562"/>
                </a:lnTo>
                <a:lnTo>
                  <a:pt x="10199" y="3478"/>
                </a:lnTo>
                <a:lnTo>
                  <a:pt x="10134" y="3459"/>
                </a:lnTo>
                <a:lnTo>
                  <a:pt x="10117" y="3408"/>
                </a:lnTo>
                <a:lnTo>
                  <a:pt x="10084" y="3254"/>
                </a:lnTo>
                <a:lnTo>
                  <a:pt x="10044" y="3234"/>
                </a:lnTo>
                <a:lnTo>
                  <a:pt x="9996" y="3068"/>
                </a:lnTo>
                <a:lnTo>
                  <a:pt x="9941" y="3058"/>
                </a:lnTo>
                <a:lnTo>
                  <a:pt x="9989" y="2945"/>
                </a:lnTo>
                <a:lnTo>
                  <a:pt x="10001" y="2843"/>
                </a:lnTo>
                <a:lnTo>
                  <a:pt x="9946" y="2843"/>
                </a:lnTo>
                <a:lnTo>
                  <a:pt x="9890" y="2862"/>
                </a:lnTo>
                <a:lnTo>
                  <a:pt x="9951" y="2730"/>
                </a:lnTo>
                <a:lnTo>
                  <a:pt x="9886" y="2740"/>
                </a:lnTo>
                <a:lnTo>
                  <a:pt x="9846" y="2730"/>
                </a:lnTo>
                <a:close/>
                <a:moveTo>
                  <a:pt x="2046" y="2810"/>
                </a:moveTo>
                <a:lnTo>
                  <a:pt x="2008" y="2833"/>
                </a:lnTo>
                <a:lnTo>
                  <a:pt x="1936" y="2875"/>
                </a:lnTo>
                <a:lnTo>
                  <a:pt x="1908" y="2936"/>
                </a:lnTo>
                <a:lnTo>
                  <a:pt x="1920" y="2965"/>
                </a:lnTo>
                <a:lnTo>
                  <a:pt x="1998" y="2913"/>
                </a:lnTo>
                <a:lnTo>
                  <a:pt x="2080" y="2853"/>
                </a:lnTo>
                <a:lnTo>
                  <a:pt x="2080" y="2824"/>
                </a:lnTo>
                <a:lnTo>
                  <a:pt x="2046" y="2810"/>
                </a:lnTo>
                <a:close/>
                <a:moveTo>
                  <a:pt x="9741" y="3160"/>
                </a:moveTo>
                <a:lnTo>
                  <a:pt x="9698" y="3170"/>
                </a:lnTo>
                <a:lnTo>
                  <a:pt x="9653" y="3234"/>
                </a:lnTo>
                <a:lnTo>
                  <a:pt x="9575" y="3337"/>
                </a:lnTo>
                <a:lnTo>
                  <a:pt x="9603" y="3459"/>
                </a:lnTo>
                <a:lnTo>
                  <a:pt x="9554" y="3603"/>
                </a:lnTo>
                <a:lnTo>
                  <a:pt x="9630" y="3623"/>
                </a:lnTo>
                <a:lnTo>
                  <a:pt x="9730" y="3542"/>
                </a:lnTo>
                <a:lnTo>
                  <a:pt x="9775" y="3427"/>
                </a:lnTo>
                <a:lnTo>
                  <a:pt x="9768" y="3337"/>
                </a:lnTo>
                <a:lnTo>
                  <a:pt x="9796" y="3244"/>
                </a:lnTo>
                <a:lnTo>
                  <a:pt x="9741" y="3160"/>
                </a:lnTo>
                <a:close/>
                <a:moveTo>
                  <a:pt x="2868" y="3295"/>
                </a:moveTo>
                <a:lnTo>
                  <a:pt x="2846" y="3337"/>
                </a:lnTo>
                <a:lnTo>
                  <a:pt x="2836" y="3398"/>
                </a:lnTo>
                <a:lnTo>
                  <a:pt x="2841" y="3427"/>
                </a:lnTo>
                <a:lnTo>
                  <a:pt x="2836" y="3491"/>
                </a:lnTo>
                <a:lnTo>
                  <a:pt x="2846" y="3552"/>
                </a:lnTo>
                <a:lnTo>
                  <a:pt x="2868" y="3552"/>
                </a:lnTo>
                <a:lnTo>
                  <a:pt x="2863" y="3449"/>
                </a:lnTo>
                <a:lnTo>
                  <a:pt x="2946" y="3305"/>
                </a:lnTo>
                <a:lnTo>
                  <a:pt x="2891" y="3314"/>
                </a:lnTo>
                <a:lnTo>
                  <a:pt x="2868" y="3295"/>
                </a:lnTo>
                <a:close/>
                <a:moveTo>
                  <a:pt x="7010" y="3623"/>
                </a:moveTo>
                <a:lnTo>
                  <a:pt x="6955" y="3664"/>
                </a:lnTo>
                <a:lnTo>
                  <a:pt x="6907" y="3748"/>
                </a:lnTo>
                <a:lnTo>
                  <a:pt x="6812" y="3953"/>
                </a:lnTo>
                <a:lnTo>
                  <a:pt x="6752" y="4033"/>
                </a:lnTo>
                <a:lnTo>
                  <a:pt x="6769" y="4065"/>
                </a:lnTo>
                <a:lnTo>
                  <a:pt x="6724" y="4117"/>
                </a:lnTo>
                <a:lnTo>
                  <a:pt x="6729" y="4158"/>
                </a:lnTo>
                <a:lnTo>
                  <a:pt x="6840" y="4158"/>
                </a:lnTo>
                <a:lnTo>
                  <a:pt x="6900" y="4146"/>
                </a:lnTo>
                <a:lnTo>
                  <a:pt x="6950" y="4187"/>
                </a:lnTo>
                <a:lnTo>
                  <a:pt x="6900" y="4248"/>
                </a:lnTo>
                <a:lnTo>
                  <a:pt x="6934" y="4248"/>
                </a:lnTo>
                <a:lnTo>
                  <a:pt x="7017" y="4136"/>
                </a:lnTo>
                <a:lnTo>
                  <a:pt x="7033" y="4158"/>
                </a:lnTo>
                <a:lnTo>
                  <a:pt x="7005" y="4261"/>
                </a:lnTo>
                <a:lnTo>
                  <a:pt x="7038" y="4290"/>
                </a:lnTo>
                <a:lnTo>
                  <a:pt x="7065" y="4280"/>
                </a:lnTo>
                <a:lnTo>
                  <a:pt x="7105" y="4168"/>
                </a:lnTo>
                <a:lnTo>
                  <a:pt x="7100" y="4084"/>
                </a:lnTo>
                <a:lnTo>
                  <a:pt x="7105" y="4014"/>
                </a:lnTo>
                <a:lnTo>
                  <a:pt x="7060" y="4033"/>
                </a:lnTo>
                <a:lnTo>
                  <a:pt x="7093" y="3940"/>
                </a:lnTo>
                <a:lnTo>
                  <a:pt x="7045" y="3902"/>
                </a:lnTo>
                <a:lnTo>
                  <a:pt x="7010" y="3931"/>
                </a:lnTo>
                <a:lnTo>
                  <a:pt x="6967" y="3888"/>
                </a:lnTo>
                <a:lnTo>
                  <a:pt x="6995" y="3850"/>
                </a:lnTo>
                <a:lnTo>
                  <a:pt x="6962" y="3818"/>
                </a:lnTo>
                <a:lnTo>
                  <a:pt x="6917" y="3860"/>
                </a:lnTo>
                <a:lnTo>
                  <a:pt x="6973" y="3748"/>
                </a:lnTo>
                <a:lnTo>
                  <a:pt x="7017" y="3664"/>
                </a:lnTo>
                <a:lnTo>
                  <a:pt x="7033" y="3632"/>
                </a:lnTo>
                <a:lnTo>
                  <a:pt x="7010" y="3623"/>
                </a:lnTo>
                <a:close/>
                <a:moveTo>
                  <a:pt x="2946" y="3735"/>
                </a:moveTo>
                <a:lnTo>
                  <a:pt x="2929" y="3767"/>
                </a:lnTo>
                <a:lnTo>
                  <a:pt x="2923" y="3837"/>
                </a:lnTo>
                <a:lnTo>
                  <a:pt x="2973" y="3860"/>
                </a:lnTo>
                <a:lnTo>
                  <a:pt x="2968" y="3902"/>
                </a:lnTo>
                <a:lnTo>
                  <a:pt x="3001" y="3940"/>
                </a:lnTo>
                <a:lnTo>
                  <a:pt x="3001" y="3992"/>
                </a:lnTo>
                <a:lnTo>
                  <a:pt x="3073" y="4055"/>
                </a:lnTo>
                <a:lnTo>
                  <a:pt x="3111" y="4033"/>
                </a:lnTo>
                <a:lnTo>
                  <a:pt x="3111" y="3963"/>
                </a:lnTo>
                <a:lnTo>
                  <a:pt x="3078" y="3911"/>
                </a:lnTo>
                <a:lnTo>
                  <a:pt x="3073" y="3850"/>
                </a:lnTo>
                <a:lnTo>
                  <a:pt x="3066" y="3799"/>
                </a:lnTo>
                <a:lnTo>
                  <a:pt x="3023" y="3786"/>
                </a:lnTo>
                <a:lnTo>
                  <a:pt x="2996" y="3767"/>
                </a:lnTo>
                <a:lnTo>
                  <a:pt x="2946" y="3735"/>
                </a:lnTo>
                <a:close/>
                <a:moveTo>
                  <a:pt x="6504" y="3837"/>
                </a:moveTo>
                <a:lnTo>
                  <a:pt x="6486" y="3860"/>
                </a:lnTo>
                <a:lnTo>
                  <a:pt x="6526" y="3921"/>
                </a:lnTo>
                <a:lnTo>
                  <a:pt x="6591" y="3963"/>
                </a:lnTo>
                <a:lnTo>
                  <a:pt x="6619" y="3953"/>
                </a:lnTo>
                <a:lnTo>
                  <a:pt x="6619" y="3931"/>
                </a:lnTo>
                <a:lnTo>
                  <a:pt x="6576" y="3879"/>
                </a:lnTo>
                <a:lnTo>
                  <a:pt x="6504" y="3837"/>
                </a:lnTo>
                <a:close/>
                <a:moveTo>
                  <a:pt x="6443" y="4229"/>
                </a:moveTo>
                <a:lnTo>
                  <a:pt x="6416" y="4271"/>
                </a:lnTo>
                <a:lnTo>
                  <a:pt x="6421" y="4322"/>
                </a:lnTo>
                <a:lnTo>
                  <a:pt x="6486" y="4373"/>
                </a:lnTo>
                <a:lnTo>
                  <a:pt x="6509" y="4363"/>
                </a:lnTo>
                <a:lnTo>
                  <a:pt x="6548" y="4312"/>
                </a:lnTo>
                <a:lnTo>
                  <a:pt x="6493" y="4312"/>
                </a:lnTo>
                <a:lnTo>
                  <a:pt x="6453" y="4290"/>
                </a:lnTo>
                <a:lnTo>
                  <a:pt x="6443" y="4229"/>
                </a:lnTo>
                <a:close/>
                <a:moveTo>
                  <a:pt x="13035" y="4248"/>
                </a:moveTo>
                <a:lnTo>
                  <a:pt x="13090" y="4280"/>
                </a:lnTo>
                <a:lnTo>
                  <a:pt x="13145" y="4271"/>
                </a:lnTo>
                <a:lnTo>
                  <a:pt x="13167" y="4351"/>
                </a:lnTo>
                <a:lnTo>
                  <a:pt x="13173" y="4486"/>
                </a:lnTo>
                <a:lnTo>
                  <a:pt x="13118" y="4467"/>
                </a:lnTo>
                <a:lnTo>
                  <a:pt x="13073" y="4486"/>
                </a:lnTo>
                <a:lnTo>
                  <a:pt x="13085" y="4588"/>
                </a:lnTo>
                <a:lnTo>
                  <a:pt x="13023" y="4578"/>
                </a:lnTo>
                <a:lnTo>
                  <a:pt x="13030" y="4620"/>
                </a:lnTo>
                <a:lnTo>
                  <a:pt x="13067" y="4649"/>
                </a:lnTo>
                <a:lnTo>
                  <a:pt x="13112" y="4774"/>
                </a:lnTo>
                <a:lnTo>
                  <a:pt x="13183" y="4812"/>
                </a:lnTo>
                <a:lnTo>
                  <a:pt x="13200" y="4864"/>
                </a:lnTo>
                <a:lnTo>
                  <a:pt x="13195" y="4916"/>
                </a:lnTo>
                <a:lnTo>
                  <a:pt x="13200" y="4947"/>
                </a:lnTo>
                <a:lnTo>
                  <a:pt x="13228" y="5041"/>
                </a:lnTo>
                <a:lnTo>
                  <a:pt x="13223" y="4938"/>
                </a:lnTo>
                <a:lnTo>
                  <a:pt x="13266" y="4906"/>
                </a:lnTo>
                <a:lnTo>
                  <a:pt x="13293" y="4989"/>
                </a:lnTo>
                <a:lnTo>
                  <a:pt x="13348" y="5070"/>
                </a:lnTo>
                <a:lnTo>
                  <a:pt x="13305" y="5111"/>
                </a:lnTo>
                <a:lnTo>
                  <a:pt x="13243" y="5082"/>
                </a:lnTo>
                <a:lnTo>
                  <a:pt x="13243" y="5195"/>
                </a:lnTo>
                <a:lnTo>
                  <a:pt x="13283" y="5204"/>
                </a:lnTo>
                <a:lnTo>
                  <a:pt x="13278" y="5297"/>
                </a:lnTo>
                <a:lnTo>
                  <a:pt x="13326" y="5339"/>
                </a:lnTo>
                <a:lnTo>
                  <a:pt x="13333" y="5480"/>
                </a:lnTo>
                <a:lnTo>
                  <a:pt x="13354" y="5573"/>
                </a:lnTo>
                <a:lnTo>
                  <a:pt x="13354" y="5605"/>
                </a:lnTo>
                <a:lnTo>
                  <a:pt x="13266" y="5634"/>
                </a:lnTo>
                <a:lnTo>
                  <a:pt x="13178" y="5615"/>
                </a:lnTo>
                <a:lnTo>
                  <a:pt x="13128" y="5545"/>
                </a:lnTo>
                <a:lnTo>
                  <a:pt x="13067" y="5512"/>
                </a:lnTo>
                <a:lnTo>
                  <a:pt x="13040" y="5410"/>
                </a:lnTo>
                <a:lnTo>
                  <a:pt x="13030" y="5339"/>
                </a:lnTo>
                <a:lnTo>
                  <a:pt x="13045" y="5307"/>
                </a:lnTo>
                <a:lnTo>
                  <a:pt x="13050" y="5256"/>
                </a:lnTo>
                <a:lnTo>
                  <a:pt x="13050" y="5153"/>
                </a:lnTo>
                <a:lnTo>
                  <a:pt x="13100" y="5143"/>
                </a:lnTo>
                <a:lnTo>
                  <a:pt x="13078" y="5101"/>
                </a:lnTo>
                <a:lnTo>
                  <a:pt x="13050" y="5092"/>
                </a:lnTo>
                <a:lnTo>
                  <a:pt x="13012" y="4999"/>
                </a:lnTo>
                <a:lnTo>
                  <a:pt x="12967" y="4947"/>
                </a:lnTo>
                <a:lnTo>
                  <a:pt x="12885" y="4793"/>
                </a:lnTo>
                <a:lnTo>
                  <a:pt x="12879" y="4701"/>
                </a:lnTo>
                <a:lnTo>
                  <a:pt x="12814" y="4578"/>
                </a:lnTo>
                <a:lnTo>
                  <a:pt x="12852" y="4444"/>
                </a:lnTo>
                <a:lnTo>
                  <a:pt x="12907" y="4424"/>
                </a:lnTo>
                <a:lnTo>
                  <a:pt x="12924" y="4341"/>
                </a:lnTo>
                <a:lnTo>
                  <a:pt x="12974" y="4312"/>
                </a:lnTo>
                <a:lnTo>
                  <a:pt x="13035" y="4248"/>
                </a:lnTo>
                <a:close/>
                <a:moveTo>
                  <a:pt x="12333" y="4261"/>
                </a:moveTo>
                <a:lnTo>
                  <a:pt x="12340" y="4290"/>
                </a:lnTo>
                <a:lnTo>
                  <a:pt x="12262" y="4341"/>
                </a:lnTo>
                <a:lnTo>
                  <a:pt x="12300" y="4392"/>
                </a:lnTo>
                <a:lnTo>
                  <a:pt x="12262" y="4505"/>
                </a:lnTo>
                <a:lnTo>
                  <a:pt x="12223" y="4527"/>
                </a:lnTo>
                <a:lnTo>
                  <a:pt x="12278" y="4607"/>
                </a:lnTo>
                <a:lnTo>
                  <a:pt x="12350" y="4659"/>
                </a:lnTo>
                <a:lnTo>
                  <a:pt x="12438" y="4774"/>
                </a:lnTo>
                <a:lnTo>
                  <a:pt x="12466" y="4812"/>
                </a:lnTo>
                <a:lnTo>
                  <a:pt x="12499" y="4836"/>
                </a:lnTo>
                <a:lnTo>
                  <a:pt x="12538" y="4887"/>
                </a:lnTo>
                <a:lnTo>
                  <a:pt x="12561" y="4980"/>
                </a:lnTo>
                <a:lnTo>
                  <a:pt x="12554" y="5041"/>
                </a:lnTo>
                <a:lnTo>
                  <a:pt x="12494" y="5111"/>
                </a:lnTo>
                <a:lnTo>
                  <a:pt x="12443" y="5101"/>
                </a:lnTo>
                <a:lnTo>
                  <a:pt x="12378" y="5121"/>
                </a:lnTo>
                <a:lnTo>
                  <a:pt x="12290" y="5070"/>
                </a:lnTo>
                <a:lnTo>
                  <a:pt x="12180" y="4980"/>
                </a:lnTo>
                <a:lnTo>
                  <a:pt x="12080" y="4980"/>
                </a:lnTo>
                <a:lnTo>
                  <a:pt x="12014" y="5018"/>
                </a:lnTo>
                <a:lnTo>
                  <a:pt x="11947" y="5111"/>
                </a:lnTo>
                <a:lnTo>
                  <a:pt x="11831" y="5092"/>
                </a:lnTo>
                <a:lnTo>
                  <a:pt x="11816" y="5195"/>
                </a:lnTo>
                <a:lnTo>
                  <a:pt x="11721" y="5204"/>
                </a:lnTo>
                <a:lnTo>
                  <a:pt x="11661" y="5339"/>
                </a:lnTo>
                <a:lnTo>
                  <a:pt x="11706" y="5400"/>
                </a:lnTo>
                <a:lnTo>
                  <a:pt x="11683" y="5502"/>
                </a:lnTo>
                <a:lnTo>
                  <a:pt x="11733" y="5573"/>
                </a:lnTo>
                <a:lnTo>
                  <a:pt x="11776" y="5708"/>
                </a:lnTo>
                <a:lnTo>
                  <a:pt x="11844" y="5708"/>
                </a:lnTo>
                <a:lnTo>
                  <a:pt x="11904" y="5779"/>
                </a:lnTo>
                <a:lnTo>
                  <a:pt x="11942" y="5760"/>
                </a:lnTo>
                <a:lnTo>
                  <a:pt x="11954" y="5708"/>
                </a:lnTo>
                <a:lnTo>
                  <a:pt x="12019" y="5708"/>
                </a:lnTo>
                <a:lnTo>
                  <a:pt x="12075" y="5779"/>
                </a:lnTo>
                <a:lnTo>
                  <a:pt x="12168" y="5769"/>
                </a:lnTo>
                <a:lnTo>
                  <a:pt x="12207" y="5685"/>
                </a:lnTo>
                <a:lnTo>
                  <a:pt x="12262" y="5718"/>
                </a:lnTo>
                <a:lnTo>
                  <a:pt x="12300" y="5708"/>
                </a:lnTo>
                <a:lnTo>
                  <a:pt x="12278" y="5760"/>
                </a:lnTo>
                <a:lnTo>
                  <a:pt x="12306" y="5820"/>
                </a:lnTo>
                <a:lnTo>
                  <a:pt x="12295" y="5871"/>
                </a:lnTo>
                <a:lnTo>
                  <a:pt x="12306" y="5974"/>
                </a:lnTo>
                <a:lnTo>
                  <a:pt x="12285" y="6067"/>
                </a:lnTo>
                <a:lnTo>
                  <a:pt x="12268" y="6180"/>
                </a:lnTo>
                <a:lnTo>
                  <a:pt x="12262" y="6211"/>
                </a:lnTo>
                <a:lnTo>
                  <a:pt x="12257" y="6314"/>
                </a:lnTo>
                <a:lnTo>
                  <a:pt x="12245" y="6375"/>
                </a:lnTo>
                <a:lnTo>
                  <a:pt x="12250" y="6385"/>
                </a:lnTo>
                <a:lnTo>
                  <a:pt x="12235" y="6427"/>
                </a:lnTo>
                <a:lnTo>
                  <a:pt x="12207" y="6455"/>
                </a:lnTo>
                <a:lnTo>
                  <a:pt x="12157" y="6446"/>
                </a:lnTo>
                <a:lnTo>
                  <a:pt x="12107" y="6417"/>
                </a:lnTo>
                <a:lnTo>
                  <a:pt x="12097" y="6455"/>
                </a:lnTo>
                <a:lnTo>
                  <a:pt x="12075" y="6385"/>
                </a:lnTo>
                <a:lnTo>
                  <a:pt x="12030" y="6366"/>
                </a:lnTo>
                <a:lnTo>
                  <a:pt x="11975" y="6375"/>
                </a:lnTo>
                <a:lnTo>
                  <a:pt x="11954" y="6417"/>
                </a:lnTo>
                <a:lnTo>
                  <a:pt x="11909" y="6455"/>
                </a:lnTo>
                <a:lnTo>
                  <a:pt x="11882" y="6436"/>
                </a:lnTo>
                <a:lnTo>
                  <a:pt x="11821" y="6394"/>
                </a:lnTo>
                <a:lnTo>
                  <a:pt x="11761" y="6353"/>
                </a:lnTo>
                <a:lnTo>
                  <a:pt x="11678" y="6353"/>
                </a:lnTo>
                <a:lnTo>
                  <a:pt x="11661" y="6314"/>
                </a:lnTo>
                <a:lnTo>
                  <a:pt x="11601" y="6292"/>
                </a:lnTo>
                <a:lnTo>
                  <a:pt x="11578" y="6273"/>
                </a:lnTo>
                <a:lnTo>
                  <a:pt x="11556" y="6273"/>
                </a:lnTo>
                <a:lnTo>
                  <a:pt x="11533" y="6211"/>
                </a:lnTo>
                <a:lnTo>
                  <a:pt x="11451" y="6180"/>
                </a:lnTo>
                <a:lnTo>
                  <a:pt x="11407" y="6199"/>
                </a:lnTo>
                <a:lnTo>
                  <a:pt x="11363" y="6263"/>
                </a:lnTo>
                <a:lnTo>
                  <a:pt x="11347" y="6324"/>
                </a:lnTo>
                <a:lnTo>
                  <a:pt x="11363" y="6427"/>
                </a:lnTo>
                <a:lnTo>
                  <a:pt x="11335" y="6488"/>
                </a:lnTo>
                <a:lnTo>
                  <a:pt x="11307" y="6520"/>
                </a:lnTo>
                <a:lnTo>
                  <a:pt x="11242" y="6446"/>
                </a:lnTo>
                <a:lnTo>
                  <a:pt x="11154" y="6385"/>
                </a:lnTo>
                <a:lnTo>
                  <a:pt x="11099" y="6353"/>
                </a:lnTo>
                <a:lnTo>
                  <a:pt x="11065" y="6231"/>
                </a:lnTo>
                <a:lnTo>
                  <a:pt x="10982" y="6170"/>
                </a:lnTo>
                <a:lnTo>
                  <a:pt x="10934" y="6148"/>
                </a:lnTo>
                <a:lnTo>
                  <a:pt x="10906" y="6160"/>
                </a:lnTo>
                <a:lnTo>
                  <a:pt x="10834" y="6109"/>
                </a:lnTo>
                <a:lnTo>
                  <a:pt x="10811" y="6086"/>
                </a:lnTo>
                <a:lnTo>
                  <a:pt x="10796" y="6025"/>
                </a:lnTo>
                <a:lnTo>
                  <a:pt x="10761" y="6025"/>
                </a:lnTo>
                <a:lnTo>
                  <a:pt x="10751" y="5955"/>
                </a:lnTo>
                <a:lnTo>
                  <a:pt x="10789" y="5881"/>
                </a:lnTo>
                <a:lnTo>
                  <a:pt x="10796" y="5769"/>
                </a:lnTo>
                <a:lnTo>
                  <a:pt x="10773" y="5737"/>
                </a:lnTo>
                <a:lnTo>
                  <a:pt x="10773" y="5676"/>
                </a:lnTo>
                <a:lnTo>
                  <a:pt x="10801" y="5615"/>
                </a:lnTo>
                <a:lnTo>
                  <a:pt x="10796" y="5583"/>
                </a:lnTo>
                <a:lnTo>
                  <a:pt x="10746" y="5634"/>
                </a:lnTo>
                <a:lnTo>
                  <a:pt x="10746" y="5564"/>
                </a:lnTo>
                <a:lnTo>
                  <a:pt x="10701" y="5545"/>
                </a:lnTo>
                <a:lnTo>
                  <a:pt x="10635" y="5596"/>
                </a:lnTo>
                <a:lnTo>
                  <a:pt x="10596" y="5605"/>
                </a:lnTo>
                <a:lnTo>
                  <a:pt x="10568" y="5573"/>
                </a:lnTo>
                <a:lnTo>
                  <a:pt x="10502" y="5573"/>
                </a:lnTo>
                <a:lnTo>
                  <a:pt x="10447" y="5625"/>
                </a:lnTo>
                <a:lnTo>
                  <a:pt x="10415" y="5605"/>
                </a:lnTo>
                <a:lnTo>
                  <a:pt x="10315" y="5615"/>
                </a:lnTo>
                <a:lnTo>
                  <a:pt x="10210" y="5634"/>
                </a:lnTo>
                <a:lnTo>
                  <a:pt x="10149" y="5676"/>
                </a:lnTo>
                <a:lnTo>
                  <a:pt x="10111" y="5727"/>
                </a:lnTo>
                <a:lnTo>
                  <a:pt x="10044" y="5750"/>
                </a:lnTo>
                <a:lnTo>
                  <a:pt x="9984" y="5820"/>
                </a:lnTo>
                <a:lnTo>
                  <a:pt x="9956" y="5820"/>
                </a:lnTo>
                <a:lnTo>
                  <a:pt x="9896" y="5788"/>
                </a:lnTo>
                <a:lnTo>
                  <a:pt x="9841" y="5801"/>
                </a:lnTo>
                <a:lnTo>
                  <a:pt x="9803" y="5737"/>
                </a:lnTo>
                <a:lnTo>
                  <a:pt x="9791" y="5737"/>
                </a:lnTo>
                <a:lnTo>
                  <a:pt x="9803" y="5708"/>
                </a:lnTo>
                <a:lnTo>
                  <a:pt x="9841" y="5656"/>
                </a:lnTo>
                <a:lnTo>
                  <a:pt x="9896" y="5656"/>
                </a:lnTo>
                <a:lnTo>
                  <a:pt x="9974" y="5656"/>
                </a:lnTo>
                <a:lnTo>
                  <a:pt x="10017" y="5554"/>
                </a:lnTo>
                <a:lnTo>
                  <a:pt x="10061" y="5522"/>
                </a:lnTo>
                <a:lnTo>
                  <a:pt x="10072" y="5429"/>
                </a:lnTo>
                <a:lnTo>
                  <a:pt x="10106" y="5368"/>
                </a:lnTo>
                <a:lnTo>
                  <a:pt x="10084" y="5287"/>
                </a:lnTo>
                <a:lnTo>
                  <a:pt x="10106" y="5172"/>
                </a:lnTo>
                <a:lnTo>
                  <a:pt x="10144" y="5101"/>
                </a:lnTo>
                <a:lnTo>
                  <a:pt x="10149" y="5060"/>
                </a:lnTo>
                <a:lnTo>
                  <a:pt x="10227" y="5031"/>
                </a:lnTo>
                <a:lnTo>
                  <a:pt x="10282" y="4938"/>
                </a:lnTo>
                <a:lnTo>
                  <a:pt x="10277" y="4855"/>
                </a:lnTo>
                <a:lnTo>
                  <a:pt x="10282" y="4774"/>
                </a:lnTo>
                <a:lnTo>
                  <a:pt x="10365" y="4732"/>
                </a:lnTo>
                <a:lnTo>
                  <a:pt x="10480" y="4774"/>
                </a:lnTo>
                <a:lnTo>
                  <a:pt x="10530" y="4701"/>
                </a:lnTo>
                <a:lnTo>
                  <a:pt x="10553" y="4691"/>
                </a:lnTo>
                <a:lnTo>
                  <a:pt x="10585" y="4630"/>
                </a:lnTo>
                <a:lnTo>
                  <a:pt x="10613" y="4607"/>
                </a:lnTo>
                <a:lnTo>
                  <a:pt x="10663" y="4649"/>
                </a:lnTo>
                <a:lnTo>
                  <a:pt x="10690" y="4672"/>
                </a:lnTo>
                <a:lnTo>
                  <a:pt x="10713" y="4803"/>
                </a:lnTo>
                <a:lnTo>
                  <a:pt x="10756" y="4887"/>
                </a:lnTo>
                <a:lnTo>
                  <a:pt x="10811" y="4980"/>
                </a:lnTo>
                <a:lnTo>
                  <a:pt x="10861" y="5041"/>
                </a:lnTo>
                <a:lnTo>
                  <a:pt x="10906" y="5050"/>
                </a:lnTo>
                <a:lnTo>
                  <a:pt x="10934" y="5101"/>
                </a:lnTo>
                <a:lnTo>
                  <a:pt x="10971" y="5121"/>
                </a:lnTo>
                <a:lnTo>
                  <a:pt x="10994" y="5185"/>
                </a:lnTo>
                <a:lnTo>
                  <a:pt x="11022" y="5204"/>
                </a:lnTo>
                <a:lnTo>
                  <a:pt x="11044" y="5275"/>
                </a:lnTo>
                <a:lnTo>
                  <a:pt x="11071" y="5358"/>
                </a:lnTo>
                <a:lnTo>
                  <a:pt x="11059" y="5391"/>
                </a:lnTo>
                <a:lnTo>
                  <a:pt x="11049" y="5461"/>
                </a:lnTo>
                <a:lnTo>
                  <a:pt x="11049" y="5502"/>
                </a:lnTo>
                <a:lnTo>
                  <a:pt x="11071" y="5493"/>
                </a:lnTo>
                <a:lnTo>
                  <a:pt x="11099" y="5377"/>
                </a:lnTo>
                <a:lnTo>
                  <a:pt x="11120" y="5368"/>
                </a:lnTo>
                <a:lnTo>
                  <a:pt x="11126" y="5297"/>
                </a:lnTo>
                <a:lnTo>
                  <a:pt x="11082" y="5246"/>
                </a:lnTo>
                <a:lnTo>
                  <a:pt x="11104" y="5153"/>
                </a:lnTo>
                <a:lnTo>
                  <a:pt x="11159" y="5172"/>
                </a:lnTo>
                <a:lnTo>
                  <a:pt x="11192" y="5236"/>
                </a:lnTo>
                <a:lnTo>
                  <a:pt x="11202" y="5185"/>
                </a:lnTo>
                <a:lnTo>
                  <a:pt x="11197" y="5162"/>
                </a:lnTo>
                <a:lnTo>
                  <a:pt x="11142" y="5092"/>
                </a:lnTo>
                <a:lnTo>
                  <a:pt x="11099" y="5050"/>
                </a:lnTo>
                <a:lnTo>
                  <a:pt x="11044" y="4999"/>
                </a:lnTo>
                <a:lnTo>
                  <a:pt x="11059" y="4967"/>
                </a:lnTo>
                <a:lnTo>
                  <a:pt x="11044" y="4938"/>
                </a:lnTo>
                <a:lnTo>
                  <a:pt x="10999" y="4938"/>
                </a:lnTo>
                <a:lnTo>
                  <a:pt x="10926" y="4826"/>
                </a:lnTo>
                <a:lnTo>
                  <a:pt x="10894" y="4710"/>
                </a:lnTo>
                <a:lnTo>
                  <a:pt x="10839" y="4640"/>
                </a:lnTo>
                <a:lnTo>
                  <a:pt x="10816" y="4569"/>
                </a:lnTo>
                <a:lnTo>
                  <a:pt x="10823" y="4527"/>
                </a:lnTo>
                <a:lnTo>
                  <a:pt x="10816" y="4467"/>
                </a:lnTo>
                <a:lnTo>
                  <a:pt x="10861" y="4415"/>
                </a:lnTo>
                <a:lnTo>
                  <a:pt x="10906" y="4434"/>
                </a:lnTo>
                <a:lnTo>
                  <a:pt x="10894" y="4444"/>
                </a:lnTo>
                <a:lnTo>
                  <a:pt x="10894" y="4495"/>
                </a:lnTo>
                <a:lnTo>
                  <a:pt x="10911" y="4537"/>
                </a:lnTo>
                <a:lnTo>
                  <a:pt x="10926" y="4476"/>
                </a:lnTo>
                <a:lnTo>
                  <a:pt x="10966" y="4495"/>
                </a:lnTo>
                <a:lnTo>
                  <a:pt x="10971" y="4537"/>
                </a:lnTo>
                <a:lnTo>
                  <a:pt x="10999" y="4588"/>
                </a:lnTo>
                <a:lnTo>
                  <a:pt x="10989" y="4598"/>
                </a:lnTo>
                <a:lnTo>
                  <a:pt x="11044" y="4701"/>
                </a:lnTo>
                <a:lnTo>
                  <a:pt x="11099" y="4742"/>
                </a:lnTo>
                <a:lnTo>
                  <a:pt x="11137" y="4793"/>
                </a:lnTo>
                <a:lnTo>
                  <a:pt x="11192" y="4845"/>
                </a:lnTo>
                <a:lnTo>
                  <a:pt x="11214" y="4906"/>
                </a:lnTo>
                <a:lnTo>
                  <a:pt x="11230" y="4947"/>
                </a:lnTo>
                <a:lnTo>
                  <a:pt x="11242" y="4957"/>
                </a:lnTo>
                <a:lnTo>
                  <a:pt x="11252" y="4980"/>
                </a:lnTo>
                <a:lnTo>
                  <a:pt x="11247" y="5018"/>
                </a:lnTo>
                <a:lnTo>
                  <a:pt x="11247" y="5111"/>
                </a:lnTo>
                <a:lnTo>
                  <a:pt x="11252" y="5172"/>
                </a:lnTo>
                <a:lnTo>
                  <a:pt x="11285" y="5214"/>
                </a:lnTo>
                <a:lnTo>
                  <a:pt x="11285" y="5246"/>
                </a:lnTo>
                <a:lnTo>
                  <a:pt x="11297" y="5256"/>
                </a:lnTo>
                <a:lnTo>
                  <a:pt x="11302" y="5297"/>
                </a:lnTo>
                <a:lnTo>
                  <a:pt x="11335" y="5377"/>
                </a:lnTo>
                <a:lnTo>
                  <a:pt x="11363" y="5442"/>
                </a:lnTo>
                <a:lnTo>
                  <a:pt x="11380" y="5531"/>
                </a:lnTo>
                <a:lnTo>
                  <a:pt x="11407" y="5647"/>
                </a:lnTo>
                <a:lnTo>
                  <a:pt x="11458" y="5708"/>
                </a:lnTo>
                <a:lnTo>
                  <a:pt x="11495" y="5708"/>
                </a:lnTo>
                <a:lnTo>
                  <a:pt x="11468" y="5583"/>
                </a:lnTo>
                <a:lnTo>
                  <a:pt x="11506" y="5573"/>
                </a:lnTo>
                <a:lnTo>
                  <a:pt x="11485" y="5502"/>
                </a:lnTo>
                <a:lnTo>
                  <a:pt x="11540" y="5545"/>
                </a:lnTo>
                <a:lnTo>
                  <a:pt x="11533" y="5470"/>
                </a:lnTo>
                <a:lnTo>
                  <a:pt x="11501" y="5429"/>
                </a:lnTo>
                <a:lnTo>
                  <a:pt x="11463" y="5368"/>
                </a:lnTo>
                <a:lnTo>
                  <a:pt x="11485" y="5339"/>
                </a:lnTo>
                <a:lnTo>
                  <a:pt x="11451" y="5275"/>
                </a:lnTo>
                <a:lnTo>
                  <a:pt x="11435" y="5195"/>
                </a:lnTo>
                <a:lnTo>
                  <a:pt x="11446" y="5162"/>
                </a:lnTo>
                <a:lnTo>
                  <a:pt x="11478" y="5236"/>
                </a:lnTo>
                <a:lnTo>
                  <a:pt x="11513" y="5236"/>
                </a:lnTo>
                <a:lnTo>
                  <a:pt x="11540" y="5214"/>
                </a:lnTo>
                <a:lnTo>
                  <a:pt x="11495" y="5143"/>
                </a:lnTo>
                <a:lnTo>
                  <a:pt x="11568" y="5111"/>
                </a:lnTo>
                <a:lnTo>
                  <a:pt x="11601" y="5121"/>
                </a:lnTo>
                <a:lnTo>
                  <a:pt x="11638" y="5121"/>
                </a:lnTo>
                <a:lnTo>
                  <a:pt x="11638" y="5153"/>
                </a:lnTo>
                <a:lnTo>
                  <a:pt x="11661" y="5214"/>
                </a:lnTo>
                <a:lnTo>
                  <a:pt x="11706" y="5143"/>
                </a:lnTo>
                <a:lnTo>
                  <a:pt x="11726" y="5101"/>
                </a:lnTo>
                <a:lnTo>
                  <a:pt x="11799" y="5092"/>
                </a:lnTo>
                <a:lnTo>
                  <a:pt x="11809" y="5060"/>
                </a:lnTo>
                <a:lnTo>
                  <a:pt x="11754" y="5018"/>
                </a:lnTo>
                <a:lnTo>
                  <a:pt x="11744" y="4967"/>
                </a:lnTo>
                <a:lnTo>
                  <a:pt x="11721" y="4896"/>
                </a:lnTo>
                <a:lnTo>
                  <a:pt x="11738" y="4803"/>
                </a:lnTo>
                <a:lnTo>
                  <a:pt x="11766" y="4752"/>
                </a:lnTo>
                <a:lnTo>
                  <a:pt x="11771" y="4588"/>
                </a:lnTo>
                <a:lnTo>
                  <a:pt x="11788" y="4598"/>
                </a:lnTo>
                <a:lnTo>
                  <a:pt x="11816" y="4569"/>
                </a:lnTo>
                <a:lnTo>
                  <a:pt x="11809" y="4537"/>
                </a:lnTo>
                <a:lnTo>
                  <a:pt x="11849" y="4434"/>
                </a:lnTo>
                <a:lnTo>
                  <a:pt x="11864" y="4363"/>
                </a:lnTo>
                <a:lnTo>
                  <a:pt x="11914" y="4341"/>
                </a:lnTo>
                <a:lnTo>
                  <a:pt x="11919" y="4392"/>
                </a:lnTo>
                <a:lnTo>
                  <a:pt x="12014" y="4424"/>
                </a:lnTo>
                <a:lnTo>
                  <a:pt x="12037" y="4453"/>
                </a:lnTo>
                <a:lnTo>
                  <a:pt x="11987" y="4495"/>
                </a:lnTo>
                <a:lnTo>
                  <a:pt x="11982" y="4518"/>
                </a:lnTo>
                <a:lnTo>
                  <a:pt x="12047" y="4556"/>
                </a:lnTo>
                <a:lnTo>
                  <a:pt x="12042" y="4620"/>
                </a:lnTo>
                <a:lnTo>
                  <a:pt x="12075" y="4649"/>
                </a:lnTo>
                <a:lnTo>
                  <a:pt x="12147" y="4569"/>
                </a:lnTo>
                <a:lnTo>
                  <a:pt x="12207" y="4547"/>
                </a:lnTo>
                <a:lnTo>
                  <a:pt x="12212" y="4495"/>
                </a:lnTo>
                <a:lnTo>
                  <a:pt x="12152" y="4505"/>
                </a:lnTo>
                <a:lnTo>
                  <a:pt x="12119" y="4476"/>
                </a:lnTo>
                <a:lnTo>
                  <a:pt x="12107" y="4392"/>
                </a:lnTo>
                <a:lnTo>
                  <a:pt x="12152" y="4341"/>
                </a:lnTo>
                <a:lnTo>
                  <a:pt x="12207" y="4332"/>
                </a:lnTo>
                <a:lnTo>
                  <a:pt x="12240" y="4290"/>
                </a:lnTo>
                <a:lnTo>
                  <a:pt x="12285" y="4280"/>
                </a:lnTo>
                <a:lnTo>
                  <a:pt x="12333" y="4261"/>
                </a:lnTo>
                <a:close/>
                <a:moveTo>
                  <a:pt x="18297" y="4424"/>
                </a:moveTo>
                <a:lnTo>
                  <a:pt x="18318" y="4537"/>
                </a:lnTo>
                <a:lnTo>
                  <a:pt x="18368" y="4723"/>
                </a:lnTo>
                <a:lnTo>
                  <a:pt x="18313" y="4723"/>
                </a:lnTo>
                <a:lnTo>
                  <a:pt x="18318" y="4836"/>
                </a:lnTo>
                <a:lnTo>
                  <a:pt x="18368" y="4967"/>
                </a:lnTo>
                <a:lnTo>
                  <a:pt x="18435" y="4957"/>
                </a:lnTo>
                <a:lnTo>
                  <a:pt x="18418" y="4812"/>
                </a:lnTo>
                <a:lnTo>
                  <a:pt x="18545" y="4906"/>
                </a:lnTo>
                <a:lnTo>
                  <a:pt x="18545" y="4774"/>
                </a:lnTo>
                <a:lnTo>
                  <a:pt x="18621" y="4732"/>
                </a:lnTo>
                <a:lnTo>
                  <a:pt x="18551" y="4588"/>
                </a:lnTo>
                <a:lnTo>
                  <a:pt x="18533" y="4640"/>
                </a:lnTo>
                <a:lnTo>
                  <a:pt x="18478" y="4607"/>
                </a:lnTo>
                <a:lnTo>
                  <a:pt x="18418" y="4569"/>
                </a:lnTo>
                <a:lnTo>
                  <a:pt x="18297" y="4424"/>
                </a:lnTo>
                <a:close/>
                <a:moveTo>
                  <a:pt x="10658" y="4774"/>
                </a:moveTo>
                <a:lnTo>
                  <a:pt x="10618" y="4826"/>
                </a:lnTo>
                <a:lnTo>
                  <a:pt x="10608" y="4877"/>
                </a:lnTo>
                <a:lnTo>
                  <a:pt x="10623" y="4957"/>
                </a:lnTo>
                <a:lnTo>
                  <a:pt x="10651" y="4989"/>
                </a:lnTo>
                <a:lnTo>
                  <a:pt x="10668" y="4887"/>
                </a:lnTo>
                <a:lnTo>
                  <a:pt x="10658" y="4774"/>
                </a:lnTo>
                <a:close/>
                <a:moveTo>
                  <a:pt x="18463" y="4989"/>
                </a:moveTo>
                <a:lnTo>
                  <a:pt x="18408" y="5008"/>
                </a:lnTo>
                <a:lnTo>
                  <a:pt x="18413" y="5101"/>
                </a:lnTo>
                <a:lnTo>
                  <a:pt x="18468" y="5256"/>
                </a:lnTo>
                <a:lnTo>
                  <a:pt x="18478" y="5419"/>
                </a:lnTo>
                <a:lnTo>
                  <a:pt x="18463" y="5470"/>
                </a:lnTo>
                <a:lnTo>
                  <a:pt x="18408" y="5605"/>
                </a:lnTo>
                <a:lnTo>
                  <a:pt x="18352" y="5545"/>
                </a:lnTo>
                <a:lnTo>
                  <a:pt x="18352" y="5779"/>
                </a:lnTo>
                <a:lnTo>
                  <a:pt x="18280" y="5760"/>
                </a:lnTo>
                <a:lnTo>
                  <a:pt x="18170" y="5801"/>
                </a:lnTo>
                <a:lnTo>
                  <a:pt x="18147" y="5891"/>
                </a:lnTo>
                <a:lnTo>
                  <a:pt x="18104" y="5955"/>
                </a:lnTo>
                <a:lnTo>
                  <a:pt x="18087" y="6045"/>
                </a:lnTo>
                <a:lnTo>
                  <a:pt x="18042" y="6086"/>
                </a:lnTo>
                <a:lnTo>
                  <a:pt x="18087" y="6180"/>
                </a:lnTo>
                <a:lnTo>
                  <a:pt x="18132" y="6221"/>
                </a:lnTo>
                <a:lnTo>
                  <a:pt x="18142" y="6343"/>
                </a:lnTo>
                <a:lnTo>
                  <a:pt x="18187" y="6394"/>
                </a:lnTo>
                <a:lnTo>
                  <a:pt x="18215" y="6334"/>
                </a:lnTo>
                <a:lnTo>
                  <a:pt x="18203" y="6109"/>
                </a:lnTo>
                <a:lnTo>
                  <a:pt x="18120" y="6006"/>
                </a:lnTo>
                <a:lnTo>
                  <a:pt x="18192" y="6006"/>
                </a:lnTo>
                <a:lnTo>
                  <a:pt x="18247" y="5942"/>
                </a:lnTo>
                <a:lnTo>
                  <a:pt x="18345" y="5914"/>
                </a:lnTo>
                <a:lnTo>
                  <a:pt x="18373" y="6016"/>
                </a:lnTo>
                <a:lnTo>
                  <a:pt x="18428" y="6067"/>
                </a:lnTo>
                <a:lnTo>
                  <a:pt x="18478" y="5904"/>
                </a:lnTo>
                <a:lnTo>
                  <a:pt x="18583" y="5904"/>
                </a:lnTo>
                <a:lnTo>
                  <a:pt x="18644" y="5830"/>
                </a:lnTo>
                <a:lnTo>
                  <a:pt x="18649" y="5737"/>
                </a:lnTo>
                <a:lnTo>
                  <a:pt x="18621" y="5666"/>
                </a:lnTo>
                <a:lnTo>
                  <a:pt x="18616" y="5564"/>
                </a:lnTo>
                <a:lnTo>
                  <a:pt x="18573" y="5419"/>
                </a:lnTo>
                <a:lnTo>
                  <a:pt x="18588" y="5287"/>
                </a:lnTo>
                <a:lnTo>
                  <a:pt x="18556" y="5172"/>
                </a:lnTo>
                <a:lnTo>
                  <a:pt x="18463" y="4989"/>
                </a:lnTo>
                <a:close/>
                <a:moveTo>
                  <a:pt x="10651" y="5008"/>
                </a:moveTo>
                <a:lnTo>
                  <a:pt x="10623" y="5050"/>
                </a:lnTo>
                <a:lnTo>
                  <a:pt x="10590" y="5050"/>
                </a:lnTo>
                <a:lnTo>
                  <a:pt x="10602" y="5121"/>
                </a:lnTo>
                <a:lnTo>
                  <a:pt x="10608" y="5287"/>
                </a:lnTo>
                <a:lnTo>
                  <a:pt x="10635" y="5326"/>
                </a:lnTo>
                <a:lnTo>
                  <a:pt x="10658" y="5275"/>
                </a:lnTo>
                <a:lnTo>
                  <a:pt x="10685" y="5287"/>
                </a:lnTo>
                <a:lnTo>
                  <a:pt x="10690" y="5111"/>
                </a:lnTo>
                <a:lnTo>
                  <a:pt x="10651" y="5008"/>
                </a:lnTo>
                <a:close/>
                <a:moveTo>
                  <a:pt x="11037" y="5419"/>
                </a:moveTo>
                <a:lnTo>
                  <a:pt x="10994" y="5429"/>
                </a:lnTo>
                <a:lnTo>
                  <a:pt x="10934" y="5442"/>
                </a:lnTo>
                <a:lnTo>
                  <a:pt x="10861" y="5429"/>
                </a:lnTo>
                <a:lnTo>
                  <a:pt x="10856" y="5502"/>
                </a:lnTo>
                <a:lnTo>
                  <a:pt x="10939" y="5564"/>
                </a:lnTo>
                <a:lnTo>
                  <a:pt x="10971" y="5583"/>
                </a:lnTo>
                <a:lnTo>
                  <a:pt x="11022" y="5634"/>
                </a:lnTo>
                <a:lnTo>
                  <a:pt x="11032" y="5564"/>
                </a:lnTo>
                <a:lnTo>
                  <a:pt x="11022" y="5522"/>
                </a:lnTo>
                <a:lnTo>
                  <a:pt x="11037" y="5419"/>
                </a:lnTo>
                <a:close/>
                <a:moveTo>
                  <a:pt x="11546" y="5760"/>
                </a:moveTo>
                <a:lnTo>
                  <a:pt x="11533" y="5820"/>
                </a:lnTo>
                <a:lnTo>
                  <a:pt x="11611" y="5839"/>
                </a:lnTo>
                <a:lnTo>
                  <a:pt x="11611" y="5862"/>
                </a:lnTo>
                <a:lnTo>
                  <a:pt x="11699" y="5852"/>
                </a:lnTo>
                <a:lnTo>
                  <a:pt x="11706" y="5811"/>
                </a:lnTo>
                <a:lnTo>
                  <a:pt x="11671" y="5830"/>
                </a:lnTo>
                <a:lnTo>
                  <a:pt x="11671" y="5811"/>
                </a:lnTo>
                <a:lnTo>
                  <a:pt x="11628" y="5801"/>
                </a:lnTo>
                <a:lnTo>
                  <a:pt x="11578" y="5801"/>
                </a:lnTo>
                <a:lnTo>
                  <a:pt x="11546" y="5760"/>
                </a:lnTo>
                <a:close/>
                <a:moveTo>
                  <a:pt x="12207" y="5760"/>
                </a:moveTo>
                <a:lnTo>
                  <a:pt x="12152" y="5801"/>
                </a:lnTo>
                <a:lnTo>
                  <a:pt x="12107" y="5801"/>
                </a:lnTo>
                <a:lnTo>
                  <a:pt x="12102" y="5830"/>
                </a:lnTo>
                <a:lnTo>
                  <a:pt x="12097" y="5830"/>
                </a:lnTo>
                <a:lnTo>
                  <a:pt x="12070" y="5839"/>
                </a:lnTo>
                <a:lnTo>
                  <a:pt x="12085" y="5891"/>
                </a:lnTo>
                <a:lnTo>
                  <a:pt x="12119" y="5914"/>
                </a:lnTo>
                <a:lnTo>
                  <a:pt x="12180" y="5862"/>
                </a:lnTo>
                <a:lnTo>
                  <a:pt x="12175" y="5852"/>
                </a:lnTo>
                <a:lnTo>
                  <a:pt x="12168" y="5820"/>
                </a:lnTo>
                <a:lnTo>
                  <a:pt x="12207" y="5760"/>
                </a:lnTo>
                <a:close/>
                <a:moveTo>
                  <a:pt x="18280" y="5942"/>
                </a:moveTo>
                <a:lnTo>
                  <a:pt x="18270" y="5994"/>
                </a:lnTo>
                <a:lnTo>
                  <a:pt x="18230" y="5984"/>
                </a:lnTo>
                <a:lnTo>
                  <a:pt x="18220" y="6067"/>
                </a:lnTo>
                <a:lnTo>
                  <a:pt x="18230" y="6129"/>
                </a:lnTo>
                <a:lnTo>
                  <a:pt x="18280" y="6170"/>
                </a:lnTo>
                <a:lnTo>
                  <a:pt x="18280" y="6086"/>
                </a:lnTo>
                <a:lnTo>
                  <a:pt x="18302" y="6058"/>
                </a:lnTo>
                <a:lnTo>
                  <a:pt x="18335" y="6096"/>
                </a:lnTo>
                <a:lnTo>
                  <a:pt x="18352" y="6016"/>
                </a:lnTo>
                <a:lnTo>
                  <a:pt x="18335" y="5974"/>
                </a:lnTo>
                <a:lnTo>
                  <a:pt x="18280" y="5942"/>
                </a:lnTo>
                <a:close/>
                <a:moveTo>
                  <a:pt x="5240" y="6940"/>
                </a:moveTo>
                <a:lnTo>
                  <a:pt x="5240" y="6949"/>
                </a:lnTo>
                <a:lnTo>
                  <a:pt x="5262" y="7011"/>
                </a:lnTo>
                <a:lnTo>
                  <a:pt x="5252" y="7084"/>
                </a:lnTo>
                <a:lnTo>
                  <a:pt x="5262" y="7094"/>
                </a:lnTo>
                <a:lnTo>
                  <a:pt x="5285" y="7001"/>
                </a:lnTo>
                <a:lnTo>
                  <a:pt x="5240" y="6940"/>
                </a:lnTo>
                <a:close/>
                <a:moveTo>
                  <a:pt x="5190" y="6959"/>
                </a:moveTo>
                <a:lnTo>
                  <a:pt x="5162" y="6969"/>
                </a:lnTo>
                <a:lnTo>
                  <a:pt x="5162" y="7020"/>
                </a:lnTo>
                <a:lnTo>
                  <a:pt x="5230" y="7001"/>
                </a:lnTo>
                <a:lnTo>
                  <a:pt x="5235" y="6959"/>
                </a:lnTo>
                <a:lnTo>
                  <a:pt x="5190" y="6959"/>
                </a:lnTo>
                <a:close/>
                <a:moveTo>
                  <a:pt x="17739" y="7174"/>
                </a:moveTo>
                <a:lnTo>
                  <a:pt x="17701" y="7277"/>
                </a:lnTo>
                <a:lnTo>
                  <a:pt x="17679" y="7412"/>
                </a:lnTo>
                <a:lnTo>
                  <a:pt x="17696" y="7514"/>
                </a:lnTo>
                <a:lnTo>
                  <a:pt x="17739" y="7627"/>
                </a:lnTo>
                <a:lnTo>
                  <a:pt x="17756" y="7514"/>
                </a:lnTo>
                <a:lnTo>
                  <a:pt x="17773" y="7299"/>
                </a:lnTo>
                <a:lnTo>
                  <a:pt x="17773" y="7216"/>
                </a:lnTo>
                <a:lnTo>
                  <a:pt x="17739" y="7174"/>
                </a:lnTo>
                <a:close/>
                <a:moveTo>
                  <a:pt x="5190" y="7187"/>
                </a:moveTo>
                <a:lnTo>
                  <a:pt x="5174" y="7277"/>
                </a:lnTo>
                <a:lnTo>
                  <a:pt x="5190" y="7309"/>
                </a:lnTo>
                <a:lnTo>
                  <a:pt x="5202" y="7393"/>
                </a:lnTo>
                <a:lnTo>
                  <a:pt x="5217" y="7380"/>
                </a:lnTo>
                <a:lnTo>
                  <a:pt x="5225" y="7309"/>
                </a:lnTo>
                <a:lnTo>
                  <a:pt x="5213" y="7197"/>
                </a:lnTo>
                <a:lnTo>
                  <a:pt x="5190" y="7187"/>
                </a:lnTo>
                <a:close/>
                <a:moveTo>
                  <a:pt x="4914" y="7463"/>
                </a:moveTo>
                <a:lnTo>
                  <a:pt x="4899" y="7473"/>
                </a:lnTo>
                <a:lnTo>
                  <a:pt x="4849" y="7495"/>
                </a:lnTo>
                <a:lnTo>
                  <a:pt x="4816" y="7514"/>
                </a:lnTo>
                <a:lnTo>
                  <a:pt x="4783" y="7547"/>
                </a:lnTo>
                <a:lnTo>
                  <a:pt x="4766" y="7598"/>
                </a:lnTo>
                <a:lnTo>
                  <a:pt x="4733" y="7636"/>
                </a:lnTo>
                <a:lnTo>
                  <a:pt x="4756" y="7649"/>
                </a:lnTo>
                <a:lnTo>
                  <a:pt x="4789" y="7636"/>
                </a:lnTo>
                <a:lnTo>
                  <a:pt x="4799" y="7607"/>
                </a:lnTo>
                <a:lnTo>
                  <a:pt x="4826" y="7598"/>
                </a:lnTo>
                <a:lnTo>
                  <a:pt x="4877" y="7533"/>
                </a:lnTo>
                <a:lnTo>
                  <a:pt x="4937" y="7533"/>
                </a:lnTo>
                <a:lnTo>
                  <a:pt x="4914" y="7576"/>
                </a:lnTo>
                <a:lnTo>
                  <a:pt x="4932" y="7598"/>
                </a:lnTo>
                <a:lnTo>
                  <a:pt x="5014" y="7617"/>
                </a:lnTo>
                <a:lnTo>
                  <a:pt x="5032" y="7649"/>
                </a:lnTo>
                <a:lnTo>
                  <a:pt x="5087" y="7687"/>
                </a:lnTo>
                <a:lnTo>
                  <a:pt x="5125" y="7678"/>
                </a:lnTo>
                <a:lnTo>
                  <a:pt x="5135" y="7762"/>
                </a:lnTo>
                <a:lnTo>
                  <a:pt x="5152" y="7790"/>
                </a:lnTo>
                <a:lnTo>
                  <a:pt x="5197" y="7803"/>
                </a:lnTo>
                <a:lnTo>
                  <a:pt x="5217" y="7842"/>
                </a:lnTo>
                <a:lnTo>
                  <a:pt x="5169" y="7916"/>
                </a:lnTo>
                <a:lnTo>
                  <a:pt x="5262" y="7906"/>
                </a:lnTo>
                <a:lnTo>
                  <a:pt x="5307" y="7916"/>
                </a:lnTo>
                <a:lnTo>
                  <a:pt x="5345" y="7906"/>
                </a:lnTo>
                <a:lnTo>
                  <a:pt x="5390" y="7893"/>
                </a:lnTo>
                <a:lnTo>
                  <a:pt x="5401" y="7854"/>
                </a:lnTo>
                <a:lnTo>
                  <a:pt x="5356" y="7803"/>
                </a:lnTo>
                <a:lnTo>
                  <a:pt x="5313" y="7790"/>
                </a:lnTo>
                <a:lnTo>
                  <a:pt x="5317" y="7762"/>
                </a:lnTo>
                <a:lnTo>
                  <a:pt x="5280" y="7729"/>
                </a:lnTo>
                <a:lnTo>
                  <a:pt x="5257" y="7729"/>
                </a:lnTo>
                <a:lnTo>
                  <a:pt x="5225" y="7668"/>
                </a:lnTo>
                <a:lnTo>
                  <a:pt x="5174" y="7585"/>
                </a:lnTo>
                <a:lnTo>
                  <a:pt x="5157" y="7556"/>
                </a:lnTo>
                <a:lnTo>
                  <a:pt x="5097" y="7566"/>
                </a:lnTo>
                <a:lnTo>
                  <a:pt x="5075" y="7524"/>
                </a:lnTo>
                <a:lnTo>
                  <a:pt x="5019" y="7473"/>
                </a:lnTo>
                <a:lnTo>
                  <a:pt x="4969" y="7473"/>
                </a:lnTo>
                <a:lnTo>
                  <a:pt x="4914" y="7463"/>
                </a:lnTo>
                <a:close/>
                <a:moveTo>
                  <a:pt x="17" y="7598"/>
                </a:moveTo>
                <a:lnTo>
                  <a:pt x="5" y="7607"/>
                </a:lnTo>
                <a:lnTo>
                  <a:pt x="0" y="7617"/>
                </a:lnTo>
                <a:lnTo>
                  <a:pt x="22" y="7636"/>
                </a:lnTo>
                <a:lnTo>
                  <a:pt x="28" y="7627"/>
                </a:lnTo>
                <a:lnTo>
                  <a:pt x="33" y="7598"/>
                </a:lnTo>
                <a:lnTo>
                  <a:pt x="17" y="7598"/>
                </a:lnTo>
                <a:close/>
                <a:moveTo>
                  <a:pt x="110" y="7658"/>
                </a:moveTo>
                <a:lnTo>
                  <a:pt x="88" y="7678"/>
                </a:lnTo>
                <a:lnTo>
                  <a:pt x="88" y="7687"/>
                </a:lnTo>
                <a:lnTo>
                  <a:pt x="95" y="7720"/>
                </a:lnTo>
                <a:lnTo>
                  <a:pt x="116" y="7720"/>
                </a:lnTo>
                <a:lnTo>
                  <a:pt x="122" y="7720"/>
                </a:lnTo>
                <a:lnTo>
                  <a:pt x="110" y="7668"/>
                </a:lnTo>
                <a:lnTo>
                  <a:pt x="110" y="7658"/>
                </a:lnTo>
                <a:close/>
                <a:moveTo>
                  <a:pt x="150" y="7729"/>
                </a:moveTo>
                <a:lnTo>
                  <a:pt x="143" y="7752"/>
                </a:lnTo>
                <a:lnTo>
                  <a:pt x="177" y="7752"/>
                </a:lnTo>
                <a:lnTo>
                  <a:pt x="177" y="7739"/>
                </a:lnTo>
                <a:lnTo>
                  <a:pt x="150" y="7729"/>
                </a:lnTo>
                <a:close/>
                <a:moveTo>
                  <a:pt x="183" y="7762"/>
                </a:moveTo>
                <a:lnTo>
                  <a:pt x="177" y="7771"/>
                </a:lnTo>
                <a:lnTo>
                  <a:pt x="177" y="7781"/>
                </a:lnTo>
                <a:lnTo>
                  <a:pt x="183" y="7790"/>
                </a:lnTo>
                <a:lnTo>
                  <a:pt x="188" y="7822"/>
                </a:lnTo>
                <a:lnTo>
                  <a:pt x="210" y="7813"/>
                </a:lnTo>
                <a:lnTo>
                  <a:pt x="220" y="7790"/>
                </a:lnTo>
                <a:lnTo>
                  <a:pt x="205" y="7771"/>
                </a:lnTo>
                <a:lnTo>
                  <a:pt x="183" y="7762"/>
                </a:lnTo>
                <a:close/>
                <a:moveTo>
                  <a:pt x="220" y="7864"/>
                </a:moveTo>
                <a:lnTo>
                  <a:pt x="216" y="7873"/>
                </a:lnTo>
                <a:lnTo>
                  <a:pt x="216" y="7893"/>
                </a:lnTo>
                <a:lnTo>
                  <a:pt x="198" y="7925"/>
                </a:lnTo>
                <a:lnTo>
                  <a:pt x="193" y="7935"/>
                </a:lnTo>
                <a:lnTo>
                  <a:pt x="198" y="7986"/>
                </a:lnTo>
                <a:lnTo>
                  <a:pt x="193" y="8027"/>
                </a:lnTo>
                <a:lnTo>
                  <a:pt x="205" y="8047"/>
                </a:lnTo>
                <a:lnTo>
                  <a:pt x="220" y="8018"/>
                </a:lnTo>
                <a:lnTo>
                  <a:pt x="243" y="7996"/>
                </a:lnTo>
                <a:lnTo>
                  <a:pt x="271" y="7967"/>
                </a:lnTo>
                <a:lnTo>
                  <a:pt x="265" y="7916"/>
                </a:lnTo>
                <a:lnTo>
                  <a:pt x="253" y="7893"/>
                </a:lnTo>
                <a:lnTo>
                  <a:pt x="243" y="7883"/>
                </a:lnTo>
                <a:lnTo>
                  <a:pt x="226" y="7864"/>
                </a:lnTo>
                <a:lnTo>
                  <a:pt x="220" y="7864"/>
                </a:lnTo>
                <a:close/>
                <a:moveTo>
                  <a:pt x="17099" y="7883"/>
                </a:moveTo>
                <a:lnTo>
                  <a:pt x="17034" y="7925"/>
                </a:lnTo>
                <a:lnTo>
                  <a:pt x="17006" y="7986"/>
                </a:lnTo>
                <a:lnTo>
                  <a:pt x="17016" y="8098"/>
                </a:lnTo>
                <a:lnTo>
                  <a:pt x="17072" y="8140"/>
                </a:lnTo>
                <a:lnTo>
                  <a:pt x="17122" y="8079"/>
                </a:lnTo>
                <a:lnTo>
                  <a:pt x="17132" y="7996"/>
                </a:lnTo>
                <a:lnTo>
                  <a:pt x="17155" y="7935"/>
                </a:lnTo>
                <a:lnTo>
                  <a:pt x="17132" y="7883"/>
                </a:lnTo>
                <a:lnTo>
                  <a:pt x="17099" y="7883"/>
                </a:lnTo>
                <a:close/>
                <a:moveTo>
                  <a:pt x="5461" y="7906"/>
                </a:moveTo>
                <a:lnTo>
                  <a:pt x="5445" y="7945"/>
                </a:lnTo>
                <a:lnTo>
                  <a:pt x="5483" y="7967"/>
                </a:lnTo>
                <a:lnTo>
                  <a:pt x="5478" y="8018"/>
                </a:lnTo>
                <a:lnTo>
                  <a:pt x="5505" y="8079"/>
                </a:lnTo>
                <a:lnTo>
                  <a:pt x="5478" y="8111"/>
                </a:lnTo>
                <a:lnTo>
                  <a:pt x="5433" y="8098"/>
                </a:lnTo>
                <a:lnTo>
                  <a:pt x="5373" y="8079"/>
                </a:lnTo>
                <a:lnTo>
                  <a:pt x="5368" y="8121"/>
                </a:lnTo>
                <a:lnTo>
                  <a:pt x="5401" y="8162"/>
                </a:lnTo>
                <a:lnTo>
                  <a:pt x="5428" y="8140"/>
                </a:lnTo>
                <a:lnTo>
                  <a:pt x="5466" y="8150"/>
                </a:lnTo>
                <a:lnTo>
                  <a:pt x="5500" y="8140"/>
                </a:lnTo>
                <a:lnTo>
                  <a:pt x="5538" y="8162"/>
                </a:lnTo>
                <a:lnTo>
                  <a:pt x="5538" y="8201"/>
                </a:lnTo>
                <a:lnTo>
                  <a:pt x="5556" y="8223"/>
                </a:lnTo>
                <a:lnTo>
                  <a:pt x="5588" y="8131"/>
                </a:lnTo>
                <a:lnTo>
                  <a:pt x="5611" y="8111"/>
                </a:lnTo>
                <a:lnTo>
                  <a:pt x="5616" y="8140"/>
                </a:lnTo>
                <a:lnTo>
                  <a:pt x="5643" y="8131"/>
                </a:lnTo>
                <a:lnTo>
                  <a:pt x="5654" y="8111"/>
                </a:lnTo>
                <a:lnTo>
                  <a:pt x="5676" y="8121"/>
                </a:lnTo>
                <a:lnTo>
                  <a:pt x="5704" y="8111"/>
                </a:lnTo>
                <a:lnTo>
                  <a:pt x="5731" y="8140"/>
                </a:lnTo>
                <a:lnTo>
                  <a:pt x="5759" y="8089"/>
                </a:lnTo>
                <a:lnTo>
                  <a:pt x="5731" y="8037"/>
                </a:lnTo>
                <a:lnTo>
                  <a:pt x="5704" y="8027"/>
                </a:lnTo>
                <a:lnTo>
                  <a:pt x="5709" y="7986"/>
                </a:lnTo>
                <a:lnTo>
                  <a:pt x="5671" y="7996"/>
                </a:lnTo>
                <a:lnTo>
                  <a:pt x="5666" y="7945"/>
                </a:lnTo>
                <a:lnTo>
                  <a:pt x="5649" y="7945"/>
                </a:lnTo>
                <a:lnTo>
                  <a:pt x="5611" y="7916"/>
                </a:lnTo>
                <a:lnTo>
                  <a:pt x="5561" y="7916"/>
                </a:lnTo>
                <a:lnTo>
                  <a:pt x="5556" y="7935"/>
                </a:lnTo>
                <a:lnTo>
                  <a:pt x="5500" y="7916"/>
                </a:lnTo>
                <a:lnTo>
                  <a:pt x="5461" y="7906"/>
                </a:lnTo>
                <a:close/>
                <a:moveTo>
                  <a:pt x="5157" y="8098"/>
                </a:moveTo>
                <a:lnTo>
                  <a:pt x="5130" y="8111"/>
                </a:lnTo>
                <a:lnTo>
                  <a:pt x="5119" y="8140"/>
                </a:lnTo>
                <a:lnTo>
                  <a:pt x="5152" y="8191"/>
                </a:lnTo>
                <a:lnTo>
                  <a:pt x="5185" y="8214"/>
                </a:lnTo>
                <a:lnTo>
                  <a:pt x="5207" y="8182"/>
                </a:lnTo>
                <a:lnTo>
                  <a:pt x="5252" y="8182"/>
                </a:lnTo>
                <a:lnTo>
                  <a:pt x="5245" y="8150"/>
                </a:lnTo>
                <a:lnTo>
                  <a:pt x="5213" y="8111"/>
                </a:lnTo>
                <a:lnTo>
                  <a:pt x="5169" y="8098"/>
                </a:lnTo>
                <a:lnTo>
                  <a:pt x="5157" y="8098"/>
                </a:lnTo>
                <a:close/>
                <a:moveTo>
                  <a:pt x="5837" y="8098"/>
                </a:moveTo>
                <a:lnTo>
                  <a:pt x="5825" y="8121"/>
                </a:lnTo>
                <a:lnTo>
                  <a:pt x="5825" y="8172"/>
                </a:lnTo>
                <a:lnTo>
                  <a:pt x="5864" y="8172"/>
                </a:lnTo>
                <a:lnTo>
                  <a:pt x="5914" y="8172"/>
                </a:lnTo>
                <a:lnTo>
                  <a:pt x="5929" y="8140"/>
                </a:lnTo>
                <a:lnTo>
                  <a:pt x="5919" y="8111"/>
                </a:lnTo>
                <a:lnTo>
                  <a:pt x="5886" y="8098"/>
                </a:lnTo>
                <a:lnTo>
                  <a:pt x="5837" y="8098"/>
                </a:lnTo>
                <a:close/>
                <a:moveTo>
                  <a:pt x="17784" y="8098"/>
                </a:moveTo>
                <a:lnTo>
                  <a:pt x="17778" y="8223"/>
                </a:lnTo>
                <a:lnTo>
                  <a:pt x="17789" y="8438"/>
                </a:lnTo>
                <a:lnTo>
                  <a:pt x="17761" y="8387"/>
                </a:lnTo>
                <a:lnTo>
                  <a:pt x="17773" y="8522"/>
                </a:lnTo>
                <a:lnTo>
                  <a:pt x="17784" y="8583"/>
                </a:lnTo>
                <a:lnTo>
                  <a:pt x="17821" y="8654"/>
                </a:lnTo>
                <a:lnTo>
                  <a:pt x="17828" y="8611"/>
                </a:lnTo>
                <a:lnTo>
                  <a:pt x="17849" y="8644"/>
                </a:lnTo>
                <a:lnTo>
                  <a:pt x="17834" y="8676"/>
                </a:lnTo>
                <a:lnTo>
                  <a:pt x="17834" y="8737"/>
                </a:lnTo>
                <a:lnTo>
                  <a:pt x="17866" y="8765"/>
                </a:lnTo>
                <a:lnTo>
                  <a:pt x="17921" y="8746"/>
                </a:lnTo>
                <a:lnTo>
                  <a:pt x="17971" y="8830"/>
                </a:lnTo>
                <a:lnTo>
                  <a:pt x="17982" y="8779"/>
                </a:lnTo>
                <a:lnTo>
                  <a:pt x="18009" y="8849"/>
                </a:lnTo>
                <a:lnTo>
                  <a:pt x="18064" y="8910"/>
                </a:lnTo>
                <a:lnTo>
                  <a:pt x="18070" y="8849"/>
                </a:lnTo>
                <a:lnTo>
                  <a:pt x="18042" y="8817"/>
                </a:lnTo>
                <a:lnTo>
                  <a:pt x="18049" y="8746"/>
                </a:lnTo>
                <a:lnTo>
                  <a:pt x="17959" y="8663"/>
                </a:lnTo>
                <a:lnTo>
                  <a:pt x="17932" y="8685"/>
                </a:lnTo>
                <a:lnTo>
                  <a:pt x="17899" y="8663"/>
                </a:lnTo>
                <a:lnTo>
                  <a:pt x="17877" y="8560"/>
                </a:lnTo>
                <a:lnTo>
                  <a:pt x="17877" y="8448"/>
                </a:lnTo>
                <a:lnTo>
                  <a:pt x="17911" y="8406"/>
                </a:lnTo>
                <a:lnTo>
                  <a:pt x="17916" y="8294"/>
                </a:lnTo>
                <a:lnTo>
                  <a:pt x="17889" y="8191"/>
                </a:lnTo>
                <a:lnTo>
                  <a:pt x="17894" y="8140"/>
                </a:lnTo>
                <a:lnTo>
                  <a:pt x="17884" y="8098"/>
                </a:lnTo>
                <a:lnTo>
                  <a:pt x="17866" y="8140"/>
                </a:lnTo>
                <a:lnTo>
                  <a:pt x="17821" y="8098"/>
                </a:lnTo>
                <a:lnTo>
                  <a:pt x="17784" y="8098"/>
                </a:lnTo>
                <a:close/>
                <a:moveTo>
                  <a:pt x="17816" y="8788"/>
                </a:moveTo>
                <a:lnTo>
                  <a:pt x="17856" y="8891"/>
                </a:lnTo>
                <a:lnTo>
                  <a:pt x="17889" y="8961"/>
                </a:lnTo>
                <a:lnTo>
                  <a:pt x="17899" y="8840"/>
                </a:lnTo>
                <a:lnTo>
                  <a:pt x="17872" y="8788"/>
                </a:lnTo>
                <a:lnTo>
                  <a:pt x="17816" y="8788"/>
                </a:lnTo>
                <a:close/>
                <a:moveTo>
                  <a:pt x="18076" y="8910"/>
                </a:moveTo>
                <a:lnTo>
                  <a:pt x="18125" y="9013"/>
                </a:lnTo>
                <a:lnTo>
                  <a:pt x="18125" y="9064"/>
                </a:lnTo>
                <a:lnTo>
                  <a:pt x="18087" y="9054"/>
                </a:lnTo>
                <a:lnTo>
                  <a:pt x="18104" y="9138"/>
                </a:lnTo>
                <a:lnTo>
                  <a:pt x="18125" y="9147"/>
                </a:lnTo>
                <a:lnTo>
                  <a:pt x="18132" y="9240"/>
                </a:lnTo>
                <a:lnTo>
                  <a:pt x="18159" y="9209"/>
                </a:lnTo>
                <a:lnTo>
                  <a:pt x="18142" y="9125"/>
                </a:lnTo>
                <a:lnTo>
                  <a:pt x="18137" y="9074"/>
                </a:lnTo>
                <a:lnTo>
                  <a:pt x="18187" y="9115"/>
                </a:lnTo>
                <a:lnTo>
                  <a:pt x="18159" y="8961"/>
                </a:lnTo>
                <a:lnTo>
                  <a:pt x="18137" y="8910"/>
                </a:lnTo>
                <a:lnTo>
                  <a:pt x="18076" y="8910"/>
                </a:lnTo>
                <a:close/>
                <a:moveTo>
                  <a:pt x="17932" y="9003"/>
                </a:moveTo>
                <a:lnTo>
                  <a:pt x="17944" y="9064"/>
                </a:lnTo>
                <a:lnTo>
                  <a:pt x="17944" y="9138"/>
                </a:lnTo>
                <a:lnTo>
                  <a:pt x="17949" y="9199"/>
                </a:lnTo>
                <a:lnTo>
                  <a:pt x="17987" y="9157"/>
                </a:lnTo>
                <a:lnTo>
                  <a:pt x="18015" y="9096"/>
                </a:lnTo>
                <a:lnTo>
                  <a:pt x="18009" y="9045"/>
                </a:lnTo>
                <a:lnTo>
                  <a:pt x="17971" y="9045"/>
                </a:lnTo>
                <a:lnTo>
                  <a:pt x="17932" y="9003"/>
                </a:lnTo>
                <a:close/>
                <a:moveTo>
                  <a:pt x="17784" y="9074"/>
                </a:moveTo>
                <a:lnTo>
                  <a:pt x="17756" y="9209"/>
                </a:lnTo>
                <a:lnTo>
                  <a:pt x="17723" y="9301"/>
                </a:lnTo>
                <a:lnTo>
                  <a:pt x="17679" y="9382"/>
                </a:lnTo>
                <a:lnTo>
                  <a:pt x="17651" y="9475"/>
                </a:lnTo>
                <a:lnTo>
                  <a:pt x="17728" y="9353"/>
                </a:lnTo>
                <a:lnTo>
                  <a:pt x="17761" y="9260"/>
                </a:lnTo>
                <a:lnTo>
                  <a:pt x="17801" y="9176"/>
                </a:lnTo>
                <a:lnTo>
                  <a:pt x="17784" y="9074"/>
                </a:lnTo>
                <a:close/>
                <a:moveTo>
                  <a:pt x="18076" y="9086"/>
                </a:moveTo>
                <a:lnTo>
                  <a:pt x="18037" y="9218"/>
                </a:lnTo>
                <a:lnTo>
                  <a:pt x="18042" y="9125"/>
                </a:lnTo>
                <a:lnTo>
                  <a:pt x="18004" y="9138"/>
                </a:lnTo>
                <a:lnTo>
                  <a:pt x="18004" y="9218"/>
                </a:lnTo>
                <a:lnTo>
                  <a:pt x="17987" y="9260"/>
                </a:lnTo>
                <a:lnTo>
                  <a:pt x="17976" y="9301"/>
                </a:lnTo>
                <a:lnTo>
                  <a:pt x="18021" y="9395"/>
                </a:lnTo>
                <a:lnTo>
                  <a:pt x="18042" y="9353"/>
                </a:lnTo>
                <a:lnTo>
                  <a:pt x="18054" y="9260"/>
                </a:lnTo>
                <a:lnTo>
                  <a:pt x="18076" y="9218"/>
                </a:lnTo>
                <a:lnTo>
                  <a:pt x="18076" y="9086"/>
                </a:lnTo>
                <a:close/>
                <a:moveTo>
                  <a:pt x="6178" y="9138"/>
                </a:moveTo>
                <a:lnTo>
                  <a:pt x="6140" y="9157"/>
                </a:lnTo>
                <a:lnTo>
                  <a:pt x="6140" y="9209"/>
                </a:lnTo>
                <a:lnTo>
                  <a:pt x="6123" y="9250"/>
                </a:lnTo>
                <a:lnTo>
                  <a:pt x="6135" y="9260"/>
                </a:lnTo>
                <a:lnTo>
                  <a:pt x="6190" y="9240"/>
                </a:lnTo>
                <a:lnTo>
                  <a:pt x="6195" y="9138"/>
                </a:lnTo>
                <a:lnTo>
                  <a:pt x="6178" y="9138"/>
                </a:lnTo>
                <a:close/>
                <a:moveTo>
                  <a:pt x="15263" y="9279"/>
                </a:moveTo>
                <a:lnTo>
                  <a:pt x="15236" y="9507"/>
                </a:lnTo>
                <a:lnTo>
                  <a:pt x="15251" y="9703"/>
                </a:lnTo>
                <a:lnTo>
                  <a:pt x="15284" y="9805"/>
                </a:lnTo>
                <a:lnTo>
                  <a:pt x="15339" y="9773"/>
                </a:lnTo>
                <a:lnTo>
                  <a:pt x="15367" y="9732"/>
                </a:lnTo>
                <a:lnTo>
                  <a:pt x="15374" y="9600"/>
                </a:lnTo>
                <a:lnTo>
                  <a:pt x="15339" y="9455"/>
                </a:lnTo>
                <a:lnTo>
                  <a:pt x="15307" y="9353"/>
                </a:lnTo>
                <a:lnTo>
                  <a:pt x="15263" y="9279"/>
                </a:lnTo>
                <a:close/>
                <a:moveTo>
                  <a:pt x="18175" y="9292"/>
                </a:moveTo>
                <a:lnTo>
                  <a:pt x="18180" y="9395"/>
                </a:lnTo>
                <a:lnTo>
                  <a:pt x="18137" y="9404"/>
                </a:lnTo>
                <a:lnTo>
                  <a:pt x="18125" y="9455"/>
                </a:lnTo>
                <a:lnTo>
                  <a:pt x="18082" y="9497"/>
                </a:lnTo>
                <a:lnTo>
                  <a:pt x="18054" y="9433"/>
                </a:lnTo>
                <a:lnTo>
                  <a:pt x="18021" y="9484"/>
                </a:lnTo>
                <a:lnTo>
                  <a:pt x="17982" y="9526"/>
                </a:lnTo>
                <a:lnTo>
                  <a:pt x="17959" y="9638"/>
                </a:lnTo>
                <a:lnTo>
                  <a:pt x="17976" y="9680"/>
                </a:lnTo>
                <a:lnTo>
                  <a:pt x="18021" y="9600"/>
                </a:lnTo>
                <a:lnTo>
                  <a:pt x="18049" y="9609"/>
                </a:lnTo>
                <a:lnTo>
                  <a:pt x="18070" y="9558"/>
                </a:lnTo>
                <a:lnTo>
                  <a:pt x="18109" y="9619"/>
                </a:lnTo>
                <a:lnTo>
                  <a:pt x="18092" y="9680"/>
                </a:lnTo>
                <a:lnTo>
                  <a:pt x="18115" y="9783"/>
                </a:lnTo>
                <a:lnTo>
                  <a:pt x="18192" y="9857"/>
                </a:lnTo>
                <a:lnTo>
                  <a:pt x="18208" y="9793"/>
                </a:lnTo>
                <a:lnTo>
                  <a:pt x="18187" y="9689"/>
                </a:lnTo>
                <a:lnTo>
                  <a:pt x="18215" y="9629"/>
                </a:lnTo>
                <a:lnTo>
                  <a:pt x="18242" y="9764"/>
                </a:lnTo>
                <a:lnTo>
                  <a:pt x="18258" y="9638"/>
                </a:lnTo>
                <a:lnTo>
                  <a:pt x="18252" y="9568"/>
                </a:lnTo>
                <a:lnTo>
                  <a:pt x="18242" y="9475"/>
                </a:lnTo>
                <a:lnTo>
                  <a:pt x="18235" y="9423"/>
                </a:lnTo>
                <a:lnTo>
                  <a:pt x="18230" y="9353"/>
                </a:lnTo>
                <a:lnTo>
                  <a:pt x="18175" y="9292"/>
                </a:lnTo>
                <a:close/>
                <a:moveTo>
                  <a:pt x="17628" y="9680"/>
                </a:moveTo>
                <a:lnTo>
                  <a:pt x="17601" y="9783"/>
                </a:lnTo>
                <a:lnTo>
                  <a:pt x="17552" y="9876"/>
                </a:lnTo>
                <a:lnTo>
                  <a:pt x="17503" y="9947"/>
                </a:lnTo>
                <a:lnTo>
                  <a:pt x="17475" y="9998"/>
                </a:lnTo>
                <a:lnTo>
                  <a:pt x="17447" y="10091"/>
                </a:lnTo>
                <a:lnTo>
                  <a:pt x="17403" y="10193"/>
                </a:lnTo>
                <a:lnTo>
                  <a:pt x="17325" y="10225"/>
                </a:lnTo>
                <a:lnTo>
                  <a:pt x="17297" y="10254"/>
                </a:lnTo>
                <a:lnTo>
                  <a:pt x="17287" y="10370"/>
                </a:lnTo>
                <a:lnTo>
                  <a:pt x="17237" y="10389"/>
                </a:lnTo>
                <a:lnTo>
                  <a:pt x="17187" y="10347"/>
                </a:lnTo>
                <a:lnTo>
                  <a:pt x="17149" y="10441"/>
                </a:lnTo>
                <a:lnTo>
                  <a:pt x="17144" y="10562"/>
                </a:lnTo>
                <a:lnTo>
                  <a:pt x="17155" y="10678"/>
                </a:lnTo>
                <a:lnTo>
                  <a:pt x="17182" y="10800"/>
                </a:lnTo>
                <a:lnTo>
                  <a:pt x="17215" y="10842"/>
                </a:lnTo>
                <a:lnTo>
                  <a:pt x="17222" y="11015"/>
                </a:lnTo>
                <a:lnTo>
                  <a:pt x="17277" y="11037"/>
                </a:lnTo>
                <a:lnTo>
                  <a:pt x="17320" y="11025"/>
                </a:lnTo>
                <a:lnTo>
                  <a:pt x="17342" y="11098"/>
                </a:lnTo>
                <a:lnTo>
                  <a:pt x="17420" y="11047"/>
                </a:lnTo>
                <a:lnTo>
                  <a:pt x="17452" y="11088"/>
                </a:lnTo>
                <a:lnTo>
                  <a:pt x="17497" y="11098"/>
                </a:lnTo>
                <a:lnTo>
                  <a:pt x="17518" y="11179"/>
                </a:lnTo>
                <a:lnTo>
                  <a:pt x="17596" y="11117"/>
                </a:lnTo>
                <a:lnTo>
                  <a:pt x="17601" y="11169"/>
                </a:lnTo>
                <a:lnTo>
                  <a:pt x="17635" y="10954"/>
                </a:lnTo>
                <a:lnTo>
                  <a:pt x="17635" y="10819"/>
                </a:lnTo>
                <a:lnTo>
                  <a:pt x="17701" y="10729"/>
                </a:lnTo>
                <a:lnTo>
                  <a:pt x="17696" y="10604"/>
                </a:lnTo>
                <a:lnTo>
                  <a:pt x="17718" y="10511"/>
                </a:lnTo>
                <a:lnTo>
                  <a:pt x="17794" y="10492"/>
                </a:lnTo>
                <a:lnTo>
                  <a:pt x="17718" y="10370"/>
                </a:lnTo>
                <a:lnTo>
                  <a:pt x="17728" y="10306"/>
                </a:lnTo>
                <a:lnTo>
                  <a:pt x="17679" y="10174"/>
                </a:lnTo>
                <a:lnTo>
                  <a:pt x="17711" y="10062"/>
                </a:lnTo>
                <a:lnTo>
                  <a:pt x="17761" y="10010"/>
                </a:lnTo>
                <a:lnTo>
                  <a:pt x="17746" y="9947"/>
                </a:lnTo>
                <a:lnTo>
                  <a:pt x="17789" y="9937"/>
                </a:lnTo>
                <a:lnTo>
                  <a:pt x="17794" y="9885"/>
                </a:lnTo>
                <a:lnTo>
                  <a:pt x="17739" y="9844"/>
                </a:lnTo>
                <a:lnTo>
                  <a:pt x="17696" y="9805"/>
                </a:lnTo>
                <a:lnTo>
                  <a:pt x="17691" y="9741"/>
                </a:lnTo>
                <a:lnTo>
                  <a:pt x="17656" y="9680"/>
                </a:lnTo>
                <a:lnTo>
                  <a:pt x="17628" y="9680"/>
                </a:lnTo>
                <a:close/>
                <a:moveTo>
                  <a:pt x="16249" y="9876"/>
                </a:moveTo>
                <a:lnTo>
                  <a:pt x="16262" y="9937"/>
                </a:lnTo>
                <a:lnTo>
                  <a:pt x="16327" y="10091"/>
                </a:lnTo>
                <a:lnTo>
                  <a:pt x="16382" y="10174"/>
                </a:lnTo>
                <a:lnTo>
                  <a:pt x="16415" y="10287"/>
                </a:lnTo>
                <a:lnTo>
                  <a:pt x="16477" y="10370"/>
                </a:lnTo>
                <a:lnTo>
                  <a:pt x="16498" y="10482"/>
                </a:lnTo>
                <a:lnTo>
                  <a:pt x="16520" y="10594"/>
                </a:lnTo>
                <a:lnTo>
                  <a:pt x="16575" y="10707"/>
                </a:lnTo>
                <a:lnTo>
                  <a:pt x="16625" y="10902"/>
                </a:lnTo>
                <a:lnTo>
                  <a:pt x="16653" y="11005"/>
                </a:lnTo>
                <a:lnTo>
                  <a:pt x="16703" y="11108"/>
                </a:lnTo>
                <a:lnTo>
                  <a:pt x="16725" y="11191"/>
                </a:lnTo>
                <a:lnTo>
                  <a:pt x="16808" y="11303"/>
                </a:lnTo>
                <a:lnTo>
                  <a:pt x="16856" y="11416"/>
                </a:lnTo>
                <a:lnTo>
                  <a:pt x="16928" y="11416"/>
                </a:lnTo>
                <a:lnTo>
                  <a:pt x="16939" y="11201"/>
                </a:lnTo>
                <a:lnTo>
                  <a:pt x="16956" y="11037"/>
                </a:lnTo>
                <a:lnTo>
                  <a:pt x="16928" y="10954"/>
                </a:lnTo>
                <a:lnTo>
                  <a:pt x="16879" y="10935"/>
                </a:lnTo>
                <a:lnTo>
                  <a:pt x="16856" y="10861"/>
                </a:lnTo>
                <a:lnTo>
                  <a:pt x="16846" y="10767"/>
                </a:lnTo>
                <a:lnTo>
                  <a:pt x="16823" y="10758"/>
                </a:lnTo>
                <a:lnTo>
                  <a:pt x="16791" y="10716"/>
                </a:lnTo>
                <a:lnTo>
                  <a:pt x="16813" y="10604"/>
                </a:lnTo>
                <a:lnTo>
                  <a:pt x="16763" y="10543"/>
                </a:lnTo>
                <a:lnTo>
                  <a:pt x="16725" y="10431"/>
                </a:lnTo>
                <a:lnTo>
                  <a:pt x="16670" y="10338"/>
                </a:lnTo>
                <a:lnTo>
                  <a:pt x="16608" y="10338"/>
                </a:lnTo>
                <a:lnTo>
                  <a:pt x="16543" y="10184"/>
                </a:lnTo>
                <a:lnTo>
                  <a:pt x="16504" y="10133"/>
                </a:lnTo>
                <a:lnTo>
                  <a:pt x="16455" y="10039"/>
                </a:lnTo>
                <a:lnTo>
                  <a:pt x="16394" y="9908"/>
                </a:lnTo>
                <a:lnTo>
                  <a:pt x="16294" y="9876"/>
                </a:lnTo>
                <a:lnTo>
                  <a:pt x="16249" y="9876"/>
                </a:lnTo>
                <a:close/>
                <a:moveTo>
                  <a:pt x="18368" y="10328"/>
                </a:moveTo>
                <a:lnTo>
                  <a:pt x="18345" y="10370"/>
                </a:lnTo>
                <a:lnTo>
                  <a:pt x="18335" y="10482"/>
                </a:lnTo>
                <a:lnTo>
                  <a:pt x="18358" y="10656"/>
                </a:lnTo>
                <a:lnTo>
                  <a:pt x="18380" y="10739"/>
                </a:lnTo>
                <a:lnTo>
                  <a:pt x="18401" y="10729"/>
                </a:lnTo>
                <a:lnTo>
                  <a:pt x="18373" y="10656"/>
                </a:lnTo>
                <a:lnTo>
                  <a:pt x="18385" y="10575"/>
                </a:lnTo>
                <a:lnTo>
                  <a:pt x="18418" y="10585"/>
                </a:lnTo>
                <a:lnTo>
                  <a:pt x="18418" y="10460"/>
                </a:lnTo>
                <a:lnTo>
                  <a:pt x="18413" y="10408"/>
                </a:lnTo>
                <a:lnTo>
                  <a:pt x="18373" y="10398"/>
                </a:lnTo>
                <a:lnTo>
                  <a:pt x="18368" y="10328"/>
                </a:lnTo>
                <a:close/>
                <a:moveTo>
                  <a:pt x="18187" y="10398"/>
                </a:moveTo>
                <a:lnTo>
                  <a:pt x="18120" y="10492"/>
                </a:lnTo>
                <a:lnTo>
                  <a:pt x="18049" y="10502"/>
                </a:lnTo>
                <a:lnTo>
                  <a:pt x="17966" y="10482"/>
                </a:lnTo>
                <a:lnTo>
                  <a:pt x="17916" y="10441"/>
                </a:lnTo>
                <a:lnTo>
                  <a:pt x="17861" y="10543"/>
                </a:lnTo>
                <a:lnTo>
                  <a:pt x="17849" y="10594"/>
                </a:lnTo>
                <a:lnTo>
                  <a:pt x="17816" y="10800"/>
                </a:lnTo>
                <a:lnTo>
                  <a:pt x="17806" y="10912"/>
                </a:lnTo>
                <a:lnTo>
                  <a:pt x="17778" y="11005"/>
                </a:lnTo>
                <a:lnTo>
                  <a:pt x="17794" y="11098"/>
                </a:lnTo>
                <a:lnTo>
                  <a:pt x="17821" y="11098"/>
                </a:lnTo>
                <a:lnTo>
                  <a:pt x="17828" y="11230"/>
                </a:lnTo>
                <a:lnTo>
                  <a:pt x="17806" y="11355"/>
                </a:lnTo>
                <a:lnTo>
                  <a:pt x="17834" y="11397"/>
                </a:lnTo>
                <a:lnTo>
                  <a:pt x="17872" y="11374"/>
                </a:lnTo>
                <a:lnTo>
                  <a:pt x="17877" y="11179"/>
                </a:lnTo>
                <a:lnTo>
                  <a:pt x="17872" y="11015"/>
                </a:lnTo>
                <a:lnTo>
                  <a:pt x="17916" y="10973"/>
                </a:lnTo>
                <a:lnTo>
                  <a:pt x="17911" y="11108"/>
                </a:lnTo>
                <a:lnTo>
                  <a:pt x="17954" y="11191"/>
                </a:lnTo>
                <a:lnTo>
                  <a:pt x="17944" y="11242"/>
                </a:lnTo>
                <a:lnTo>
                  <a:pt x="17959" y="11281"/>
                </a:lnTo>
                <a:lnTo>
                  <a:pt x="18027" y="11230"/>
                </a:lnTo>
                <a:lnTo>
                  <a:pt x="17994" y="11332"/>
                </a:lnTo>
                <a:lnTo>
                  <a:pt x="18015" y="11384"/>
                </a:lnTo>
                <a:lnTo>
                  <a:pt x="18049" y="11346"/>
                </a:lnTo>
                <a:lnTo>
                  <a:pt x="18054" y="11252"/>
                </a:lnTo>
                <a:lnTo>
                  <a:pt x="17999" y="11098"/>
                </a:lnTo>
                <a:lnTo>
                  <a:pt x="18015" y="11057"/>
                </a:lnTo>
                <a:lnTo>
                  <a:pt x="17954" y="10883"/>
                </a:lnTo>
                <a:lnTo>
                  <a:pt x="18009" y="10819"/>
                </a:lnTo>
                <a:lnTo>
                  <a:pt x="18042" y="10748"/>
                </a:lnTo>
                <a:lnTo>
                  <a:pt x="18070" y="10767"/>
                </a:lnTo>
                <a:lnTo>
                  <a:pt x="18076" y="10707"/>
                </a:lnTo>
                <a:lnTo>
                  <a:pt x="17954" y="10748"/>
                </a:lnTo>
                <a:lnTo>
                  <a:pt x="17916" y="10810"/>
                </a:lnTo>
                <a:lnTo>
                  <a:pt x="17861" y="10688"/>
                </a:lnTo>
                <a:lnTo>
                  <a:pt x="17872" y="10585"/>
                </a:lnTo>
                <a:lnTo>
                  <a:pt x="17927" y="10562"/>
                </a:lnTo>
                <a:lnTo>
                  <a:pt x="18032" y="10562"/>
                </a:lnTo>
                <a:lnTo>
                  <a:pt x="18097" y="10585"/>
                </a:lnTo>
                <a:lnTo>
                  <a:pt x="18147" y="10562"/>
                </a:lnTo>
                <a:lnTo>
                  <a:pt x="18197" y="10431"/>
                </a:lnTo>
                <a:lnTo>
                  <a:pt x="18187" y="10398"/>
                </a:lnTo>
                <a:close/>
                <a:moveTo>
                  <a:pt x="18661" y="10665"/>
                </a:moveTo>
                <a:lnTo>
                  <a:pt x="18628" y="10716"/>
                </a:lnTo>
                <a:lnTo>
                  <a:pt x="18539" y="10748"/>
                </a:lnTo>
                <a:lnTo>
                  <a:pt x="18566" y="10810"/>
                </a:lnTo>
                <a:lnTo>
                  <a:pt x="18621" y="10842"/>
                </a:lnTo>
                <a:lnTo>
                  <a:pt x="18644" y="10922"/>
                </a:lnTo>
                <a:lnTo>
                  <a:pt x="18744" y="10922"/>
                </a:lnTo>
                <a:lnTo>
                  <a:pt x="18744" y="10954"/>
                </a:lnTo>
                <a:lnTo>
                  <a:pt x="18699" y="10954"/>
                </a:lnTo>
                <a:lnTo>
                  <a:pt x="18628" y="11005"/>
                </a:lnTo>
                <a:lnTo>
                  <a:pt x="18676" y="11066"/>
                </a:lnTo>
                <a:lnTo>
                  <a:pt x="18676" y="11127"/>
                </a:lnTo>
                <a:lnTo>
                  <a:pt x="18688" y="11179"/>
                </a:lnTo>
                <a:lnTo>
                  <a:pt x="18716" y="11169"/>
                </a:lnTo>
                <a:lnTo>
                  <a:pt x="18739" y="11098"/>
                </a:lnTo>
                <a:lnTo>
                  <a:pt x="18826" y="11230"/>
                </a:lnTo>
                <a:lnTo>
                  <a:pt x="18882" y="11242"/>
                </a:lnTo>
                <a:lnTo>
                  <a:pt x="19002" y="11355"/>
                </a:lnTo>
                <a:lnTo>
                  <a:pt x="19030" y="11467"/>
                </a:lnTo>
                <a:lnTo>
                  <a:pt x="19042" y="11611"/>
                </a:lnTo>
                <a:lnTo>
                  <a:pt x="18997" y="11653"/>
                </a:lnTo>
                <a:lnTo>
                  <a:pt x="18964" y="11766"/>
                </a:lnTo>
                <a:lnTo>
                  <a:pt x="19047" y="11766"/>
                </a:lnTo>
                <a:lnTo>
                  <a:pt x="19063" y="11724"/>
                </a:lnTo>
                <a:lnTo>
                  <a:pt x="19130" y="11743"/>
                </a:lnTo>
                <a:lnTo>
                  <a:pt x="19185" y="11859"/>
                </a:lnTo>
                <a:lnTo>
                  <a:pt x="19250" y="11868"/>
                </a:lnTo>
                <a:lnTo>
                  <a:pt x="19283" y="11888"/>
                </a:lnTo>
                <a:lnTo>
                  <a:pt x="19333" y="11846"/>
                </a:lnTo>
                <a:lnTo>
                  <a:pt x="19333" y="11743"/>
                </a:lnTo>
                <a:lnTo>
                  <a:pt x="19373" y="11692"/>
                </a:lnTo>
                <a:lnTo>
                  <a:pt x="19433" y="11663"/>
                </a:lnTo>
                <a:lnTo>
                  <a:pt x="19511" y="11715"/>
                </a:lnTo>
                <a:lnTo>
                  <a:pt x="19538" y="11836"/>
                </a:lnTo>
                <a:lnTo>
                  <a:pt x="19571" y="11910"/>
                </a:lnTo>
                <a:lnTo>
                  <a:pt x="19614" y="12000"/>
                </a:lnTo>
                <a:lnTo>
                  <a:pt x="19681" y="12022"/>
                </a:lnTo>
                <a:lnTo>
                  <a:pt x="19736" y="12032"/>
                </a:lnTo>
                <a:lnTo>
                  <a:pt x="19747" y="12074"/>
                </a:lnTo>
                <a:lnTo>
                  <a:pt x="19792" y="12064"/>
                </a:lnTo>
                <a:lnTo>
                  <a:pt x="19802" y="12022"/>
                </a:lnTo>
                <a:lnTo>
                  <a:pt x="19736" y="11961"/>
                </a:lnTo>
                <a:lnTo>
                  <a:pt x="19759" y="11939"/>
                </a:lnTo>
                <a:lnTo>
                  <a:pt x="19709" y="11920"/>
                </a:lnTo>
                <a:lnTo>
                  <a:pt x="19714" y="11859"/>
                </a:lnTo>
                <a:lnTo>
                  <a:pt x="19676" y="11859"/>
                </a:lnTo>
                <a:lnTo>
                  <a:pt x="19642" y="11715"/>
                </a:lnTo>
                <a:lnTo>
                  <a:pt x="19587" y="11621"/>
                </a:lnTo>
                <a:lnTo>
                  <a:pt x="19581" y="11538"/>
                </a:lnTo>
                <a:lnTo>
                  <a:pt x="19636" y="11519"/>
                </a:lnTo>
                <a:lnTo>
                  <a:pt x="19626" y="11448"/>
                </a:lnTo>
                <a:lnTo>
                  <a:pt x="19521" y="11365"/>
                </a:lnTo>
                <a:lnTo>
                  <a:pt x="19516" y="11281"/>
                </a:lnTo>
                <a:lnTo>
                  <a:pt x="19483" y="11211"/>
                </a:lnTo>
                <a:lnTo>
                  <a:pt x="19438" y="11150"/>
                </a:lnTo>
                <a:lnTo>
                  <a:pt x="19323" y="11066"/>
                </a:lnTo>
                <a:lnTo>
                  <a:pt x="19212" y="10973"/>
                </a:lnTo>
                <a:lnTo>
                  <a:pt x="19140" y="10944"/>
                </a:lnTo>
                <a:lnTo>
                  <a:pt x="19097" y="10902"/>
                </a:lnTo>
                <a:lnTo>
                  <a:pt x="19042" y="10851"/>
                </a:lnTo>
                <a:lnTo>
                  <a:pt x="18987" y="10851"/>
                </a:lnTo>
                <a:lnTo>
                  <a:pt x="18909" y="10935"/>
                </a:lnTo>
                <a:lnTo>
                  <a:pt x="18854" y="11076"/>
                </a:lnTo>
                <a:lnTo>
                  <a:pt x="18787" y="10996"/>
                </a:lnTo>
                <a:lnTo>
                  <a:pt x="18771" y="10781"/>
                </a:lnTo>
                <a:lnTo>
                  <a:pt x="18759" y="10729"/>
                </a:lnTo>
                <a:lnTo>
                  <a:pt x="18661" y="10665"/>
                </a:lnTo>
                <a:close/>
                <a:moveTo>
                  <a:pt x="19852" y="10963"/>
                </a:moveTo>
                <a:lnTo>
                  <a:pt x="19835" y="10996"/>
                </a:lnTo>
                <a:lnTo>
                  <a:pt x="19880" y="11037"/>
                </a:lnTo>
                <a:lnTo>
                  <a:pt x="19917" y="11088"/>
                </a:lnTo>
                <a:lnTo>
                  <a:pt x="19945" y="11140"/>
                </a:lnTo>
                <a:lnTo>
                  <a:pt x="19957" y="11191"/>
                </a:lnTo>
                <a:lnTo>
                  <a:pt x="19968" y="11271"/>
                </a:lnTo>
                <a:lnTo>
                  <a:pt x="19990" y="11230"/>
                </a:lnTo>
                <a:lnTo>
                  <a:pt x="19985" y="11159"/>
                </a:lnTo>
                <a:lnTo>
                  <a:pt x="19962" y="11117"/>
                </a:lnTo>
                <a:lnTo>
                  <a:pt x="19935" y="11057"/>
                </a:lnTo>
                <a:lnTo>
                  <a:pt x="19907" y="11025"/>
                </a:lnTo>
                <a:lnTo>
                  <a:pt x="19890" y="10996"/>
                </a:lnTo>
                <a:lnTo>
                  <a:pt x="19852" y="10963"/>
                </a:lnTo>
                <a:close/>
                <a:moveTo>
                  <a:pt x="18380" y="11005"/>
                </a:moveTo>
                <a:lnTo>
                  <a:pt x="18363" y="11076"/>
                </a:lnTo>
                <a:lnTo>
                  <a:pt x="18408" y="11088"/>
                </a:lnTo>
                <a:lnTo>
                  <a:pt x="18445" y="11076"/>
                </a:lnTo>
                <a:lnTo>
                  <a:pt x="18500" y="11088"/>
                </a:lnTo>
                <a:lnTo>
                  <a:pt x="18551" y="11150"/>
                </a:lnTo>
                <a:lnTo>
                  <a:pt x="18528" y="11037"/>
                </a:lnTo>
                <a:lnTo>
                  <a:pt x="18463" y="11005"/>
                </a:lnTo>
                <a:lnTo>
                  <a:pt x="18380" y="11005"/>
                </a:lnTo>
                <a:close/>
                <a:moveTo>
                  <a:pt x="18308" y="11047"/>
                </a:moveTo>
                <a:lnTo>
                  <a:pt x="18242" y="11057"/>
                </a:lnTo>
                <a:lnTo>
                  <a:pt x="18252" y="11108"/>
                </a:lnTo>
                <a:lnTo>
                  <a:pt x="18297" y="11140"/>
                </a:lnTo>
                <a:lnTo>
                  <a:pt x="18325" y="11088"/>
                </a:lnTo>
                <a:lnTo>
                  <a:pt x="18308" y="11047"/>
                </a:lnTo>
                <a:close/>
                <a:moveTo>
                  <a:pt x="19924" y="11179"/>
                </a:moveTo>
                <a:lnTo>
                  <a:pt x="19885" y="11191"/>
                </a:lnTo>
                <a:lnTo>
                  <a:pt x="19890" y="11262"/>
                </a:lnTo>
                <a:lnTo>
                  <a:pt x="19852" y="11313"/>
                </a:lnTo>
                <a:lnTo>
                  <a:pt x="19835" y="11365"/>
                </a:lnTo>
                <a:lnTo>
                  <a:pt x="19797" y="11374"/>
                </a:lnTo>
                <a:lnTo>
                  <a:pt x="19792" y="11303"/>
                </a:lnTo>
                <a:lnTo>
                  <a:pt x="19780" y="11303"/>
                </a:lnTo>
                <a:lnTo>
                  <a:pt x="19769" y="11365"/>
                </a:lnTo>
                <a:lnTo>
                  <a:pt x="19736" y="11374"/>
                </a:lnTo>
                <a:lnTo>
                  <a:pt x="19676" y="11355"/>
                </a:lnTo>
                <a:lnTo>
                  <a:pt x="19669" y="11406"/>
                </a:lnTo>
                <a:lnTo>
                  <a:pt x="19709" y="11435"/>
                </a:lnTo>
                <a:lnTo>
                  <a:pt x="19759" y="11477"/>
                </a:lnTo>
                <a:lnTo>
                  <a:pt x="19792" y="11477"/>
                </a:lnTo>
                <a:lnTo>
                  <a:pt x="19824" y="11448"/>
                </a:lnTo>
                <a:lnTo>
                  <a:pt x="19862" y="11416"/>
                </a:lnTo>
                <a:lnTo>
                  <a:pt x="19874" y="11374"/>
                </a:lnTo>
                <a:lnTo>
                  <a:pt x="19907" y="11365"/>
                </a:lnTo>
                <a:lnTo>
                  <a:pt x="19935" y="11281"/>
                </a:lnTo>
                <a:lnTo>
                  <a:pt x="19940" y="11211"/>
                </a:lnTo>
                <a:lnTo>
                  <a:pt x="19924" y="11179"/>
                </a:lnTo>
                <a:close/>
                <a:moveTo>
                  <a:pt x="20083" y="11303"/>
                </a:moveTo>
                <a:lnTo>
                  <a:pt x="20072" y="11323"/>
                </a:lnTo>
                <a:lnTo>
                  <a:pt x="20083" y="11426"/>
                </a:lnTo>
                <a:lnTo>
                  <a:pt x="20111" y="11509"/>
                </a:lnTo>
                <a:lnTo>
                  <a:pt x="20133" y="11560"/>
                </a:lnTo>
                <a:lnTo>
                  <a:pt x="20156" y="11551"/>
                </a:lnTo>
                <a:lnTo>
                  <a:pt x="20160" y="11509"/>
                </a:lnTo>
                <a:lnTo>
                  <a:pt x="20133" y="11467"/>
                </a:lnTo>
                <a:lnTo>
                  <a:pt x="20105" y="11374"/>
                </a:lnTo>
                <a:lnTo>
                  <a:pt x="20090" y="11346"/>
                </a:lnTo>
                <a:lnTo>
                  <a:pt x="20083" y="11303"/>
                </a:lnTo>
                <a:close/>
                <a:moveTo>
                  <a:pt x="18782" y="11365"/>
                </a:moveTo>
                <a:lnTo>
                  <a:pt x="18766" y="11406"/>
                </a:lnTo>
                <a:lnTo>
                  <a:pt x="18754" y="11457"/>
                </a:lnTo>
                <a:lnTo>
                  <a:pt x="18754" y="11560"/>
                </a:lnTo>
                <a:lnTo>
                  <a:pt x="18794" y="11467"/>
                </a:lnTo>
                <a:lnTo>
                  <a:pt x="18794" y="11397"/>
                </a:lnTo>
                <a:lnTo>
                  <a:pt x="18782" y="11365"/>
                </a:lnTo>
                <a:close/>
                <a:moveTo>
                  <a:pt x="16946" y="11426"/>
                </a:moveTo>
                <a:lnTo>
                  <a:pt x="16896" y="11551"/>
                </a:lnTo>
                <a:lnTo>
                  <a:pt x="16956" y="11560"/>
                </a:lnTo>
                <a:lnTo>
                  <a:pt x="16967" y="11621"/>
                </a:lnTo>
                <a:lnTo>
                  <a:pt x="17084" y="11672"/>
                </a:lnTo>
                <a:lnTo>
                  <a:pt x="17111" y="11663"/>
                </a:lnTo>
                <a:lnTo>
                  <a:pt x="17155" y="11672"/>
                </a:lnTo>
                <a:lnTo>
                  <a:pt x="17227" y="11724"/>
                </a:lnTo>
                <a:lnTo>
                  <a:pt x="17287" y="11743"/>
                </a:lnTo>
                <a:lnTo>
                  <a:pt x="17353" y="11756"/>
                </a:lnTo>
                <a:lnTo>
                  <a:pt x="17415" y="11756"/>
                </a:lnTo>
                <a:lnTo>
                  <a:pt x="17480" y="11807"/>
                </a:lnTo>
                <a:lnTo>
                  <a:pt x="17558" y="11756"/>
                </a:lnTo>
                <a:lnTo>
                  <a:pt x="17480" y="11682"/>
                </a:lnTo>
                <a:lnTo>
                  <a:pt x="17387" y="11653"/>
                </a:lnTo>
                <a:lnTo>
                  <a:pt x="17365" y="11560"/>
                </a:lnTo>
                <a:lnTo>
                  <a:pt x="17249" y="11499"/>
                </a:lnTo>
                <a:lnTo>
                  <a:pt x="17232" y="11560"/>
                </a:lnTo>
                <a:lnTo>
                  <a:pt x="17104" y="11538"/>
                </a:lnTo>
                <a:lnTo>
                  <a:pt x="17099" y="11499"/>
                </a:lnTo>
                <a:lnTo>
                  <a:pt x="17072" y="11486"/>
                </a:lnTo>
                <a:lnTo>
                  <a:pt x="17022" y="11426"/>
                </a:lnTo>
                <a:lnTo>
                  <a:pt x="16946" y="11426"/>
                </a:lnTo>
                <a:close/>
                <a:moveTo>
                  <a:pt x="20200" y="11519"/>
                </a:moveTo>
                <a:lnTo>
                  <a:pt x="20193" y="11538"/>
                </a:lnTo>
                <a:lnTo>
                  <a:pt x="20216" y="11602"/>
                </a:lnTo>
                <a:lnTo>
                  <a:pt x="20243" y="11631"/>
                </a:lnTo>
                <a:lnTo>
                  <a:pt x="20256" y="11621"/>
                </a:lnTo>
                <a:lnTo>
                  <a:pt x="20233" y="11570"/>
                </a:lnTo>
                <a:lnTo>
                  <a:pt x="20200" y="11519"/>
                </a:lnTo>
                <a:close/>
                <a:moveTo>
                  <a:pt x="20311" y="11611"/>
                </a:moveTo>
                <a:lnTo>
                  <a:pt x="20298" y="11631"/>
                </a:lnTo>
                <a:lnTo>
                  <a:pt x="20321" y="11672"/>
                </a:lnTo>
                <a:lnTo>
                  <a:pt x="20354" y="11724"/>
                </a:lnTo>
                <a:lnTo>
                  <a:pt x="20404" y="11785"/>
                </a:lnTo>
                <a:lnTo>
                  <a:pt x="20398" y="11756"/>
                </a:lnTo>
                <a:lnTo>
                  <a:pt x="20386" y="11715"/>
                </a:lnTo>
                <a:lnTo>
                  <a:pt x="20338" y="11653"/>
                </a:lnTo>
                <a:lnTo>
                  <a:pt x="20311" y="11611"/>
                </a:lnTo>
                <a:close/>
                <a:moveTo>
                  <a:pt x="17701" y="11724"/>
                </a:moveTo>
                <a:lnTo>
                  <a:pt x="17679" y="11766"/>
                </a:lnTo>
                <a:lnTo>
                  <a:pt x="17646" y="11775"/>
                </a:lnTo>
                <a:lnTo>
                  <a:pt x="17618" y="11846"/>
                </a:lnTo>
                <a:lnTo>
                  <a:pt x="17651" y="11846"/>
                </a:lnTo>
                <a:lnTo>
                  <a:pt x="17701" y="11826"/>
                </a:lnTo>
                <a:lnTo>
                  <a:pt x="17773" y="11807"/>
                </a:lnTo>
                <a:lnTo>
                  <a:pt x="17761" y="11743"/>
                </a:lnTo>
                <a:lnTo>
                  <a:pt x="17723" y="11756"/>
                </a:lnTo>
                <a:lnTo>
                  <a:pt x="17701" y="11724"/>
                </a:lnTo>
                <a:close/>
                <a:moveTo>
                  <a:pt x="18021" y="11724"/>
                </a:moveTo>
                <a:lnTo>
                  <a:pt x="17959" y="11775"/>
                </a:lnTo>
                <a:lnTo>
                  <a:pt x="17916" y="11785"/>
                </a:lnTo>
                <a:lnTo>
                  <a:pt x="17877" y="11743"/>
                </a:lnTo>
                <a:lnTo>
                  <a:pt x="17828" y="11766"/>
                </a:lnTo>
                <a:lnTo>
                  <a:pt x="17828" y="11817"/>
                </a:lnTo>
                <a:lnTo>
                  <a:pt x="17911" y="11836"/>
                </a:lnTo>
                <a:lnTo>
                  <a:pt x="18009" y="11795"/>
                </a:lnTo>
                <a:lnTo>
                  <a:pt x="18021" y="11724"/>
                </a:lnTo>
                <a:close/>
                <a:moveTo>
                  <a:pt x="18280" y="11743"/>
                </a:moveTo>
                <a:lnTo>
                  <a:pt x="18258" y="11766"/>
                </a:lnTo>
                <a:lnTo>
                  <a:pt x="18215" y="11766"/>
                </a:lnTo>
                <a:lnTo>
                  <a:pt x="18159" y="11795"/>
                </a:lnTo>
                <a:lnTo>
                  <a:pt x="18147" y="11826"/>
                </a:lnTo>
                <a:lnTo>
                  <a:pt x="18082" y="11888"/>
                </a:lnTo>
                <a:lnTo>
                  <a:pt x="18054" y="11971"/>
                </a:lnTo>
                <a:lnTo>
                  <a:pt x="18042" y="12012"/>
                </a:lnTo>
                <a:lnTo>
                  <a:pt x="18049" y="12032"/>
                </a:lnTo>
                <a:lnTo>
                  <a:pt x="18109" y="12000"/>
                </a:lnTo>
                <a:lnTo>
                  <a:pt x="18152" y="11897"/>
                </a:lnTo>
                <a:lnTo>
                  <a:pt x="18208" y="11859"/>
                </a:lnTo>
                <a:lnTo>
                  <a:pt x="18280" y="11795"/>
                </a:lnTo>
                <a:lnTo>
                  <a:pt x="18302" y="11766"/>
                </a:lnTo>
                <a:lnTo>
                  <a:pt x="18280" y="11743"/>
                </a:lnTo>
                <a:close/>
                <a:moveTo>
                  <a:pt x="20448" y="11756"/>
                </a:moveTo>
                <a:lnTo>
                  <a:pt x="20454" y="11836"/>
                </a:lnTo>
                <a:lnTo>
                  <a:pt x="20497" y="11949"/>
                </a:lnTo>
                <a:lnTo>
                  <a:pt x="20509" y="11929"/>
                </a:lnTo>
                <a:lnTo>
                  <a:pt x="20486" y="11859"/>
                </a:lnTo>
                <a:lnTo>
                  <a:pt x="20469" y="11756"/>
                </a:lnTo>
                <a:lnTo>
                  <a:pt x="20448" y="11756"/>
                </a:lnTo>
                <a:close/>
                <a:moveTo>
                  <a:pt x="20381" y="11878"/>
                </a:moveTo>
                <a:lnTo>
                  <a:pt x="20376" y="11929"/>
                </a:lnTo>
                <a:lnTo>
                  <a:pt x="20386" y="11949"/>
                </a:lnTo>
                <a:lnTo>
                  <a:pt x="20426" y="11971"/>
                </a:lnTo>
                <a:lnTo>
                  <a:pt x="20454" y="11961"/>
                </a:lnTo>
                <a:lnTo>
                  <a:pt x="20441" y="11929"/>
                </a:lnTo>
                <a:lnTo>
                  <a:pt x="20426" y="11897"/>
                </a:lnTo>
                <a:lnTo>
                  <a:pt x="20381" y="11878"/>
                </a:lnTo>
                <a:close/>
                <a:moveTo>
                  <a:pt x="17821" y="11897"/>
                </a:moveTo>
                <a:lnTo>
                  <a:pt x="17761" y="11920"/>
                </a:lnTo>
                <a:lnTo>
                  <a:pt x="17839" y="12012"/>
                </a:lnTo>
                <a:lnTo>
                  <a:pt x="17866" y="12012"/>
                </a:lnTo>
                <a:lnTo>
                  <a:pt x="17872" y="11980"/>
                </a:lnTo>
                <a:lnTo>
                  <a:pt x="17849" y="11939"/>
                </a:lnTo>
                <a:lnTo>
                  <a:pt x="17821" y="11897"/>
                </a:lnTo>
                <a:close/>
                <a:moveTo>
                  <a:pt x="20481" y="12012"/>
                </a:moveTo>
                <a:lnTo>
                  <a:pt x="20497" y="12093"/>
                </a:lnTo>
                <a:lnTo>
                  <a:pt x="20541" y="12093"/>
                </a:lnTo>
                <a:lnTo>
                  <a:pt x="20524" y="12041"/>
                </a:lnTo>
                <a:lnTo>
                  <a:pt x="20514" y="12041"/>
                </a:lnTo>
                <a:lnTo>
                  <a:pt x="20481" y="12012"/>
                </a:lnTo>
                <a:close/>
                <a:moveTo>
                  <a:pt x="19268" y="12074"/>
                </a:moveTo>
                <a:lnTo>
                  <a:pt x="19240" y="12125"/>
                </a:lnTo>
                <a:lnTo>
                  <a:pt x="19235" y="12166"/>
                </a:lnTo>
                <a:lnTo>
                  <a:pt x="19218" y="12237"/>
                </a:lnTo>
                <a:lnTo>
                  <a:pt x="19195" y="12308"/>
                </a:lnTo>
                <a:lnTo>
                  <a:pt x="19200" y="12349"/>
                </a:lnTo>
                <a:lnTo>
                  <a:pt x="19190" y="12381"/>
                </a:lnTo>
                <a:lnTo>
                  <a:pt x="19173" y="12484"/>
                </a:lnTo>
                <a:lnTo>
                  <a:pt x="19173" y="12564"/>
                </a:lnTo>
                <a:lnTo>
                  <a:pt x="19168" y="12597"/>
                </a:lnTo>
                <a:lnTo>
                  <a:pt x="19168" y="12667"/>
                </a:lnTo>
                <a:lnTo>
                  <a:pt x="19140" y="12770"/>
                </a:lnTo>
                <a:lnTo>
                  <a:pt x="19124" y="12853"/>
                </a:lnTo>
                <a:lnTo>
                  <a:pt x="19108" y="12914"/>
                </a:lnTo>
                <a:lnTo>
                  <a:pt x="19085" y="12988"/>
                </a:lnTo>
                <a:lnTo>
                  <a:pt x="19035" y="13027"/>
                </a:lnTo>
                <a:lnTo>
                  <a:pt x="18980" y="12988"/>
                </a:lnTo>
                <a:lnTo>
                  <a:pt x="18975" y="12946"/>
                </a:lnTo>
                <a:lnTo>
                  <a:pt x="18947" y="12904"/>
                </a:lnTo>
                <a:lnTo>
                  <a:pt x="18932" y="12904"/>
                </a:lnTo>
                <a:lnTo>
                  <a:pt x="18892" y="12821"/>
                </a:lnTo>
                <a:lnTo>
                  <a:pt x="18864" y="12783"/>
                </a:lnTo>
                <a:lnTo>
                  <a:pt x="18814" y="12741"/>
                </a:lnTo>
                <a:lnTo>
                  <a:pt x="18771" y="12658"/>
                </a:lnTo>
                <a:lnTo>
                  <a:pt x="18771" y="12629"/>
                </a:lnTo>
                <a:lnTo>
                  <a:pt x="18799" y="12555"/>
                </a:lnTo>
                <a:lnTo>
                  <a:pt x="18826" y="12484"/>
                </a:lnTo>
                <a:lnTo>
                  <a:pt x="18821" y="12433"/>
                </a:lnTo>
                <a:lnTo>
                  <a:pt x="18842" y="12433"/>
                </a:lnTo>
                <a:lnTo>
                  <a:pt x="18869" y="12372"/>
                </a:lnTo>
                <a:lnTo>
                  <a:pt x="18892" y="12298"/>
                </a:lnTo>
                <a:lnTo>
                  <a:pt x="18869" y="12237"/>
                </a:lnTo>
                <a:lnTo>
                  <a:pt x="18854" y="12257"/>
                </a:lnTo>
                <a:lnTo>
                  <a:pt x="18826" y="12247"/>
                </a:lnTo>
                <a:lnTo>
                  <a:pt x="18787" y="12289"/>
                </a:lnTo>
                <a:lnTo>
                  <a:pt x="18749" y="12247"/>
                </a:lnTo>
                <a:lnTo>
                  <a:pt x="18732" y="12257"/>
                </a:lnTo>
                <a:lnTo>
                  <a:pt x="18676" y="12228"/>
                </a:lnTo>
                <a:lnTo>
                  <a:pt x="18649" y="12166"/>
                </a:lnTo>
                <a:lnTo>
                  <a:pt x="18611" y="12135"/>
                </a:lnTo>
                <a:lnTo>
                  <a:pt x="18573" y="12154"/>
                </a:lnTo>
                <a:lnTo>
                  <a:pt x="18616" y="12195"/>
                </a:lnTo>
                <a:lnTo>
                  <a:pt x="18616" y="12270"/>
                </a:lnTo>
                <a:lnTo>
                  <a:pt x="18561" y="12298"/>
                </a:lnTo>
                <a:lnTo>
                  <a:pt x="18528" y="12279"/>
                </a:lnTo>
                <a:lnTo>
                  <a:pt x="18483" y="12330"/>
                </a:lnTo>
                <a:lnTo>
                  <a:pt x="18451" y="12401"/>
                </a:lnTo>
                <a:lnTo>
                  <a:pt x="18463" y="12443"/>
                </a:lnTo>
                <a:lnTo>
                  <a:pt x="18428" y="12475"/>
                </a:lnTo>
                <a:lnTo>
                  <a:pt x="18390" y="12587"/>
                </a:lnTo>
                <a:lnTo>
                  <a:pt x="18396" y="12658"/>
                </a:lnTo>
                <a:lnTo>
                  <a:pt x="18358" y="12648"/>
                </a:lnTo>
                <a:lnTo>
                  <a:pt x="18318" y="12648"/>
                </a:lnTo>
                <a:lnTo>
                  <a:pt x="18285" y="12564"/>
                </a:lnTo>
                <a:lnTo>
                  <a:pt x="18247" y="12504"/>
                </a:lnTo>
                <a:lnTo>
                  <a:pt x="18215" y="12513"/>
                </a:lnTo>
                <a:lnTo>
                  <a:pt x="18180" y="12535"/>
                </a:lnTo>
                <a:lnTo>
                  <a:pt x="18180" y="12577"/>
                </a:lnTo>
                <a:lnTo>
                  <a:pt x="18152" y="12555"/>
                </a:lnTo>
                <a:lnTo>
                  <a:pt x="18147" y="12597"/>
                </a:lnTo>
                <a:lnTo>
                  <a:pt x="18115" y="12616"/>
                </a:lnTo>
                <a:lnTo>
                  <a:pt x="18097" y="12667"/>
                </a:lnTo>
                <a:lnTo>
                  <a:pt x="18054" y="12741"/>
                </a:lnTo>
                <a:lnTo>
                  <a:pt x="18037" y="12844"/>
                </a:lnTo>
                <a:lnTo>
                  <a:pt x="18015" y="12812"/>
                </a:lnTo>
                <a:lnTo>
                  <a:pt x="17987" y="12873"/>
                </a:lnTo>
                <a:lnTo>
                  <a:pt x="18004" y="12946"/>
                </a:lnTo>
                <a:lnTo>
                  <a:pt x="17976" y="12966"/>
                </a:lnTo>
                <a:lnTo>
                  <a:pt x="17959" y="12853"/>
                </a:lnTo>
                <a:lnTo>
                  <a:pt x="17904" y="12966"/>
                </a:lnTo>
                <a:lnTo>
                  <a:pt x="17894" y="13039"/>
                </a:lnTo>
                <a:lnTo>
                  <a:pt x="17889" y="13100"/>
                </a:lnTo>
                <a:lnTo>
                  <a:pt x="17844" y="13162"/>
                </a:lnTo>
                <a:lnTo>
                  <a:pt x="17821" y="13245"/>
                </a:lnTo>
                <a:lnTo>
                  <a:pt x="17778" y="13296"/>
                </a:lnTo>
                <a:lnTo>
                  <a:pt x="17706" y="13335"/>
                </a:lnTo>
                <a:lnTo>
                  <a:pt x="17673" y="13335"/>
                </a:lnTo>
                <a:lnTo>
                  <a:pt x="17656" y="13348"/>
                </a:lnTo>
                <a:lnTo>
                  <a:pt x="17646" y="13377"/>
                </a:lnTo>
                <a:lnTo>
                  <a:pt x="17601" y="13399"/>
                </a:lnTo>
                <a:lnTo>
                  <a:pt x="17546" y="13437"/>
                </a:lnTo>
                <a:lnTo>
                  <a:pt x="17535" y="13428"/>
                </a:lnTo>
                <a:lnTo>
                  <a:pt x="17503" y="13437"/>
                </a:lnTo>
                <a:lnTo>
                  <a:pt x="17447" y="13488"/>
                </a:lnTo>
                <a:lnTo>
                  <a:pt x="17415" y="13540"/>
                </a:lnTo>
                <a:lnTo>
                  <a:pt x="17360" y="13591"/>
                </a:lnTo>
                <a:lnTo>
                  <a:pt x="17320" y="13684"/>
                </a:lnTo>
                <a:lnTo>
                  <a:pt x="17325" y="13582"/>
                </a:lnTo>
                <a:lnTo>
                  <a:pt x="17292" y="13675"/>
                </a:lnTo>
                <a:lnTo>
                  <a:pt x="17287" y="13758"/>
                </a:lnTo>
                <a:lnTo>
                  <a:pt x="17277" y="13828"/>
                </a:lnTo>
                <a:lnTo>
                  <a:pt x="17260" y="13861"/>
                </a:lnTo>
                <a:lnTo>
                  <a:pt x="17242" y="13941"/>
                </a:lnTo>
                <a:lnTo>
                  <a:pt x="17254" y="13983"/>
                </a:lnTo>
                <a:lnTo>
                  <a:pt x="17254" y="14024"/>
                </a:lnTo>
                <a:lnTo>
                  <a:pt x="17270" y="14127"/>
                </a:lnTo>
                <a:lnTo>
                  <a:pt x="17265" y="14197"/>
                </a:lnTo>
                <a:lnTo>
                  <a:pt x="17254" y="14146"/>
                </a:lnTo>
                <a:lnTo>
                  <a:pt x="17227" y="14105"/>
                </a:lnTo>
                <a:lnTo>
                  <a:pt x="17232" y="14230"/>
                </a:lnTo>
                <a:lnTo>
                  <a:pt x="17210" y="14178"/>
                </a:lnTo>
                <a:lnTo>
                  <a:pt x="17215" y="14230"/>
                </a:lnTo>
                <a:lnTo>
                  <a:pt x="17232" y="14342"/>
                </a:lnTo>
                <a:lnTo>
                  <a:pt x="17227" y="14445"/>
                </a:lnTo>
                <a:lnTo>
                  <a:pt x="17249" y="14506"/>
                </a:lnTo>
                <a:lnTo>
                  <a:pt x="17242" y="14537"/>
                </a:lnTo>
                <a:lnTo>
                  <a:pt x="17254" y="14631"/>
                </a:lnTo>
                <a:lnTo>
                  <a:pt x="17237" y="14711"/>
                </a:lnTo>
                <a:lnTo>
                  <a:pt x="17232" y="14785"/>
                </a:lnTo>
                <a:lnTo>
                  <a:pt x="17242" y="14926"/>
                </a:lnTo>
                <a:lnTo>
                  <a:pt x="17237" y="15000"/>
                </a:lnTo>
                <a:lnTo>
                  <a:pt x="17210" y="15102"/>
                </a:lnTo>
                <a:lnTo>
                  <a:pt x="17204" y="15144"/>
                </a:lnTo>
                <a:lnTo>
                  <a:pt x="17187" y="15173"/>
                </a:lnTo>
                <a:lnTo>
                  <a:pt x="17149" y="15196"/>
                </a:lnTo>
                <a:lnTo>
                  <a:pt x="17132" y="15275"/>
                </a:lnTo>
                <a:lnTo>
                  <a:pt x="17160" y="15298"/>
                </a:lnTo>
                <a:lnTo>
                  <a:pt x="17210" y="15388"/>
                </a:lnTo>
                <a:lnTo>
                  <a:pt x="17249" y="15388"/>
                </a:lnTo>
                <a:lnTo>
                  <a:pt x="17292" y="15388"/>
                </a:lnTo>
                <a:lnTo>
                  <a:pt x="17332" y="15350"/>
                </a:lnTo>
                <a:lnTo>
                  <a:pt x="17370" y="15308"/>
                </a:lnTo>
                <a:lnTo>
                  <a:pt x="17387" y="15318"/>
                </a:lnTo>
                <a:lnTo>
                  <a:pt x="17435" y="15247"/>
                </a:lnTo>
                <a:lnTo>
                  <a:pt x="17480" y="15234"/>
                </a:lnTo>
                <a:lnTo>
                  <a:pt x="17530" y="15224"/>
                </a:lnTo>
                <a:lnTo>
                  <a:pt x="17580" y="15247"/>
                </a:lnTo>
                <a:lnTo>
                  <a:pt x="17618" y="15234"/>
                </a:lnTo>
                <a:lnTo>
                  <a:pt x="17673" y="15234"/>
                </a:lnTo>
                <a:lnTo>
                  <a:pt x="17706" y="15173"/>
                </a:lnTo>
                <a:lnTo>
                  <a:pt x="17734" y="15102"/>
                </a:lnTo>
                <a:lnTo>
                  <a:pt x="17794" y="15070"/>
                </a:lnTo>
                <a:lnTo>
                  <a:pt x="17872" y="15010"/>
                </a:lnTo>
                <a:lnTo>
                  <a:pt x="17927" y="15010"/>
                </a:lnTo>
                <a:lnTo>
                  <a:pt x="18009" y="14968"/>
                </a:lnTo>
                <a:lnTo>
                  <a:pt x="18097" y="14916"/>
                </a:lnTo>
                <a:lnTo>
                  <a:pt x="18208" y="14906"/>
                </a:lnTo>
                <a:lnTo>
                  <a:pt x="18258" y="14968"/>
                </a:lnTo>
                <a:lnTo>
                  <a:pt x="18297" y="14977"/>
                </a:lnTo>
                <a:lnTo>
                  <a:pt x="18358" y="15061"/>
                </a:lnTo>
                <a:lnTo>
                  <a:pt x="18340" y="15093"/>
                </a:lnTo>
                <a:lnTo>
                  <a:pt x="18363" y="15144"/>
                </a:lnTo>
                <a:lnTo>
                  <a:pt x="18380" y="15247"/>
                </a:lnTo>
                <a:lnTo>
                  <a:pt x="18358" y="15318"/>
                </a:lnTo>
                <a:lnTo>
                  <a:pt x="18390" y="15369"/>
                </a:lnTo>
                <a:lnTo>
                  <a:pt x="18440" y="15256"/>
                </a:lnTo>
                <a:lnTo>
                  <a:pt x="18490" y="15215"/>
                </a:lnTo>
                <a:lnTo>
                  <a:pt x="18566" y="15102"/>
                </a:lnTo>
                <a:lnTo>
                  <a:pt x="18551" y="15196"/>
                </a:lnTo>
                <a:lnTo>
                  <a:pt x="18511" y="15266"/>
                </a:lnTo>
                <a:lnTo>
                  <a:pt x="18478" y="15350"/>
                </a:lnTo>
                <a:lnTo>
                  <a:pt x="18428" y="15420"/>
                </a:lnTo>
                <a:lnTo>
                  <a:pt x="18490" y="15401"/>
                </a:lnTo>
                <a:lnTo>
                  <a:pt x="18545" y="15298"/>
                </a:lnTo>
                <a:lnTo>
                  <a:pt x="18533" y="15401"/>
                </a:lnTo>
                <a:lnTo>
                  <a:pt x="18496" y="15471"/>
                </a:lnTo>
                <a:lnTo>
                  <a:pt x="18551" y="15481"/>
                </a:lnTo>
                <a:lnTo>
                  <a:pt x="18566" y="15542"/>
                </a:lnTo>
                <a:lnTo>
                  <a:pt x="18561" y="15606"/>
                </a:lnTo>
                <a:lnTo>
                  <a:pt x="18545" y="15709"/>
                </a:lnTo>
                <a:lnTo>
                  <a:pt x="18561" y="15789"/>
                </a:lnTo>
                <a:lnTo>
                  <a:pt x="18606" y="15831"/>
                </a:lnTo>
                <a:lnTo>
                  <a:pt x="18639" y="15840"/>
                </a:lnTo>
                <a:lnTo>
                  <a:pt x="18666" y="15863"/>
                </a:lnTo>
                <a:lnTo>
                  <a:pt x="18704" y="15902"/>
                </a:lnTo>
                <a:lnTo>
                  <a:pt x="18787" y="15799"/>
                </a:lnTo>
                <a:lnTo>
                  <a:pt x="18826" y="15779"/>
                </a:lnTo>
                <a:lnTo>
                  <a:pt x="18799" y="15850"/>
                </a:lnTo>
                <a:lnTo>
                  <a:pt x="18826" y="15873"/>
                </a:lnTo>
                <a:lnTo>
                  <a:pt x="18859" y="15934"/>
                </a:lnTo>
                <a:lnTo>
                  <a:pt x="18914" y="15873"/>
                </a:lnTo>
                <a:lnTo>
                  <a:pt x="18959" y="15821"/>
                </a:lnTo>
                <a:lnTo>
                  <a:pt x="19030" y="15770"/>
                </a:lnTo>
                <a:lnTo>
                  <a:pt x="19097" y="15760"/>
                </a:lnTo>
                <a:lnTo>
                  <a:pt x="19145" y="15719"/>
                </a:lnTo>
                <a:lnTo>
                  <a:pt x="19157" y="15667"/>
                </a:lnTo>
                <a:lnTo>
                  <a:pt x="19190" y="15574"/>
                </a:lnTo>
                <a:lnTo>
                  <a:pt x="19235" y="15471"/>
                </a:lnTo>
                <a:lnTo>
                  <a:pt x="19278" y="15410"/>
                </a:lnTo>
                <a:lnTo>
                  <a:pt x="19328" y="15285"/>
                </a:lnTo>
                <a:lnTo>
                  <a:pt x="19366" y="15224"/>
                </a:lnTo>
                <a:lnTo>
                  <a:pt x="19416" y="15122"/>
                </a:lnTo>
                <a:lnTo>
                  <a:pt x="19476" y="15051"/>
                </a:lnTo>
                <a:lnTo>
                  <a:pt x="19538" y="14926"/>
                </a:lnTo>
                <a:lnTo>
                  <a:pt x="19571" y="14824"/>
                </a:lnTo>
                <a:lnTo>
                  <a:pt x="19587" y="14753"/>
                </a:lnTo>
                <a:lnTo>
                  <a:pt x="19632" y="14631"/>
                </a:lnTo>
                <a:lnTo>
                  <a:pt x="19654" y="14566"/>
                </a:lnTo>
                <a:lnTo>
                  <a:pt x="19681" y="14445"/>
                </a:lnTo>
                <a:lnTo>
                  <a:pt x="19676" y="14332"/>
                </a:lnTo>
                <a:lnTo>
                  <a:pt x="19697" y="14249"/>
                </a:lnTo>
                <a:lnTo>
                  <a:pt x="19709" y="14168"/>
                </a:lnTo>
                <a:lnTo>
                  <a:pt x="19709" y="14053"/>
                </a:lnTo>
                <a:lnTo>
                  <a:pt x="19676" y="13951"/>
                </a:lnTo>
                <a:lnTo>
                  <a:pt x="19654" y="13899"/>
                </a:lnTo>
                <a:lnTo>
                  <a:pt x="19621" y="13809"/>
                </a:lnTo>
                <a:lnTo>
                  <a:pt x="19632" y="13665"/>
                </a:lnTo>
                <a:lnTo>
                  <a:pt x="19609" y="13684"/>
                </a:lnTo>
                <a:lnTo>
                  <a:pt x="19593" y="13633"/>
                </a:lnTo>
                <a:lnTo>
                  <a:pt x="19566" y="13665"/>
                </a:lnTo>
                <a:lnTo>
                  <a:pt x="19559" y="13511"/>
                </a:lnTo>
                <a:lnTo>
                  <a:pt x="19532" y="13428"/>
                </a:lnTo>
                <a:lnTo>
                  <a:pt x="19544" y="13399"/>
                </a:lnTo>
                <a:lnTo>
                  <a:pt x="19511" y="13335"/>
                </a:lnTo>
                <a:lnTo>
                  <a:pt x="19471" y="13273"/>
                </a:lnTo>
                <a:lnTo>
                  <a:pt x="19411" y="13203"/>
                </a:lnTo>
                <a:lnTo>
                  <a:pt x="19400" y="13110"/>
                </a:lnTo>
                <a:lnTo>
                  <a:pt x="19416" y="13039"/>
                </a:lnTo>
                <a:lnTo>
                  <a:pt x="19411" y="12924"/>
                </a:lnTo>
                <a:lnTo>
                  <a:pt x="19400" y="12904"/>
                </a:lnTo>
                <a:lnTo>
                  <a:pt x="19393" y="12834"/>
                </a:lnTo>
                <a:lnTo>
                  <a:pt x="19393" y="12718"/>
                </a:lnTo>
                <a:lnTo>
                  <a:pt x="19406" y="12658"/>
                </a:lnTo>
                <a:lnTo>
                  <a:pt x="19378" y="12606"/>
                </a:lnTo>
                <a:lnTo>
                  <a:pt x="19361" y="12545"/>
                </a:lnTo>
                <a:lnTo>
                  <a:pt x="19318" y="12597"/>
                </a:lnTo>
                <a:lnTo>
                  <a:pt x="19300" y="12494"/>
                </a:lnTo>
                <a:lnTo>
                  <a:pt x="19306" y="12443"/>
                </a:lnTo>
                <a:lnTo>
                  <a:pt x="19311" y="12372"/>
                </a:lnTo>
                <a:lnTo>
                  <a:pt x="19290" y="12298"/>
                </a:lnTo>
                <a:lnTo>
                  <a:pt x="19295" y="12237"/>
                </a:lnTo>
                <a:lnTo>
                  <a:pt x="19278" y="12228"/>
                </a:lnTo>
                <a:lnTo>
                  <a:pt x="19278" y="12135"/>
                </a:lnTo>
                <a:lnTo>
                  <a:pt x="19268" y="12074"/>
                </a:lnTo>
                <a:close/>
                <a:moveTo>
                  <a:pt x="13260" y="12257"/>
                </a:moveTo>
                <a:lnTo>
                  <a:pt x="13238" y="12321"/>
                </a:lnTo>
                <a:lnTo>
                  <a:pt x="13238" y="12401"/>
                </a:lnTo>
                <a:lnTo>
                  <a:pt x="13200" y="12494"/>
                </a:lnTo>
                <a:lnTo>
                  <a:pt x="13173" y="12484"/>
                </a:lnTo>
                <a:lnTo>
                  <a:pt x="13178" y="12535"/>
                </a:lnTo>
                <a:lnTo>
                  <a:pt x="13155" y="12606"/>
                </a:lnTo>
                <a:lnTo>
                  <a:pt x="13105" y="12690"/>
                </a:lnTo>
                <a:lnTo>
                  <a:pt x="13062" y="12770"/>
                </a:lnTo>
                <a:lnTo>
                  <a:pt x="13035" y="12770"/>
                </a:lnTo>
                <a:lnTo>
                  <a:pt x="13012" y="12793"/>
                </a:lnTo>
                <a:lnTo>
                  <a:pt x="12974" y="12821"/>
                </a:lnTo>
                <a:lnTo>
                  <a:pt x="12947" y="12821"/>
                </a:lnTo>
                <a:lnTo>
                  <a:pt x="12935" y="12914"/>
                </a:lnTo>
                <a:lnTo>
                  <a:pt x="12907" y="12988"/>
                </a:lnTo>
                <a:lnTo>
                  <a:pt x="12907" y="13110"/>
                </a:lnTo>
                <a:lnTo>
                  <a:pt x="12919" y="13203"/>
                </a:lnTo>
                <a:lnTo>
                  <a:pt x="12930" y="13264"/>
                </a:lnTo>
                <a:lnTo>
                  <a:pt x="12919" y="13357"/>
                </a:lnTo>
                <a:lnTo>
                  <a:pt x="12885" y="13459"/>
                </a:lnTo>
                <a:lnTo>
                  <a:pt x="12885" y="13502"/>
                </a:lnTo>
                <a:lnTo>
                  <a:pt x="12857" y="13521"/>
                </a:lnTo>
                <a:lnTo>
                  <a:pt x="12842" y="13623"/>
                </a:lnTo>
                <a:lnTo>
                  <a:pt x="12842" y="13717"/>
                </a:lnTo>
                <a:lnTo>
                  <a:pt x="12857" y="13828"/>
                </a:lnTo>
                <a:lnTo>
                  <a:pt x="12857" y="13951"/>
                </a:lnTo>
                <a:lnTo>
                  <a:pt x="12874" y="14024"/>
                </a:lnTo>
                <a:lnTo>
                  <a:pt x="12924" y="14066"/>
                </a:lnTo>
                <a:lnTo>
                  <a:pt x="12957" y="14105"/>
                </a:lnTo>
                <a:lnTo>
                  <a:pt x="13012" y="14044"/>
                </a:lnTo>
                <a:lnTo>
                  <a:pt x="13067" y="14015"/>
                </a:lnTo>
                <a:lnTo>
                  <a:pt x="13100" y="13861"/>
                </a:lnTo>
                <a:lnTo>
                  <a:pt x="13133" y="13665"/>
                </a:lnTo>
                <a:lnTo>
                  <a:pt x="13183" y="13408"/>
                </a:lnTo>
                <a:lnTo>
                  <a:pt x="13223" y="13222"/>
                </a:lnTo>
                <a:lnTo>
                  <a:pt x="13255" y="13059"/>
                </a:lnTo>
                <a:lnTo>
                  <a:pt x="13260" y="12946"/>
                </a:lnTo>
                <a:lnTo>
                  <a:pt x="13283" y="12914"/>
                </a:lnTo>
                <a:lnTo>
                  <a:pt x="13288" y="12863"/>
                </a:lnTo>
                <a:lnTo>
                  <a:pt x="13278" y="12760"/>
                </a:lnTo>
                <a:lnTo>
                  <a:pt x="13293" y="12718"/>
                </a:lnTo>
                <a:lnTo>
                  <a:pt x="13311" y="12802"/>
                </a:lnTo>
                <a:lnTo>
                  <a:pt x="13326" y="12760"/>
                </a:lnTo>
                <a:lnTo>
                  <a:pt x="13333" y="12690"/>
                </a:lnTo>
                <a:lnTo>
                  <a:pt x="13321" y="12629"/>
                </a:lnTo>
                <a:lnTo>
                  <a:pt x="13316" y="12462"/>
                </a:lnTo>
                <a:lnTo>
                  <a:pt x="13299" y="12372"/>
                </a:lnTo>
                <a:lnTo>
                  <a:pt x="13283" y="12321"/>
                </a:lnTo>
                <a:lnTo>
                  <a:pt x="13260" y="12257"/>
                </a:lnTo>
                <a:close/>
                <a:moveTo>
                  <a:pt x="20767" y="12606"/>
                </a:moveTo>
                <a:lnTo>
                  <a:pt x="20757" y="12709"/>
                </a:lnTo>
                <a:lnTo>
                  <a:pt x="20762" y="12750"/>
                </a:lnTo>
                <a:lnTo>
                  <a:pt x="20780" y="12741"/>
                </a:lnTo>
                <a:lnTo>
                  <a:pt x="20795" y="12760"/>
                </a:lnTo>
                <a:lnTo>
                  <a:pt x="20795" y="12648"/>
                </a:lnTo>
                <a:lnTo>
                  <a:pt x="20767" y="12606"/>
                </a:lnTo>
                <a:close/>
                <a:moveTo>
                  <a:pt x="20790" y="12783"/>
                </a:moveTo>
                <a:lnTo>
                  <a:pt x="20784" y="12821"/>
                </a:lnTo>
                <a:lnTo>
                  <a:pt x="20795" y="12873"/>
                </a:lnTo>
                <a:lnTo>
                  <a:pt x="20817" y="12863"/>
                </a:lnTo>
                <a:lnTo>
                  <a:pt x="20790" y="12783"/>
                </a:lnTo>
                <a:close/>
                <a:moveTo>
                  <a:pt x="21600" y="12802"/>
                </a:moveTo>
                <a:lnTo>
                  <a:pt x="21557" y="12853"/>
                </a:lnTo>
                <a:lnTo>
                  <a:pt x="21540" y="12853"/>
                </a:lnTo>
                <a:lnTo>
                  <a:pt x="21502" y="12885"/>
                </a:lnTo>
                <a:lnTo>
                  <a:pt x="21507" y="12937"/>
                </a:lnTo>
                <a:lnTo>
                  <a:pt x="21552" y="12904"/>
                </a:lnTo>
                <a:lnTo>
                  <a:pt x="21595" y="12873"/>
                </a:lnTo>
                <a:lnTo>
                  <a:pt x="21600" y="12802"/>
                </a:lnTo>
                <a:close/>
                <a:moveTo>
                  <a:pt x="21474" y="12975"/>
                </a:moveTo>
                <a:lnTo>
                  <a:pt x="21457" y="13008"/>
                </a:lnTo>
                <a:lnTo>
                  <a:pt x="21429" y="12988"/>
                </a:lnTo>
                <a:lnTo>
                  <a:pt x="21402" y="13027"/>
                </a:lnTo>
                <a:lnTo>
                  <a:pt x="21396" y="13090"/>
                </a:lnTo>
                <a:lnTo>
                  <a:pt x="21429" y="13110"/>
                </a:lnTo>
                <a:lnTo>
                  <a:pt x="21474" y="13090"/>
                </a:lnTo>
                <a:lnTo>
                  <a:pt x="21489" y="13017"/>
                </a:lnTo>
                <a:lnTo>
                  <a:pt x="21474" y="12975"/>
                </a:lnTo>
                <a:close/>
                <a:moveTo>
                  <a:pt x="20514" y="13357"/>
                </a:moveTo>
                <a:lnTo>
                  <a:pt x="20514" y="13399"/>
                </a:lnTo>
                <a:lnTo>
                  <a:pt x="20541" y="13502"/>
                </a:lnTo>
                <a:lnTo>
                  <a:pt x="20574" y="13572"/>
                </a:lnTo>
                <a:lnTo>
                  <a:pt x="20614" y="13633"/>
                </a:lnTo>
                <a:lnTo>
                  <a:pt x="20641" y="13665"/>
                </a:lnTo>
                <a:lnTo>
                  <a:pt x="20669" y="13633"/>
                </a:lnTo>
                <a:lnTo>
                  <a:pt x="20647" y="13572"/>
                </a:lnTo>
                <a:lnTo>
                  <a:pt x="20607" y="13488"/>
                </a:lnTo>
                <a:lnTo>
                  <a:pt x="20592" y="13450"/>
                </a:lnTo>
                <a:lnTo>
                  <a:pt x="20569" y="13408"/>
                </a:lnTo>
                <a:lnTo>
                  <a:pt x="20541" y="13357"/>
                </a:lnTo>
                <a:lnTo>
                  <a:pt x="20514" y="13357"/>
                </a:lnTo>
                <a:close/>
                <a:moveTo>
                  <a:pt x="20669" y="15308"/>
                </a:moveTo>
                <a:lnTo>
                  <a:pt x="20641" y="15318"/>
                </a:lnTo>
                <a:lnTo>
                  <a:pt x="20635" y="15420"/>
                </a:lnTo>
                <a:lnTo>
                  <a:pt x="20647" y="15533"/>
                </a:lnTo>
                <a:lnTo>
                  <a:pt x="20652" y="15593"/>
                </a:lnTo>
                <a:lnTo>
                  <a:pt x="20647" y="15616"/>
                </a:lnTo>
                <a:lnTo>
                  <a:pt x="20635" y="15709"/>
                </a:lnTo>
                <a:lnTo>
                  <a:pt x="20607" y="15799"/>
                </a:lnTo>
                <a:lnTo>
                  <a:pt x="20564" y="15902"/>
                </a:lnTo>
                <a:lnTo>
                  <a:pt x="20504" y="15943"/>
                </a:lnTo>
                <a:lnTo>
                  <a:pt x="20481" y="15994"/>
                </a:lnTo>
                <a:lnTo>
                  <a:pt x="20524" y="16046"/>
                </a:lnTo>
                <a:lnTo>
                  <a:pt x="20514" y="16129"/>
                </a:lnTo>
                <a:lnTo>
                  <a:pt x="20436" y="16232"/>
                </a:lnTo>
                <a:lnTo>
                  <a:pt x="20454" y="16251"/>
                </a:lnTo>
                <a:lnTo>
                  <a:pt x="20448" y="16293"/>
                </a:lnTo>
                <a:lnTo>
                  <a:pt x="20514" y="16242"/>
                </a:lnTo>
                <a:lnTo>
                  <a:pt x="20586" y="16148"/>
                </a:lnTo>
                <a:lnTo>
                  <a:pt x="20635" y="16068"/>
                </a:lnTo>
                <a:lnTo>
                  <a:pt x="20652" y="16046"/>
                </a:lnTo>
                <a:lnTo>
                  <a:pt x="20669" y="15985"/>
                </a:lnTo>
                <a:lnTo>
                  <a:pt x="20702" y="15943"/>
                </a:lnTo>
                <a:lnTo>
                  <a:pt x="20745" y="15953"/>
                </a:lnTo>
                <a:lnTo>
                  <a:pt x="20795" y="15873"/>
                </a:lnTo>
                <a:lnTo>
                  <a:pt x="20850" y="15748"/>
                </a:lnTo>
                <a:lnTo>
                  <a:pt x="20828" y="15738"/>
                </a:lnTo>
                <a:lnTo>
                  <a:pt x="20772" y="15789"/>
                </a:lnTo>
                <a:lnTo>
                  <a:pt x="20740" y="15779"/>
                </a:lnTo>
                <a:lnTo>
                  <a:pt x="20707" y="15728"/>
                </a:lnTo>
                <a:lnTo>
                  <a:pt x="20735" y="15625"/>
                </a:lnTo>
                <a:lnTo>
                  <a:pt x="20717" y="15593"/>
                </a:lnTo>
                <a:lnTo>
                  <a:pt x="20684" y="15686"/>
                </a:lnTo>
                <a:lnTo>
                  <a:pt x="20690" y="15542"/>
                </a:lnTo>
                <a:lnTo>
                  <a:pt x="20712" y="15420"/>
                </a:lnTo>
                <a:lnTo>
                  <a:pt x="20674" y="15388"/>
                </a:lnTo>
                <a:lnTo>
                  <a:pt x="20669" y="15308"/>
                </a:lnTo>
                <a:close/>
                <a:moveTo>
                  <a:pt x="20371" y="16129"/>
                </a:moveTo>
                <a:lnTo>
                  <a:pt x="20304" y="16190"/>
                </a:lnTo>
                <a:lnTo>
                  <a:pt x="20266" y="16261"/>
                </a:lnTo>
                <a:lnTo>
                  <a:pt x="20228" y="16303"/>
                </a:lnTo>
                <a:lnTo>
                  <a:pt x="20160" y="16405"/>
                </a:lnTo>
                <a:lnTo>
                  <a:pt x="20095" y="16466"/>
                </a:lnTo>
                <a:lnTo>
                  <a:pt x="20017" y="16540"/>
                </a:lnTo>
                <a:lnTo>
                  <a:pt x="19952" y="16592"/>
                </a:lnTo>
                <a:lnTo>
                  <a:pt x="19902" y="16620"/>
                </a:lnTo>
                <a:lnTo>
                  <a:pt x="19769" y="16755"/>
                </a:lnTo>
                <a:lnTo>
                  <a:pt x="19697" y="16848"/>
                </a:lnTo>
                <a:lnTo>
                  <a:pt x="19687" y="16899"/>
                </a:lnTo>
                <a:lnTo>
                  <a:pt x="19742" y="16909"/>
                </a:lnTo>
                <a:lnTo>
                  <a:pt x="19759" y="16951"/>
                </a:lnTo>
                <a:lnTo>
                  <a:pt x="19814" y="16951"/>
                </a:lnTo>
                <a:lnTo>
                  <a:pt x="19857" y="16918"/>
                </a:lnTo>
                <a:lnTo>
                  <a:pt x="19930" y="16857"/>
                </a:lnTo>
                <a:lnTo>
                  <a:pt x="20023" y="16723"/>
                </a:lnTo>
                <a:lnTo>
                  <a:pt x="20078" y="16633"/>
                </a:lnTo>
                <a:lnTo>
                  <a:pt x="20150" y="16582"/>
                </a:lnTo>
                <a:lnTo>
                  <a:pt x="20193" y="16582"/>
                </a:lnTo>
                <a:lnTo>
                  <a:pt x="20205" y="16517"/>
                </a:lnTo>
                <a:lnTo>
                  <a:pt x="20256" y="16466"/>
                </a:lnTo>
                <a:lnTo>
                  <a:pt x="20338" y="16363"/>
                </a:lnTo>
                <a:lnTo>
                  <a:pt x="20386" y="16303"/>
                </a:lnTo>
                <a:lnTo>
                  <a:pt x="20409" y="16242"/>
                </a:lnTo>
                <a:lnTo>
                  <a:pt x="20414" y="16190"/>
                </a:lnTo>
                <a:lnTo>
                  <a:pt x="20348" y="16242"/>
                </a:lnTo>
                <a:lnTo>
                  <a:pt x="20359" y="16190"/>
                </a:lnTo>
                <a:lnTo>
                  <a:pt x="20371" y="16129"/>
                </a:lnTo>
                <a:close/>
                <a:moveTo>
                  <a:pt x="18694" y="16158"/>
                </a:moveTo>
                <a:lnTo>
                  <a:pt x="18671" y="16223"/>
                </a:lnTo>
                <a:lnTo>
                  <a:pt x="18666" y="16334"/>
                </a:lnTo>
                <a:lnTo>
                  <a:pt x="18644" y="16428"/>
                </a:lnTo>
                <a:lnTo>
                  <a:pt x="18633" y="16540"/>
                </a:lnTo>
                <a:lnTo>
                  <a:pt x="18671" y="16549"/>
                </a:lnTo>
                <a:lnTo>
                  <a:pt x="18676" y="16549"/>
                </a:lnTo>
                <a:lnTo>
                  <a:pt x="18754" y="16457"/>
                </a:lnTo>
                <a:lnTo>
                  <a:pt x="18759" y="16498"/>
                </a:lnTo>
                <a:lnTo>
                  <a:pt x="18809" y="16386"/>
                </a:lnTo>
                <a:lnTo>
                  <a:pt x="18842" y="16344"/>
                </a:lnTo>
                <a:lnTo>
                  <a:pt x="18897" y="16180"/>
                </a:lnTo>
                <a:lnTo>
                  <a:pt x="18864" y="16171"/>
                </a:lnTo>
                <a:lnTo>
                  <a:pt x="18809" y="16200"/>
                </a:lnTo>
                <a:lnTo>
                  <a:pt x="18771" y="16223"/>
                </a:lnTo>
                <a:lnTo>
                  <a:pt x="18726" y="16171"/>
                </a:lnTo>
                <a:lnTo>
                  <a:pt x="18694" y="16158"/>
                </a:lnTo>
                <a:close/>
                <a:moveTo>
                  <a:pt x="14005" y="17217"/>
                </a:moveTo>
                <a:lnTo>
                  <a:pt x="14000" y="17249"/>
                </a:lnTo>
                <a:lnTo>
                  <a:pt x="13978" y="17301"/>
                </a:lnTo>
                <a:lnTo>
                  <a:pt x="13967" y="17371"/>
                </a:lnTo>
                <a:lnTo>
                  <a:pt x="14055" y="17361"/>
                </a:lnTo>
                <a:lnTo>
                  <a:pt x="14083" y="17301"/>
                </a:lnTo>
                <a:lnTo>
                  <a:pt x="14088" y="17278"/>
                </a:lnTo>
                <a:lnTo>
                  <a:pt x="14033" y="17258"/>
                </a:lnTo>
                <a:lnTo>
                  <a:pt x="14005" y="17217"/>
                </a:lnTo>
                <a:close/>
                <a:moveTo>
                  <a:pt x="6845" y="17544"/>
                </a:moveTo>
                <a:lnTo>
                  <a:pt x="6824" y="17595"/>
                </a:lnTo>
                <a:lnTo>
                  <a:pt x="6774" y="17567"/>
                </a:lnTo>
                <a:lnTo>
                  <a:pt x="6719" y="17637"/>
                </a:lnTo>
                <a:lnTo>
                  <a:pt x="6757" y="17698"/>
                </a:lnTo>
                <a:lnTo>
                  <a:pt x="6797" y="17637"/>
                </a:lnTo>
                <a:lnTo>
                  <a:pt x="6829" y="17689"/>
                </a:lnTo>
                <a:lnTo>
                  <a:pt x="6895" y="17647"/>
                </a:lnTo>
                <a:lnTo>
                  <a:pt x="6900" y="17608"/>
                </a:lnTo>
                <a:lnTo>
                  <a:pt x="6845" y="17544"/>
                </a:lnTo>
                <a:close/>
                <a:moveTo>
                  <a:pt x="6288" y="17730"/>
                </a:moveTo>
                <a:lnTo>
                  <a:pt x="6250" y="17781"/>
                </a:lnTo>
                <a:lnTo>
                  <a:pt x="6255" y="17875"/>
                </a:lnTo>
                <a:lnTo>
                  <a:pt x="6238" y="17936"/>
                </a:lnTo>
                <a:lnTo>
                  <a:pt x="6155" y="17885"/>
                </a:lnTo>
                <a:lnTo>
                  <a:pt x="6057" y="17801"/>
                </a:lnTo>
                <a:lnTo>
                  <a:pt x="6007" y="17772"/>
                </a:lnTo>
                <a:lnTo>
                  <a:pt x="6117" y="17916"/>
                </a:lnTo>
                <a:lnTo>
                  <a:pt x="6190" y="17987"/>
                </a:lnTo>
                <a:lnTo>
                  <a:pt x="6278" y="18058"/>
                </a:lnTo>
                <a:lnTo>
                  <a:pt x="6338" y="18080"/>
                </a:lnTo>
                <a:lnTo>
                  <a:pt x="6388" y="18109"/>
                </a:lnTo>
                <a:lnTo>
                  <a:pt x="6449" y="18131"/>
                </a:lnTo>
                <a:lnTo>
                  <a:pt x="6486" y="18090"/>
                </a:lnTo>
                <a:lnTo>
                  <a:pt x="6493" y="18038"/>
                </a:lnTo>
                <a:lnTo>
                  <a:pt x="6526" y="18080"/>
                </a:lnTo>
                <a:lnTo>
                  <a:pt x="6576" y="18080"/>
                </a:lnTo>
                <a:lnTo>
                  <a:pt x="6586" y="18006"/>
                </a:lnTo>
                <a:lnTo>
                  <a:pt x="6504" y="17977"/>
                </a:lnTo>
                <a:lnTo>
                  <a:pt x="6416" y="17904"/>
                </a:lnTo>
                <a:lnTo>
                  <a:pt x="6366" y="17801"/>
                </a:lnTo>
                <a:lnTo>
                  <a:pt x="6333" y="17740"/>
                </a:lnTo>
                <a:lnTo>
                  <a:pt x="6288" y="17730"/>
                </a:lnTo>
                <a:close/>
                <a:moveTo>
                  <a:pt x="7215" y="19084"/>
                </a:moveTo>
                <a:lnTo>
                  <a:pt x="7183" y="19107"/>
                </a:lnTo>
                <a:lnTo>
                  <a:pt x="7160" y="19136"/>
                </a:lnTo>
                <a:lnTo>
                  <a:pt x="7133" y="19168"/>
                </a:lnTo>
                <a:lnTo>
                  <a:pt x="7100" y="19187"/>
                </a:lnTo>
                <a:lnTo>
                  <a:pt x="7065" y="19209"/>
                </a:lnTo>
                <a:lnTo>
                  <a:pt x="7050" y="19251"/>
                </a:lnTo>
                <a:lnTo>
                  <a:pt x="7000" y="19251"/>
                </a:lnTo>
                <a:lnTo>
                  <a:pt x="6978" y="19280"/>
                </a:lnTo>
                <a:lnTo>
                  <a:pt x="6962" y="19322"/>
                </a:lnTo>
                <a:lnTo>
                  <a:pt x="6955" y="19373"/>
                </a:lnTo>
                <a:lnTo>
                  <a:pt x="6928" y="19405"/>
                </a:lnTo>
                <a:lnTo>
                  <a:pt x="6907" y="19443"/>
                </a:lnTo>
                <a:lnTo>
                  <a:pt x="6885" y="19485"/>
                </a:lnTo>
                <a:lnTo>
                  <a:pt x="6873" y="19518"/>
                </a:lnTo>
                <a:lnTo>
                  <a:pt x="6862" y="19569"/>
                </a:lnTo>
                <a:lnTo>
                  <a:pt x="6885" y="19620"/>
                </a:lnTo>
                <a:lnTo>
                  <a:pt x="6907" y="19672"/>
                </a:lnTo>
                <a:lnTo>
                  <a:pt x="6912" y="19713"/>
                </a:lnTo>
                <a:lnTo>
                  <a:pt x="6912" y="19764"/>
                </a:lnTo>
                <a:lnTo>
                  <a:pt x="6900" y="19803"/>
                </a:lnTo>
                <a:lnTo>
                  <a:pt x="6912" y="19845"/>
                </a:lnTo>
                <a:lnTo>
                  <a:pt x="6928" y="19896"/>
                </a:lnTo>
                <a:lnTo>
                  <a:pt x="6955" y="19928"/>
                </a:lnTo>
                <a:lnTo>
                  <a:pt x="6983" y="19979"/>
                </a:lnTo>
                <a:lnTo>
                  <a:pt x="7017" y="20021"/>
                </a:lnTo>
                <a:lnTo>
                  <a:pt x="7045" y="20060"/>
                </a:lnTo>
                <a:lnTo>
                  <a:pt x="7065" y="20111"/>
                </a:lnTo>
                <a:lnTo>
                  <a:pt x="7072" y="20152"/>
                </a:lnTo>
                <a:lnTo>
                  <a:pt x="7060" y="20194"/>
                </a:lnTo>
                <a:lnTo>
                  <a:pt x="7022" y="20214"/>
                </a:lnTo>
                <a:lnTo>
                  <a:pt x="6973" y="20236"/>
                </a:lnTo>
                <a:lnTo>
                  <a:pt x="6917" y="20246"/>
                </a:lnTo>
                <a:lnTo>
                  <a:pt x="6867" y="20256"/>
                </a:lnTo>
                <a:lnTo>
                  <a:pt x="6834" y="20287"/>
                </a:lnTo>
                <a:lnTo>
                  <a:pt x="6797" y="20307"/>
                </a:lnTo>
                <a:lnTo>
                  <a:pt x="6741" y="20316"/>
                </a:lnTo>
                <a:lnTo>
                  <a:pt x="6697" y="20287"/>
                </a:lnTo>
                <a:lnTo>
                  <a:pt x="6641" y="20256"/>
                </a:lnTo>
                <a:lnTo>
                  <a:pt x="6586" y="20265"/>
                </a:lnTo>
                <a:lnTo>
                  <a:pt x="6521" y="20227"/>
                </a:lnTo>
                <a:lnTo>
                  <a:pt x="6521" y="20265"/>
                </a:lnTo>
                <a:lnTo>
                  <a:pt x="6504" y="20307"/>
                </a:lnTo>
                <a:lnTo>
                  <a:pt x="6443" y="20287"/>
                </a:lnTo>
                <a:lnTo>
                  <a:pt x="6383" y="20265"/>
                </a:lnTo>
                <a:lnTo>
                  <a:pt x="6321" y="20265"/>
                </a:lnTo>
                <a:lnTo>
                  <a:pt x="6266" y="20227"/>
                </a:lnTo>
                <a:lnTo>
                  <a:pt x="6217" y="20236"/>
                </a:lnTo>
                <a:lnTo>
                  <a:pt x="6150" y="20214"/>
                </a:lnTo>
                <a:lnTo>
                  <a:pt x="6095" y="20162"/>
                </a:lnTo>
                <a:lnTo>
                  <a:pt x="6095" y="20246"/>
                </a:lnTo>
                <a:lnTo>
                  <a:pt x="6040" y="20256"/>
                </a:lnTo>
                <a:lnTo>
                  <a:pt x="5985" y="20236"/>
                </a:lnTo>
                <a:lnTo>
                  <a:pt x="5935" y="20246"/>
                </a:lnTo>
                <a:lnTo>
                  <a:pt x="5886" y="20265"/>
                </a:lnTo>
                <a:lnTo>
                  <a:pt x="5837" y="20278"/>
                </a:lnTo>
                <a:lnTo>
                  <a:pt x="5769" y="20278"/>
                </a:lnTo>
                <a:lnTo>
                  <a:pt x="5731" y="20236"/>
                </a:lnTo>
                <a:lnTo>
                  <a:pt x="5671" y="20204"/>
                </a:lnTo>
                <a:lnTo>
                  <a:pt x="5604" y="20185"/>
                </a:lnTo>
                <a:lnTo>
                  <a:pt x="5556" y="20194"/>
                </a:lnTo>
                <a:lnTo>
                  <a:pt x="5488" y="20185"/>
                </a:lnTo>
                <a:lnTo>
                  <a:pt x="5450" y="20175"/>
                </a:lnTo>
                <a:lnTo>
                  <a:pt x="5511" y="20256"/>
                </a:lnTo>
                <a:lnTo>
                  <a:pt x="5543" y="20297"/>
                </a:lnTo>
                <a:lnTo>
                  <a:pt x="5588" y="20339"/>
                </a:lnTo>
                <a:lnTo>
                  <a:pt x="5649" y="20339"/>
                </a:lnTo>
                <a:lnTo>
                  <a:pt x="5693" y="20381"/>
                </a:lnTo>
                <a:lnTo>
                  <a:pt x="5742" y="20419"/>
                </a:lnTo>
                <a:lnTo>
                  <a:pt x="5749" y="20461"/>
                </a:lnTo>
                <a:lnTo>
                  <a:pt x="5676" y="20442"/>
                </a:lnTo>
                <a:lnTo>
                  <a:pt x="5611" y="20432"/>
                </a:lnTo>
                <a:lnTo>
                  <a:pt x="5538" y="20419"/>
                </a:lnTo>
                <a:lnTo>
                  <a:pt x="5500" y="20442"/>
                </a:lnTo>
                <a:lnTo>
                  <a:pt x="5438" y="20451"/>
                </a:lnTo>
                <a:lnTo>
                  <a:pt x="5373" y="20419"/>
                </a:lnTo>
                <a:lnTo>
                  <a:pt x="5307" y="20410"/>
                </a:lnTo>
                <a:lnTo>
                  <a:pt x="5230" y="20367"/>
                </a:lnTo>
                <a:lnTo>
                  <a:pt x="5202" y="20400"/>
                </a:lnTo>
                <a:lnTo>
                  <a:pt x="5152" y="20367"/>
                </a:lnTo>
                <a:lnTo>
                  <a:pt x="5107" y="20329"/>
                </a:lnTo>
                <a:lnTo>
                  <a:pt x="5059" y="20297"/>
                </a:lnTo>
                <a:lnTo>
                  <a:pt x="5037" y="20329"/>
                </a:lnTo>
                <a:lnTo>
                  <a:pt x="4997" y="20348"/>
                </a:lnTo>
                <a:lnTo>
                  <a:pt x="4926" y="20329"/>
                </a:lnTo>
                <a:lnTo>
                  <a:pt x="4881" y="20339"/>
                </a:lnTo>
                <a:lnTo>
                  <a:pt x="4859" y="20381"/>
                </a:lnTo>
                <a:lnTo>
                  <a:pt x="4804" y="20381"/>
                </a:lnTo>
                <a:lnTo>
                  <a:pt x="4738" y="20381"/>
                </a:lnTo>
                <a:lnTo>
                  <a:pt x="4673" y="20381"/>
                </a:lnTo>
                <a:lnTo>
                  <a:pt x="4611" y="20381"/>
                </a:lnTo>
                <a:lnTo>
                  <a:pt x="4540" y="20367"/>
                </a:lnTo>
                <a:lnTo>
                  <a:pt x="4473" y="20358"/>
                </a:lnTo>
                <a:lnTo>
                  <a:pt x="4430" y="20367"/>
                </a:lnTo>
                <a:lnTo>
                  <a:pt x="4369" y="20381"/>
                </a:lnTo>
                <a:lnTo>
                  <a:pt x="4297" y="20358"/>
                </a:lnTo>
                <a:lnTo>
                  <a:pt x="4242" y="20367"/>
                </a:lnTo>
                <a:lnTo>
                  <a:pt x="4204" y="20358"/>
                </a:lnTo>
                <a:lnTo>
                  <a:pt x="4165" y="20358"/>
                </a:lnTo>
                <a:lnTo>
                  <a:pt x="4132" y="20381"/>
                </a:lnTo>
                <a:lnTo>
                  <a:pt x="4104" y="20400"/>
                </a:lnTo>
                <a:lnTo>
                  <a:pt x="4066" y="20432"/>
                </a:lnTo>
                <a:lnTo>
                  <a:pt x="4011" y="20442"/>
                </a:lnTo>
                <a:lnTo>
                  <a:pt x="3956" y="20442"/>
                </a:lnTo>
                <a:lnTo>
                  <a:pt x="3928" y="20461"/>
                </a:lnTo>
                <a:lnTo>
                  <a:pt x="3878" y="20483"/>
                </a:lnTo>
                <a:lnTo>
                  <a:pt x="3823" y="20451"/>
                </a:lnTo>
                <a:lnTo>
                  <a:pt x="3784" y="20470"/>
                </a:lnTo>
                <a:lnTo>
                  <a:pt x="3801" y="20502"/>
                </a:lnTo>
                <a:lnTo>
                  <a:pt x="3851" y="20544"/>
                </a:lnTo>
                <a:lnTo>
                  <a:pt x="3889" y="20586"/>
                </a:lnTo>
                <a:lnTo>
                  <a:pt x="3833" y="20596"/>
                </a:lnTo>
                <a:lnTo>
                  <a:pt x="3818" y="20625"/>
                </a:lnTo>
                <a:lnTo>
                  <a:pt x="3796" y="20656"/>
                </a:lnTo>
                <a:lnTo>
                  <a:pt x="3756" y="20676"/>
                </a:lnTo>
                <a:lnTo>
                  <a:pt x="3701" y="20688"/>
                </a:lnTo>
                <a:lnTo>
                  <a:pt x="3625" y="20647"/>
                </a:lnTo>
                <a:lnTo>
                  <a:pt x="3570" y="20656"/>
                </a:lnTo>
                <a:lnTo>
                  <a:pt x="3515" y="20666"/>
                </a:lnTo>
                <a:lnTo>
                  <a:pt x="3442" y="20637"/>
                </a:lnTo>
                <a:lnTo>
                  <a:pt x="3409" y="20625"/>
                </a:lnTo>
                <a:lnTo>
                  <a:pt x="3542" y="20740"/>
                </a:lnTo>
                <a:lnTo>
                  <a:pt x="3613" y="20779"/>
                </a:lnTo>
                <a:lnTo>
                  <a:pt x="3701" y="20811"/>
                </a:lnTo>
                <a:lnTo>
                  <a:pt x="3768" y="20842"/>
                </a:lnTo>
                <a:lnTo>
                  <a:pt x="3856" y="20852"/>
                </a:lnTo>
                <a:lnTo>
                  <a:pt x="3944" y="20862"/>
                </a:lnTo>
                <a:lnTo>
                  <a:pt x="4032" y="20871"/>
                </a:lnTo>
                <a:lnTo>
                  <a:pt x="4126" y="20903"/>
                </a:lnTo>
                <a:lnTo>
                  <a:pt x="4209" y="20923"/>
                </a:lnTo>
                <a:lnTo>
                  <a:pt x="4259" y="20965"/>
                </a:lnTo>
                <a:lnTo>
                  <a:pt x="4259" y="20996"/>
                </a:lnTo>
                <a:lnTo>
                  <a:pt x="4232" y="21025"/>
                </a:lnTo>
                <a:lnTo>
                  <a:pt x="4187" y="21048"/>
                </a:lnTo>
                <a:lnTo>
                  <a:pt x="4099" y="21025"/>
                </a:lnTo>
                <a:lnTo>
                  <a:pt x="4021" y="21035"/>
                </a:lnTo>
                <a:lnTo>
                  <a:pt x="3921" y="21025"/>
                </a:lnTo>
                <a:lnTo>
                  <a:pt x="4016" y="21057"/>
                </a:lnTo>
                <a:lnTo>
                  <a:pt x="4077" y="21086"/>
                </a:lnTo>
                <a:lnTo>
                  <a:pt x="4169" y="21109"/>
                </a:lnTo>
                <a:lnTo>
                  <a:pt x="4220" y="21138"/>
                </a:lnTo>
                <a:lnTo>
                  <a:pt x="4242" y="21170"/>
                </a:lnTo>
                <a:lnTo>
                  <a:pt x="4265" y="21202"/>
                </a:lnTo>
                <a:lnTo>
                  <a:pt x="4302" y="21240"/>
                </a:lnTo>
                <a:lnTo>
                  <a:pt x="4425" y="21253"/>
                </a:lnTo>
                <a:lnTo>
                  <a:pt x="4490" y="21282"/>
                </a:lnTo>
                <a:lnTo>
                  <a:pt x="4633" y="21305"/>
                </a:lnTo>
                <a:lnTo>
                  <a:pt x="4783" y="21305"/>
                </a:lnTo>
                <a:lnTo>
                  <a:pt x="4816" y="21334"/>
                </a:lnTo>
                <a:lnTo>
                  <a:pt x="4738" y="21356"/>
                </a:lnTo>
                <a:lnTo>
                  <a:pt x="4666" y="21375"/>
                </a:lnTo>
                <a:lnTo>
                  <a:pt x="4551" y="21356"/>
                </a:lnTo>
                <a:lnTo>
                  <a:pt x="4375" y="21343"/>
                </a:lnTo>
                <a:lnTo>
                  <a:pt x="4297" y="21365"/>
                </a:lnTo>
                <a:lnTo>
                  <a:pt x="4132" y="21343"/>
                </a:lnTo>
                <a:lnTo>
                  <a:pt x="4016" y="21324"/>
                </a:lnTo>
                <a:lnTo>
                  <a:pt x="3889" y="21305"/>
                </a:lnTo>
                <a:lnTo>
                  <a:pt x="3796" y="21282"/>
                </a:lnTo>
                <a:lnTo>
                  <a:pt x="3768" y="21272"/>
                </a:lnTo>
                <a:lnTo>
                  <a:pt x="3708" y="21253"/>
                </a:lnTo>
                <a:lnTo>
                  <a:pt x="3613" y="21272"/>
                </a:lnTo>
                <a:lnTo>
                  <a:pt x="3608" y="21305"/>
                </a:lnTo>
                <a:lnTo>
                  <a:pt x="3508" y="21272"/>
                </a:lnTo>
                <a:lnTo>
                  <a:pt x="3503" y="21272"/>
                </a:lnTo>
                <a:lnTo>
                  <a:pt x="3497" y="21272"/>
                </a:lnTo>
                <a:lnTo>
                  <a:pt x="3497" y="21282"/>
                </a:lnTo>
                <a:lnTo>
                  <a:pt x="3492" y="21292"/>
                </a:lnTo>
                <a:lnTo>
                  <a:pt x="3392" y="21272"/>
                </a:lnTo>
                <a:lnTo>
                  <a:pt x="3420" y="21314"/>
                </a:lnTo>
                <a:lnTo>
                  <a:pt x="3916" y="21600"/>
                </a:lnTo>
                <a:lnTo>
                  <a:pt x="16294" y="21600"/>
                </a:lnTo>
                <a:lnTo>
                  <a:pt x="16791" y="21314"/>
                </a:lnTo>
                <a:lnTo>
                  <a:pt x="16753" y="21305"/>
                </a:lnTo>
                <a:lnTo>
                  <a:pt x="16703" y="21272"/>
                </a:lnTo>
                <a:lnTo>
                  <a:pt x="16570" y="21292"/>
                </a:lnTo>
                <a:lnTo>
                  <a:pt x="16575" y="21272"/>
                </a:lnTo>
                <a:lnTo>
                  <a:pt x="16575" y="21263"/>
                </a:lnTo>
                <a:lnTo>
                  <a:pt x="16492" y="21253"/>
                </a:lnTo>
                <a:lnTo>
                  <a:pt x="16525" y="21211"/>
                </a:lnTo>
                <a:lnTo>
                  <a:pt x="16470" y="21189"/>
                </a:lnTo>
                <a:lnTo>
                  <a:pt x="16443" y="21160"/>
                </a:lnTo>
                <a:lnTo>
                  <a:pt x="16427" y="21138"/>
                </a:lnTo>
                <a:lnTo>
                  <a:pt x="16410" y="21109"/>
                </a:lnTo>
                <a:lnTo>
                  <a:pt x="16415" y="21076"/>
                </a:lnTo>
                <a:lnTo>
                  <a:pt x="16437" y="21048"/>
                </a:lnTo>
                <a:lnTo>
                  <a:pt x="16422" y="21016"/>
                </a:lnTo>
                <a:lnTo>
                  <a:pt x="16482" y="20984"/>
                </a:lnTo>
                <a:lnTo>
                  <a:pt x="16537" y="20955"/>
                </a:lnTo>
                <a:lnTo>
                  <a:pt x="16598" y="20903"/>
                </a:lnTo>
                <a:lnTo>
                  <a:pt x="16698" y="20852"/>
                </a:lnTo>
                <a:lnTo>
                  <a:pt x="16773" y="20852"/>
                </a:lnTo>
                <a:lnTo>
                  <a:pt x="16863" y="20830"/>
                </a:lnTo>
                <a:lnTo>
                  <a:pt x="16956" y="20811"/>
                </a:lnTo>
                <a:lnTo>
                  <a:pt x="16989" y="20769"/>
                </a:lnTo>
                <a:lnTo>
                  <a:pt x="16928" y="20759"/>
                </a:lnTo>
                <a:lnTo>
                  <a:pt x="16946" y="20717"/>
                </a:lnTo>
                <a:lnTo>
                  <a:pt x="16979" y="20688"/>
                </a:lnTo>
                <a:lnTo>
                  <a:pt x="17001" y="20647"/>
                </a:lnTo>
                <a:lnTo>
                  <a:pt x="17039" y="20605"/>
                </a:lnTo>
                <a:lnTo>
                  <a:pt x="17089" y="20563"/>
                </a:lnTo>
                <a:lnTo>
                  <a:pt x="17139" y="20521"/>
                </a:lnTo>
                <a:lnTo>
                  <a:pt x="17199" y="20483"/>
                </a:lnTo>
                <a:lnTo>
                  <a:pt x="17265" y="20442"/>
                </a:lnTo>
                <a:lnTo>
                  <a:pt x="17332" y="20410"/>
                </a:lnTo>
                <a:lnTo>
                  <a:pt x="17392" y="20367"/>
                </a:lnTo>
                <a:lnTo>
                  <a:pt x="17470" y="20339"/>
                </a:lnTo>
                <a:lnTo>
                  <a:pt x="17535" y="20307"/>
                </a:lnTo>
                <a:lnTo>
                  <a:pt x="17608" y="20287"/>
                </a:lnTo>
                <a:lnTo>
                  <a:pt x="17668" y="20246"/>
                </a:lnTo>
                <a:lnTo>
                  <a:pt x="17723" y="20204"/>
                </a:lnTo>
                <a:lnTo>
                  <a:pt x="17784" y="20152"/>
                </a:lnTo>
                <a:lnTo>
                  <a:pt x="17844" y="20111"/>
                </a:lnTo>
                <a:lnTo>
                  <a:pt x="17889" y="20073"/>
                </a:lnTo>
                <a:lnTo>
                  <a:pt x="17889" y="20041"/>
                </a:lnTo>
                <a:lnTo>
                  <a:pt x="17856" y="20021"/>
                </a:lnTo>
                <a:lnTo>
                  <a:pt x="17834" y="19989"/>
                </a:lnTo>
                <a:lnTo>
                  <a:pt x="17794" y="19979"/>
                </a:lnTo>
                <a:lnTo>
                  <a:pt x="17746" y="19970"/>
                </a:lnTo>
                <a:lnTo>
                  <a:pt x="17691" y="19970"/>
                </a:lnTo>
                <a:lnTo>
                  <a:pt x="17646" y="19957"/>
                </a:lnTo>
                <a:lnTo>
                  <a:pt x="17591" y="19957"/>
                </a:lnTo>
                <a:lnTo>
                  <a:pt x="17552" y="19947"/>
                </a:lnTo>
                <a:lnTo>
                  <a:pt x="17552" y="19906"/>
                </a:lnTo>
                <a:lnTo>
                  <a:pt x="17518" y="19877"/>
                </a:lnTo>
                <a:lnTo>
                  <a:pt x="17530" y="19835"/>
                </a:lnTo>
                <a:lnTo>
                  <a:pt x="17485" y="19825"/>
                </a:lnTo>
                <a:lnTo>
                  <a:pt x="17435" y="19816"/>
                </a:lnTo>
                <a:lnTo>
                  <a:pt x="17420" y="19783"/>
                </a:lnTo>
                <a:lnTo>
                  <a:pt x="17408" y="19742"/>
                </a:lnTo>
                <a:lnTo>
                  <a:pt x="17387" y="19713"/>
                </a:lnTo>
                <a:lnTo>
                  <a:pt x="17332" y="19752"/>
                </a:lnTo>
                <a:lnTo>
                  <a:pt x="17277" y="19752"/>
                </a:lnTo>
                <a:lnTo>
                  <a:pt x="17242" y="19732"/>
                </a:lnTo>
                <a:lnTo>
                  <a:pt x="17194" y="19713"/>
                </a:lnTo>
                <a:lnTo>
                  <a:pt x="17144" y="19691"/>
                </a:lnTo>
                <a:lnTo>
                  <a:pt x="17111" y="19662"/>
                </a:lnTo>
                <a:lnTo>
                  <a:pt x="17084" y="19639"/>
                </a:lnTo>
                <a:lnTo>
                  <a:pt x="17072" y="19598"/>
                </a:lnTo>
                <a:lnTo>
                  <a:pt x="17111" y="19559"/>
                </a:lnTo>
                <a:lnTo>
                  <a:pt x="17099" y="19527"/>
                </a:lnTo>
                <a:lnTo>
                  <a:pt x="17056" y="19518"/>
                </a:lnTo>
                <a:lnTo>
                  <a:pt x="16994" y="19508"/>
                </a:lnTo>
                <a:lnTo>
                  <a:pt x="16946" y="19508"/>
                </a:lnTo>
                <a:lnTo>
                  <a:pt x="16884" y="19508"/>
                </a:lnTo>
                <a:lnTo>
                  <a:pt x="16835" y="19518"/>
                </a:lnTo>
                <a:lnTo>
                  <a:pt x="16768" y="19518"/>
                </a:lnTo>
                <a:lnTo>
                  <a:pt x="16713" y="19527"/>
                </a:lnTo>
                <a:lnTo>
                  <a:pt x="16686" y="19508"/>
                </a:lnTo>
                <a:lnTo>
                  <a:pt x="16686" y="19466"/>
                </a:lnTo>
                <a:lnTo>
                  <a:pt x="16703" y="19414"/>
                </a:lnTo>
                <a:lnTo>
                  <a:pt x="16725" y="19363"/>
                </a:lnTo>
                <a:lnTo>
                  <a:pt x="16713" y="19332"/>
                </a:lnTo>
                <a:lnTo>
                  <a:pt x="16680" y="19383"/>
                </a:lnTo>
                <a:lnTo>
                  <a:pt x="16635" y="19443"/>
                </a:lnTo>
                <a:lnTo>
                  <a:pt x="16587" y="19443"/>
                </a:lnTo>
                <a:lnTo>
                  <a:pt x="16537" y="19466"/>
                </a:lnTo>
                <a:lnTo>
                  <a:pt x="16482" y="19466"/>
                </a:lnTo>
                <a:lnTo>
                  <a:pt x="16427" y="19466"/>
                </a:lnTo>
                <a:lnTo>
                  <a:pt x="16367" y="19485"/>
                </a:lnTo>
                <a:lnTo>
                  <a:pt x="16311" y="19508"/>
                </a:lnTo>
                <a:lnTo>
                  <a:pt x="16272" y="19495"/>
                </a:lnTo>
                <a:lnTo>
                  <a:pt x="16234" y="19485"/>
                </a:lnTo>
                <a:lnTo>
                  <a:pt x="16189" y="19485"/>
                </a:lnTo>
                <a:lnTo>
                  <a:pt x="16134" y="19495"/>
                </a:lnTo>
                <a:lnTo>
                  <a:pt x="16091" y="19485"/>
                </a:lnTo>
                <a:lnTo>
                  <a:pt x="16056" y="19476"/>
                </a:lnTo>
                <a:lnTo>
                  <a:pt x="16008" y="19485"/>
                </a:lnTo>
                <a:lnTo>
                  <a:pt x="15958" y="19518"/>
                </a:lnTo>
                <a:lnTo>
                  <a:pt x="15898" y="19559"/>
                </a:lnTo>
                <a:lnTo>
                  <a:pt x="15848" y="19569"/>
                </a:lnTo>
                <a:lnTo>
                  <a:pt x="15793" y="19559"/>
                </a:lnTo>
                <a:lnTo>
                  <a:pt x="15748" y="19527"/>
                </a:lnTo>
                <a:lnTo>
                  <a:pt x="15732" y="19495"/>
                </a:lnTo>
                <a:lnTo>
                  <a:pt x="15677" y="19495"/>
                </a:lnTo>
                <a:lnTo>
                  <a:pt x="15660" y="19466"/>
                </a:lnTo>
                <a:lnTo>
                  <a:pt x="15655" y="19424"/>
                </a:lnTo>
                <a:lnTo>
                  <a:pt x="15632" y="19405"/>
                </a:lnTo>
                <a:lnTo>
                  <a:pt x="15583" y="19424"/>
                </a:lnTo>
                <a:lnTo>
                  <a:pt x="15522" y="19434"/>
                </a:lnTo>
                <a:lnTo>
                  <a:pt x="15472" y="19466"/>
                </a:lnTo>
                <a:lnTo>
                  <a:pt x="15417" y="19495"/>
                </a:lnTo>
                <a:lnTo>
                  <a:pt x="15356" y="19518"/>
                </a:lnTo>
                <a:lnTo>
                  <a:pt x="15301" y="19527"/>
                </a:lnTo>
                <a:lnTo>
                  <a:pt x="15257" y="19527"/>
                </a:lnTo>
                <a:lnTo>
                  <a:pt x="15208" y="19527"/>
                </a:lnTo>
                <a:lnTo>
                  <a:pt x="15181" y="19457"/>
                </a:lnTo>
                <a:lnTo>
                  <a:pt x="15169" y="19414"/>
                </a:lnTo>
                <a:lnTo>
                  <a:pt x="15146" y="19383"/>
                </a:lnTo>
                <a:lnTo>
                  <a:pt x="15126" y="19363"/>
                </a:lnTo>
                <a:lnTo>
                  <a:pt x="15020" y="19457"/>
                </a:lnTo>
                <a:lnTo>
                  <a:pt x="14975" y="19485"/>
                </a:lnTo>
                <a:lnTo>
                  <a:pt x="14932" y="19527"/>
                </a:lnTo>
                <a:lnTo>
                  <a:pt x="14883" y="19559"/>
                </a:lnTo>
                <a:lnTo>
                  <a:pt x="14838" y="19546"/>
                </a:lnTo>
                <a:lnTo>
                  <a:pt x="14788" y="19559"/>
                </a:lnTo>
                <a:lnTo>
                  <a:pt x="14739" y="19559"/>
                </a:lnTo>
                <a:lnTo>
                  <a:pt x="14690" y="19578"/>
                </a:lnTo>
                <a:lnTo>
                  <a:pt x="14662" y="19559"/>
                </a:lnTo>
                <a:lnTo>
                  <a:pt x="14622" y="19546"/>
                </a:lnTo>
                <a:lnTo>
                  <a:pt x="14590" y="19559"/>
                </a:lnTo>
                <a:lnTo>
                  <a:pt x="14547" y="19559"/>
                </a:lnTo>
                <a:lnTo>
                  <a:pt x="14502" y="19546"/>
                </a:lnTo>
                <a:lnTo>
                  <a:pt x="14447" y="19559"/>
                </a:lnTo>
                <a:lnTo>
                  <a:pt x="14408" y="19546"/>
                </a:lnTo>
                <a:lnTo>
                  <a:pt x="14374" y="19527"/>
                </a:lnTo>
                <a:lnTo>
                  <a:pt x="14374" y="19476"/>
                </a:lnTo>
                <a:lnTo>
                  <a:pt x="14369" y="19443"/>
                </a:lnTo>
                <a:lnTo>
                  <a:pt x="14314" y="19518"/>
                </a:lnTo>
                <a:lnTo>
                  <a:pt x="14264" y="19546"/>
                </a:lnTo>
                <a:lnTo>
                  <a:pt x="14215" y="19546"/>
                </a:lnTo>
                <a:lnTo>
                  <a:pt x="14166" y="19559"/>
                </a:lnTo>
                <a:lnTo>
                  <a:pt x="14115" y="19569"/>
                </a:lnTo>
                <a:lnTo>
                  <a:pt x="14071" y="19559"/>
                </a:lnTo>
                <a:lnTo>
                  <a:pt x="14033" y="19578"/>
                </a:lnTo>
                <a:lnTo>
                  <a:pt x="13995" y="19598"/>
                </a:lnTo>
                <a:lnTo>
                  <a:pt x="13955" y="19639"/>
                </a:lnTo>
                <a:lnTo>
                  <a:pt x="13905" y="19662"/>
                </a:lnTo>
                <a:lnTo>
                  <a:pt x="13850" y="19691"/>
                </a:lnTo>
                <a:lnTo>
                  <a:pt x="13802" y="19732"/>
                </a:lnTo>
                <a:lnTo>
                  <a:pt x="13774" y="19774"/>
                </a:lnTo>
                <a:lnTo>
                  <a:pt x="13735" y="19816"/>
                </a:lnTo>
                <a:lnTo>
                  <a:pt x="13679" y="19835"/>
                </a:lnTo>
                <a:lnTo>
                  <a:pt x="13629" y="19845"/>
                </a:lnTo>
                <a:lnTo>
                  <a:pt x="13574" y="19854"/>
                </a:lnTo>
                <a:lnTo>
                  <a:pt x="13542" y="19867"/>
                </a:lnTo>
                <a:lnTo>
                  <a:pt x="13498" y="19918"/>
                </a:lnTo>
                <a:lnTo>
                  <a:pt x="13471" y="19957"/>
                </a:lnTo>
                <a:lnTo>
                  <a:pt x="13426" y="19989"/>
                </a:lnTo>
                <a:lnTo>
                  <a:pt x="13388" y="20031"/>
                </a:lnTo>
                <a:lnTo>
                  <a:pt x="13360" y="20073"/>
                </a:lnTo>
                <a:lnTo>
                  <a:pt x="13316" y="20111"/>
                </a:lnTo>
                <a:lnTo>
                  <a:pt x="13260" y="20133"/>
                </a:lnTo>
                <a:lnTo>
                  <a:pt x="13211" y="20124"/>
                </a:lnTo>
                <a:lnTo>
                  <a:pt x="13188" y="20092"/>
                </a:lnTo>
                <a:lnTo>
                  <a:pt x="13228" y="20041"/>
                </a:lnTo>
                <a:lnTo>
                  <a:pt x="13266" y="19998"/>
                </a:lnTo>
                <a:lnTo>
                  <a:pt x="13288" y="19957"/>
                </a:lnTo>
                <a:lnTo>
                  <a:pt x="13233" y="19957"/>
                </a:lnTo>
                <a:lnTo>
                  <a:pt x="13243" y="19918"/>
                </a:lnTo>
                <a:lnTo>
                  <a:pt x="13293" y="19877"/>
                </a:lnTo>
                <a:lnTo>
                  <a:pt x="13348" y="19845"/>
                </a:lnTo>
                <a:lnTo>
                  <a:pt x="13371" y="19793"/>
                </a:lnTo>
                <a:lnTo>
                  <a:pt x="13381" y="19764"/>
                </a:lnTo>
                <a:lnTo>
                  <a:pt x="13381" y="19639"/>
                </a:lnTo>
                <a:lnTo>
                  <a:pt x="13333" y="19639"/>
                </a:lnTo>
                <a:lnTo>
                  <a:pt x="13288" y="19629"/>
                </a:lnTo>
                <a:lnTo>
                  <a:pt x="13250" y="19620"/>
                </a:lnTo>
                <a:lnTo>
                  <a:pt x="13205" y="19610"/>
                </a:lnTo>
                <a:lnTo>
                  <a:pt x="13167" y="19578"/>
                </a:lnTo>
                <a:lnTo>
                  <a:pt x="13112" y="19629"/>
                </a:lnTo>
                <a:lnTo>
                  <a:pt x="13067" y="19649"/>
                </a:lnTo>
                <a:lnTo>
                  <a:pt x="13023" y="19639"/>
                </a:lnTo>
                <a:lnTo>
                  <a:pt x="12995" y="19610"/>
                </a:lnTo>
                <a:lnTo>
                  <a:pt x="12974" y="19578"/>
                </a:lnTo>
                <a:lnTo>
                  <a:pt x="12919" y="19569"/>
                </a:lnTo>
                <a:lnTo>
                  <a:pt x="12897" y="19537"/>
                </a:lnTo>
                <a:lnTo>
                  <a:pt x="12864" y="19495"/>
                </a:lnTo>
                <a:lnTo>
                  <a:pt x="12874" y="19443"/>
                </a:lnTo>
                <a:lnTo>
                  <a:pt x="12842" y="19414"/>
                </a:lnTo>
                <a:lnTo>
                  <a:pt x="12802" y="19405"/>
                </a:lnTo>
                <a:lnTo>
                  <a:pt x="12759" y="19392"/>
                </a:lnTo>
                <a:lnTo>
                  <a:pt x="12714" y="19405"/>
                </a:lnTo>
                <a:lnTo>
                  <a:pt x="12659" y="19424"/>
                </a:lnTo>
                <a:lnTo>
                  <a:pt x="12616" y="19443"/>
                </a:lnTo>
                <a:lnTo>
                  <a:pt x="12566" y="19476"/>
                </a:lnTo>
                <a:lnTo>
                  <a:pt x="12549" y="19518"/>
                </a:lnTo>
                <a:lnTo>
                  <a:pt x="12499" y="19546"/>
                </a:lnTo>
                <a:lnTo>
                  <a:pt x="12455" y="19546"/>
                </a:lnTo>
                <a:lnTo>
                  <a:pt x="12416" y="19578"/>
                </a:lnTo>
                <a:lnTo>
                  <a:pt x="12368" y="19620"/>
                </a:lnTo>
                <a:lnTo>
                  <a:pt x="12323" y="19598"/>
                </a:lnTo>
                <a:lnTo>
                  <a:pt x="12285" y="19629"/>
                </a:lnTo>
                <a:lnTo>
                  <a:pt x="12235" y="19662"/>
                </a:lnTo>
                <a:lnTo>
                  <a:pt x="12195" y="19681"/>
                </a:lnTo>
                <a:lnTo>
                  <a:pt x="12135" y="19701"/>
                </a:lnTo>
                <a:lnTo>
                  <a:pt x="12085" y="19723"/>
                </a:lnTo>
                <a:lnTo>
                  <a:pt x="12030" y="19752"/>
                </a:lnTo>
                <a:lnTo>
                  <a:pt x="11982" y="19774"/>
                </a:lnTo>
                <a:lnTo>
                  <a:pt x="11959" y="19825"/>
                </a:lnTo>
                <a:lnTo>
                  <a:pt x="11904" y="19854"/>
                </a:lnTo>
                <a:lnTo>
                  <a:pt x="11876" y="19825"/>
                </a:lnTo>
                <a:lnTo>
                  <a:pt x="11849" y="19783"/>
                </a:lnTo>
                <a:lnTo>
                  <a:pt x="11799" y="19793"/>
                </a:lnTo>
                <a:lnTo>
                  <a:pt x="11766" y="19764"/>
                </a:lnTo>
                <a:lnTo>
                  <a:pt x="11749" y="19723"/>
                </a:lnTo>
                <a:lnTo>
                  <a:pt x="11706" y="19713"/>
                </a:lnTo>
                <a:lnTo>
                  <a:pt x="11671" y="19742"/>
                </a:lnTo>
                <a:lnTo>
                  <a:pt x="11638" y="19816"/>
                </a:lnTo>
                <a:lnTo>
                  <a:pt x="11595" y="19845"/>
                </a:lnTo>
                <a:lnTo>
                  <a:pt x="11546" y="19854"/>
                </a:lnTo>
                <a:lnTo>
                  <a:pt x="11501" y="19877"/>
                </a:lnTo>
                <a:lnTo>
                  <a:pt x="11458" y="19906"/>
                </a:lnTo>
                <a:lnTo>
                  <a:pt x="11407" y="19918"/>
                </a:lnTo>
                <a:lnTo>
                  <a:pt x="11358" y="19928"/>
                </a:lnTo>
                <a:lnTo>
                  <a:pt x="11302" y="19938"/>
                </a:lnTo>
                <a:lnTo>
                  <a:pt x="11252" y="19938"/>
                </a:lnTo>
                <a:lnTo>
                  <a:pt x="11197" y="19938"/>
                </a:lnTo>
                <a:lnTo>
                  <a:pt x="11142" y="19957"/>
                </a:lnTo>
                <a:lnTo>
                  <a:pt x="11120" y="19928"/>
                </a:lnTo>
                <a:lnTo>
                  <a:pt x="11099" y="19887"/>
                </a:lnTo>
                <a:lnTo>
                  <a:pt x="11049" y="19887"/>
                </a:lnTo>
                <a:lnTo>
                  <a:pt x="10999" y="19867"/>
                </a:lnTo>
                <a:lnTo>
                  <a:pt x="10949" y="19867"/>
                </a:lnTo>
                <a:lnTo>
                  <a:pt x="10894" y="19867"/>
                </a:lnTo>
                <a:lnTo>
                  <a:pt x="10844" y="19887"/>
                </a:lnTo>
                <a:lnTo>
                  <a:pt x="10806" y="19928"/>
                </a:lnTo>
                <a:lnTo>
                  <a:pt x="10789" y="19887"/>
                </a:lnTo>
                <a:lnTo>
                  <a:pt x="10728" y="19877"/>
                </a:lnTo>
                <a:lnTo>
                  <a:pt x="10678" y="19906"/>
                </a:lnTo>
                <a:lnTo>
                  <a:pt x="10658" y="19947"/>
                </a:lnTo>
                <a:lnTo>
                  <a:pt x="10602" y="19979"/>
                </a:lnTo>
                <a:lnTo>
                  <a:pt x="10580" y="19938"/>
                </a:lnTo>
                <a:lnTo>
                  <a:pt x="10547" y="19887"/>
                </a:lnTo>
                <a:lnTo>
                  <a:pt x="10498" y="19896"/>
                </a:lnTo>
                <a:lnTo>
                  <a:pt x="10465" y="19867"/>
                </a:lnTo>
                <a:lnTo>
                  <a:pt x="10437" y="19906"/>
                </a:lnTo>
                <a:lnTo>
                  <a:pt x="10398" y="19928"/>
                </a:lnTo>
                <a:lnTo>
                  <a:pt x="10342" y="19947"/>
                </a:lnTo>
                <a:lnTo>
                  <a:pt x="10292" y="19979"/>
                </a:lnTo>
                <a:lnTo>
                  <a:pt x="10244" y="19989"/>
                </a:lnTo>
                <a:lnTo>
                  <a:pt x="10194" y="20008"/>
                </a:lnTo>
                <a:lnTo>
                  <a:pt x="10144" y="20031"/>
                </a:lnTo>
                <a:lnTo>
                  <a:pt x="10094" y="20060"/>
                </a:lnTo>
                <a:lnTo>
                  <a:pt x="10078" y="20021"/>
                </a:lnTo>
                <a:lnTo>
                  <a:pt x="10023" y="20008"/>
                </a:lnTo>
                <a:lnTo>
                  <a:pt x="9968" y="20021"/>
                </a:lnTo>
                <a:lnTo>
                  <a:pt x="9906" y="20041"/>
                </a:lnTo>
                <a:lnTo>
                  <a:pt x="9851" y="20041"/>
                </a:lnTo>
                <a:lnTo>
                  <a:pt x="9841" y="19998"/>
                </a:lnTo>
                <a:lnTo>
                  <a:pt x="9791" y="19989"/>
                </a:lnTo>
                <a:lnTo>
                  <a:pt x="9768" y="20031"/>
                </a:lnTo>
                <a:lnTo>
                  <a:pt x="9768" y="20073"/>
                </a:lnTo>
                <a:lnTo>
                  <a:pt x="9713" y="20073"/>
                </a:lnTo>
                <a:lnTo>
                  <a:pt x="9692" y="20031"/>
                </a:lnTo>
                <a:lnTo>
                  <a:pt x="9637" y="20021"/>
                </a:lnTo>
                <a:lnTo>
                  <a:pt x="9603" y="20050"/>
                </a:lnTo>
                <a:lnTo>
                  <a:pt x="9587" y="20101"/>
                </a:lnTo>
                <a:lnTo>
                  <a:pt x="9554" y="20152"/>
                </a:lnTo>
                <a:lnTo>
                  <a:pt x="9510" y="20185"/>
                </a:lnTo>
                <a:lnTo>
                  <a:pt x="9460" y="20204"/>
                </a:lnTo>
                <a:lnTo>
                  <a:pt x="9417" y="20236"/>
                </a:lnTo>
                <a:lnTo>
                  <a:pt x="9389" y="20265"/>
                </a:lnTo>
                <a:lnTo>
                  <a:pt x="9377" y="20307"/>
                </a:lnTo>
                <a:lnTo>
                  <a:pt x="9427" y="20339"/>
                </a:lnTo>
                <a:lnTo>
                  <a:pt x="9417" y="20381"/>
                </a:lnTo>
                <a:lnTo>
                  <a:pt x="9377" y="20410"/>
                </a:lnTo>
                <a:lnTo>
                  <a:pt x="9344" y="20442"/>
                </a:lnTo>
                <a:lnTo>
                  <a:pt x="9289" y="20470"/>
                </a:lnTo>
                <a:lnTo>
                  <a:pt x="9244" y="20502"/>
                </a:lnTo>
                <a:lnTo>
                  <a:pt x="9196" y="20521"/>
                </a:lnTo>
                <a:lnTo>
                  <a:pt x="9146" y="20544"/>
                </a:lnTo>
                <a:lnTo>
                  <a:pt x="9086" y="20563"/>
                </a:lnTo>
                <a:lnTo>
                  <a:pt x="9018" y="20563"/>
                </a:lnTo>
                <a:lnTo>
                  <a:pt x="8991" y="20573"/>
                </a:lnTo>
                <a:lnTo>
                  <a:pt x="8936" y="20586"/>
                </a:lnTo>
                <a:lnTo>
                  <a:pt x="8881" y="20605"/>
                </a:lnTo>
                <a:lnTo>
                  <a:pt x="8848" y="20647"/>
                </a:lnTo>
                <a:lnTo>
                  <a:pt x="8803" y="20676"/>
                </a:lnTo>
                <a:lnTo>
                  <a:pt x="8760" y="20707"/>
                </a:lnTo>
                <a:lnTo>
                  <a:pt x="8693" y="20727"/>
                </a:lnTo>
                <a:lnTo>
                  <a:pt x="8644" y="20750"/>
                </a:lnTo>
                <a:lnTo>
                  <a:pt x="8627" y="20769"/>
                </a:lnTo>
                <a:lnTo>
                  <a:pt x="8638" y="20842"/>
                </a:lnTo>
                <a:lnTo>
                  <a:pt x="8660" y="20881"/>
                </a:lnTo>
                <a:lnTo>
                  <a:pt x="8743" y="20881"/>
                </a:lnTo>
                <a:lnTo>
                  <a:pt x="8820" y="20862"/>
                </a:lnTo>
                <a:lnTo>
                  <a:pt x="8898" y="20862"/>
                </a:lnTo>
                <a:lnTo>
                  <a:pt x="8908" y="20903"/>
                </a:lnTo>
                <a:lnTo>
                  <a:pt x="8930" y="20932"/>
                </a:lnTo>
                <a:lnTo>
                  <a:pt x="8963" y="20965"/>
                </a:lnTo>
                <a:lnTo>
                  <a:pt x="8908" y="20984"/>
                </a:lnTo>
                <a:lnTo>
                  <a:pt x="8826" y="21006"/>
                </a:lnTo>
                <a:lnTo>
                  <a:pt x="8743" y="21016"/>
                </a:lnTo>
                <a:lnTo>
                  <a:pt x="8677" y="21035"/>
                </a:lnTo>
                <a:lnTo>
                  <a:pt x="8605" y="21048"/>
                </a:lnTo>
                <a:lnTo>
                  <a:pt x="8506" y="21057"/>
                </a:lnTo>
                <a:lnTo>
                  <a:pt x="8457" y="21076"/>
                </a:lnTo>
                <a:lnTo>
                  <a:pt x="8445" y="21109"/>
                </a:lnTo>
                <a:lnTo>
                  <a:pt x="8357" y="21099"/>
                </a:lnTo>
                <a:lnTo>
                  <a:pt x="8258" y="21076"/>
                </a:lnTo>
                <a:lnTo>
                  <a:pt x="8163" y="21086"/>
                </a:lnTo>
                <a:lnTo>
                  <a:pt x="8103" y="21109"/>
                </a:lnTo>
                <a:lnTo>
                  <a:pt x="8031" y="21128"/>
                </a:lnTo>
                <a:lnTo>
                  <a:pt x="7976" y="21151"/>
                </a:lnTo>
                <a:lnTo>
                  <a:pt x="7921" y="21180"/>
                </a:lnTo>
                <a:lnTo>
                  <a:pt x="7888" y="21202"/>
                </a:lnTo>
                <a:lnTo>
                  <a:pt x="7855" y="21170"/>
                </a:lnTo>
                <a:lnTo>
                  <a:pt x="7800" y="21138"/>
                </a:lnTo>
                <a:lnTo>
                  <a:pt x="7717" y="21109"/>
                </a:lnTo>
                <a:lnTo>
                  <a:pt x="7639" y="21086"/>
                </a:lnTo>
                <a:lnTo>
                  <a:pt x="7529" y="21067"/>
                </a:lnTo>
                <a:lnTo>
                  <a:pt x="7424" y="21048"/>
                </a:lnTo>
                <a:lnTo>
                  <a:pt x="7341" y="21025"/>
                </a:lnTo>
                <a:lnTo>
                  <a:pt x="7270" y="20996"/>
                </a:lnTo>
                <a:lnTo>
                  <a:pt x="7188" y="20974"/>
                </a:lnTo>
                <a:lnTo>
                  <a:pt x="7093" y="20955"/>
                </a:lnTo>
                <a:lnTo>
                  <a:pt x="7022" y="20923"/>
                </a:lnTo>
                <a:lnTo>
                  <a:pt x="6995" y="20881"/>
                </a:lnTo>
                <a:lnTo>
                  <a:pt x="6928" y="20852"/>
                </a:lnTo>
                <a:lnTo>
                  <a:pt x="6907" y="20820"/>
                </a:lnTo>
                <a:lnTo>
                  <a:pt x="6890" y="20779"/>
                </a:lnTo>
                <a:lnTo>
                  <a:pt x="6934" y="20750"/>
                </a:lnTo>
                <a:lnTo>
                  <a:pt x="7010" y="20759"/>
                </a:lnTo>
                <a:lnTo>
                  <a:pt x="7045" y="20727"/>
                </a:lnTo>
                <a:lnTo>
                  <a:pt x="7000" y="20698"/>
                </a:lnTo>
                <a:lnTo>
                  <a:pt x="6940" y="20666"/>
                </a:lnTo>
                <a:lnTo>
                  <a:pt x="6862" y="20647"/>
                </a:lnTo>
                <a:lnTo>
                  <a:pt x="6829" y="20605"/>
                </a:lnTo>
                <a:lnTo>
                  <a:pt x="6900" y="20605"/>
                </a:lnTo>
                <a:lnTo>
                  <a:pt x="6967" y="20596"/>
                </a:lnTo>
                <a:lnTo>
                  <a:pt x="7045" y="20605"/>
                </a:lnTo>
                <a:lnTo>
                  <a:pt x="7110" y="20596"/>
                </a:lnTo>
                <a:lnTo>
                  <a:pt x="7128" y="20554"/>
                </a:lnTo>
                <a:lnTo>
                  <a:pt x="7171" y="20535"/>
                </a:lnTo>
                <a:lnTo>
                  <a:pt x="7215" y="20512"/>
                </a:lnTo>
                <a:lnTo>
                  <a:pt x="7265" y="20493"/>
                </a:lnTo>
                <a:lnTo>
                  <a:pt x="7314" y="20461"/>
                </a:lnTo>
                <a:lnTo>
                  <a:pt x="7331" y="20419"/>
                </a:lnTo>
                <a:lnTo>
                  <a:pt x="7336" y="20390"/>
                </a:lnTo>
                <a:lnTo>
                  <a:pt x="7391" y="20367"/>
                </a:lnTo>
                <a:lnTo>
                  <a:pt x="7403" y="20339"/>
                </a:lnTo>
                <a:lnTo>
                  <a:pt x="7414" y="20287"/>
                </a:lnTo>
                <a:lnTo>
                  <a:pt x="7397" y="20236"/>
                </a:lnTo>
                <a:lnTo>
                  <a:pt x="7369" y="20194"/>
                </a:lnTo>
                <a:lnTo>
                  <a:pt x="7353" y="20143"/>
                </a:lnTo>
                <a:lnTo>
                  <a:pt x="7326" y="20101"/>
                </a:lnTo>
                <a:lnTo>
                  <a:pt x="7286" y="19998"/>
                </a:lnTo>
                <a:lnTo>
                  <a:pt x="7258" y="19957"/>
                </a:lnTo>
                <a:lnTo>
                  <a:pt x="7226" y="19928"/>
                </a:lnTo>
                <a:lnTo>
                  <a:pt x="7198" y="19877"/>
                </a:lnTo>
                <a:lnTo>
                  <a:pt x="7176" y="19835"/>
                </a:lnTo>
                <a:lnTo>
                  <a:pt x="7143" y="19793"/>
                </a:lnTo>
                <a:lnTo>
                  <a:pt x="7100" y="19752"/>
                </a:lnTo>
                <a:lnTo>
                  <a:pt x="7050" y="19732"/>
                </a:lnTo>
                <a:lnTo>
                  <a:pt x="7017" y="19691"/>
                </a:lnTo>
                <a:lnTo>
                  <a:pt x="6983" y="19639"/>
                </a:lnTo>
                <a:lnTo>
                  <a:pt x="6978" y="19598"/>
                </a:lnTo>
                <a:lnTo>
                  <a:pt x="6995" y="19546"/>
                </a:lnTo>
                <a:lnTo>
                  <a:pt x="7010" y="19518"/>
                </a:lnTo>
                <a:lnTo>
                  <a:pt x="7028" y="19476"/>
                </a:lnTo>
                <a:lnTo>
                  <a:pt x="7072" y="19466"/>
                </a:lnTo>
                <a:lnTo>
                  <a:pt x="7093" y="19434"/>
                </a:lnTo>
                <a:lnTo>
                  <a:pt x="7060" y="19392"/>
                </a:lnTo>
                <a:lnTo>
                  <a:pt x="7045" y="19354"/>
                </a:lnTo>
                <a:lnTo>
                  <a:pt x="7038" y="19312"/>
                </a:lnTo>
                <a:lnTo>
                  <a:pt x="7055" y="19270"/>
                </a:lnTo>
                <a:lnTo>
                  <a:pt x="7083" y="19238"/>
                </a:lnTo>
                <a:lnTo>
                  <a:pt x="7110" y="19209"/>
                </a:lnTo>
                <a:lnTo>
                  <a:pt x="7148" y="19200"/>
                </a:lnTo>
                <a:lnTo>
                  <a:pt x="7188" y="19219"/>
                </a:lnTo>
                <a:lnTo>
                  <a:pt x="7203" y="19200"/>
                </a:lnTo>
                <a:lnTo>
                  <a:pt x="7243" y="19158"/>
                </a:lnTo>
                <a:lnTo>
                  <a:pt x="7253" y="19116"/>
                </a:lnTo>
                <a:lnTo>
                  <a:pt x="7215" y="19084"/>
                </a:lnTo>
                <a:close/>
                <a:moveTo>
                  <a:pt x="6802" y="19752"/>
                </a:moveTo>
                <a:lnTo>
                  <a:pt x="6762" y="19774"/>
                </a:lnTo>
                <a:lnTo>
                  <a:pt x="6757" y="19825"/>
                </a:lnTo>
                <a:lnTo>
                  <a:pt x="6790" y="19918"/>
                </a:lnTo>
                <a:lnTo>
                  <a:pt x="6802" y="19957"/>
                </a:lnTo>
                <a:lnTo>
                  <a:pt x="6807" y="20008"/>
                </a:lnTo>
                <a:lnTo>
                  <a:pt x="6752" y="20008"/>
                </a:lnTo>
                <a:lnTo>
                  <a:pt x="6724" y="20021"/>
                </a:lnTo>
                <a:lnTo>
                  <a:pt x="6691" y="20073"/>
                </a:lnTo>
                <a:lnTo>
                  <a:pt x="6714" y="20111"/>
                </a:lnTo>
                <a:lnTo>
                  <a:pt x="6762" y="20143"/>
                </a:lnTo>
                <a:lnTo>
                  <a:pt x="6807" y="20133"/>
                </a:lnTo>
                <a:lnTo>
                  <a:pt x="6852" y="20111"/>
                </a:lnTo>
                <a:lnTo>
                  <a:pt x="6845" y="20152"/>
                </a:lnTo>
                <a:lnTo>
                  <a:pt x="6907" y="20162"/>
                </a:lnTo>
                <a:lnTo>
                  <a:pt x="6950" y="20143"/>
                </a:lnTo>
                <a:lnTo>
                  <a:pt x="6995" y="20124"/>
                </a:lnTo>
                <a:lnTo>
                  <a:pt x="6995" y="20082"/>
                </a:lnTo>
                <a:lnTo>
                  <a:pt x="6990" y="20041"/>
                </a:lnTo>
                <a:lnTo>
                  <a:pt x="6967" y="19989"/>
                </a:lnTo>
                <a:lnTo>
                  <a:pt x="6934" y="19938"/>
                </a:lnTo>
                <a:lnTo>
                  <a:pt x="6900" y="19887"/>
                </a:lnTo>
                <a:lnTo>
                  <a:pt x="6867" y="19835"/>
                </a:lnTo>
                <a:lnTo>
                  <a:pt x="6840" y="19793"/>
                </a:lnTo>
                <a:lnTo>
                  <a:pt x="6802" y="19752"/>
                </a:lnTo>
                <a:close/>
                <a:moveTo>
                  <a:pt x="5483" y="20073"/>
                </a:moveTo>
                <a:lnTo>
                  <a:pt x="5466" y="20092"/>
                </a:lnTo>
                <a:lnTo>
                  <a:pt x="5511" y="20143"/>
                </a:lnTo>
                <a:lnTo>
                  <a:pt x="5571" y="20162"/>
                </a:lnTo>
                <a:lnTo>
                  <a:pt x="5626" y="20152"/>
                </a:lnTo>
                <a:lnTo>
                  <a:pt x="5686" y="20152"/>
                </a:lnTo>
                <a:lnTo>
                  <a:pt x="5737" y="20152"/>
                </a:lnTo>
                <a:lnTo>
                  <a:pt x="5776" y="20162"/>
                </a:lnTo>
                <a:lnTo>
                  <a:pt x="5721" y="20101"/>
                </a:lnTo>
                <a:lnTo>
                  <a:pt x="5676" y="20111"/>
                </a:lnTo>
                <a:lnTo>
                  <a:pt x="5621" y="20101"/>
                </a:lnTo>
                <a:lnTo>
                  <a:pt x="5549" y="20092"/>
                </a:lnTo>
                <a:lnTo>
                  <a:pt x="5483" y="20073"/>
                </a:lnTo>
                <a:close/>
                <a:moveTo>
                  <a:pt x="4468" y="20246"/>
                </a:moveTo>
                <a:lnTo>
                  <a:pt x="4452" y="20265"/>
                </a:lnTo>
                <a:lnTo>
                  <a:pt x="4535" y="20297"/>
                </a:lnTo>
                <a:lnTo>
                  <a:pt x="4595" y="20307"/>
                </a:lnTo>
                <a:lnTo>
                  <a:pt x="4628" y="20307"/>
                </a:lnTo>
                <a:lnTo>
                  <a:pt x="4528" y="20265"/>
                </a:lnTo>
                <a:lnTo>
                  <a:pt x="4468" y="20246"/>
                </a:lnTo>
                <a:close/>
                <a:moveTo>
                  <a:pt x="4656" y="20246"/>
                </a:moveTo>
                <a:lnTo>
                  <a:pt x="4673" y="20287"/>
                </a:lnTo>
                <a:lnTo>
                  <a:pt x="4744" y="20329"/>
                </a:lnTo>
                <a:lnTo>
                  <a:pt x="4811" y="20329"/>
                </a:lnTo>
                <a:lnTo>
                  <a:pt x="4832" y="20307"/>
                </a:lnTo>
                <a:lnTo>
                  <a:pt x="4832" y="20265"/>
                </a:lnTo>
                <a:lnTo>
                  <a:pt x="4793" y="20287"/>
                </a:lnTo>
                <a:lnTo>
                  <a:pt x="4721" y="20265"/>
                </a:lnTo>
                <a:lnTo>
                  <a:pt x="4656" y="20246"/>
                </a:lnTo>
                <a:close/>
                <a:moveTo>
                  <a:pt x="8163" y="20717"/>
                </a:moveTo>
                <a:lnTo>
                  <a:pt x="8108" y="20740"/>
                </a:lnTo>
                <a:lnTo>
                  <a:pt x="8086" y="20740"/>
                </a:lnTo>
                <a:lnTo>
                  <a:pt x="8076" y="20779"/>
                </a:lnTo>
                <a:lnTo>
                  <a:pt x="8058" y="20820"/>
                </a:lnTo>
                <a:lnTo>
                  <a:pt x="8053" y="20852"/>
                </a:lnTo>
                <a:lnTo>
                  <a:pt x="8043" y="20894"/>
                </a:lnTo>
                <a:lnTo>
                  <a:pt x="8021" y="20923"/>
                </a:lnTo>
                <a:lnTo>
                  <a:pt x="7948" y="20955"/>
                </a:lnTo>
                <a:lnTo>
                  <a:pt x="7955" y="20984"/>
                </a:lnTo>
                <a:lnTo>
                  <a:pt x="8015" y="21016"/>
                </a:lnTo>
                <a:lnTo>
                  <a:pt x="8114" y="21025"/>
                </a:lnTo>
                <a:lnTo>
                  <a:pt x="8191" y="21006"/>
                </a:lnTo>
                <a:lnTo>
                  <a:pt x="8258" y="20984"/>
                </a:lnTo>
                <a:lnTo>
                  <a:pt x="8314" y="20965"/>
                </a:lnTo>
                <a:lnTo>
                  <a:pt x="8369" y="20932"/>
                </a:lnTo>
                <a:lnTo>
                  <a:pt x="8351" y="20881"/>
                </a:lnTo>
                <a:lnTo>
                  <a:pt x="8329" y="20842"/>
                </a:lnTo>
                <a:lnTo>
                  <a:pt x="8296" y="20791"/>
                </a:lnTo>
                <a:lnTo>
                  <a:pt x="8231" y="20740"/>
                </a:lnTo>
                <a:lnTo>
                  <a:pt x="8163" y="20717"/>
                </a:lnTo>
                <a:close/>
                <a:moveTo>
                  <a:pt x="3354" y="20759"/>
                </a:moveTo>
                <a:lnTo>
                  <a:pt x="3370" y="20801"/>
                </a:lnTo>
                <a:lnTo>
                  <a:pt x="3432" y="20820"/>
                </a:lnTo>
                <a:lnTo>
                  <a:pt x="3437" y="20830"/>
                </a:lnTo>
                <a:lnTo>
                  <a:pt x="3503" y="20862"/>
                </a:lnTo>
                <a:lnTo>
                  <a:pt x="3597" y="20903"/>
                </a:lnTo>
                <a:lnTo>
                  <a:pt x="3658" y="20881"/>
                </a:lnTo>
                <a:lnTo>
                  <a:pt x="3597" y="20842"/>
                </a:lnTo>
                <a:lnTo>
                  <a:pt x="3525" y="20811"/>
                </a:lnTo>
                <a:lnTo>
                  <a:pt x="3447" y="20779"/>
                </a:lnTo>
                <a:lnTo>
                  <a:pt x="3354" y="20759"/>
                </a:lnTo>
                <a:close/>
                <a:moveTo>
                  <a:pt x="7657" y="20894"/>
                </a:moveTo>
                <a:lnTo>
                  <a:pt x="7652" y="20932"/>
                </a:lnTo>
                <a:lnTo>
                  <a:pt x="7639" y="20965"/>
                </a:lnTo>
                <a:lnTo>
                  <a:pt x="7546" y="20965"/>
                </a:lnTo>
                <a:lnTo>
                  <a:pt x="7458" y="20955"/>
                </a:lnTo>
                <a:lnTo>
                  <a:pt x="7491" y="20984"/>
                </a:lnTo>
                <a:lnTo>
                  <a:pt x="7557" y="21016"/>
                </a:lnTo>
                <a:lnTo>
                  <a:pt x="7639" y="21006"/>
                </a:lnTo>
                <a:lnTo>
                  <a:pt x="7727" y="21025"/>
                </a:lnTo>
                <a:lnTo>
                  <a:pt x="7722" y="20984"/>
                </a:lnTo>
                <a:lnTo>
                  <a:pt x="7717" y="20932"/>
                </a:lnTo>
                <a:lnTo>
                  <a:pt x="7657" y="20894"/>
                </a:lnTo>
                <a:close/>
              </a:path>
            </a:pathLst>
          </a:custGeom>
          <a:ln w="12700">
            <a:miter lim="400000"/>
            <a:headEnd/>
            <a:tailEnd/>
          </a:ln>
        </p:spPr>
      </p:pic>
      <p:sp>
        <p:nvSpPr>
          <p:cNvPr id="27" name="形状"/>
          <p:cNvSpPr/>
          <p:nvPr/>
        </p:nvSpPr>
        <p:spPr>
          <a:xfrm>
            <a:off x="9196041" y="2869972"/>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3"/>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28" name="形状"/>
          <p:cNvSpPr/>
          <p:nvPr/>
        </p:nvSpPr>
        <p:spPr>
          <a:xfrm>
            <a:off x="2544843" y="2283691"/>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4"/>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30" name="形状"/>
          <p:cNvSpPr/>
          <p:nvPr/>
        </p:nvSpPr>
        <p:spPr>
          <a:xfrm>
            <a:off x="8865733" y="2815813"/>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3"/>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31" name="形状"/>
          <p:cNvSpPr/>
          <p:nvPr/>
        </p:nvSpPr>
        <p:spPr>
          <a:xfrm>
            <a:off x="8806648" y="3051088"/>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3"/>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33" name="SHANGHAI"/>
          <p:cNvSpPr txBox="1"/>
          <p:nvPr/>
        </p:nvSpPr>
        <p:spPr>
          <a:xfrm>
            <a:off x="9196041" y="2774882"/>
            <a:ext cx="1266280" cy="253916"/>
          </a:xfrm>
          <a:prstGeom prst="rect">
            <a:avLst/>
          </a:prstGeom>
          <a:ln w="12700">
            <a:miter lim="400000"/>
          </a:ln>
        </p:spPr>
        <p:txBody>
          <a:bodyPr wrap="square" lIns="19050" tIns="19050" rIns="19050" bIns="19050" anchor="ctr">
            <a:spAutoFit/>
          </a:bodyPr>
          <a:lstStyle>
            <a:lvl1pPr algn="ctr" defTabSz="825500">
              <a:defRPr sz="3200" b="1">
                <a:solidFill>
                  <a:srgbClr val="FFFFFF"/>
                </a:solidFill>
                <a:latin typeface="Hoefler Text"/>
                <a:ea typeface="Hoefler Text"/>
                <a:cs typeface="Hoefler Text"/>
                <a:sym typeface="Hoefler Text"/>
              </a:defRPr>
            </a:lvl1pPr>
          </a:lstStyle>
          <a:p>
            <a:pPr marL="0" marR="0" lvl="0" indent="0" algn="ctr" defTabSz="825500" eaLnBrk="1" fontAlgn="auto" latinLnBrk="0" hangingPunct="1">
              <a:lnSpc>
                <a:spcPct val="100000"/>
              </a:lnSpc>
              <a:spcBef>
                <a:spcPts val="0"/>
              </a:spcBef>
              <a:spcAft>
                <a:spcPts val="0"/>
              </a:spcAft>
              <a:buClrTx/>
              <a:buSzTx/>
              <a:buFontTx/>
              <a:buNone/>
              <a:defRPr/>
            </a:pPr>
            <a:r>
              <a:rPr kumimoji="0" sz="1400" b="1" i="0" u="none" strike="noStrike" kern="0" cap="none" spc="0" normalizeH="0" baseline="0" noProof="0" dirty="0">
                <a:ln>
                  <a:noFill/>
                </a:ln>
                <a:solidFill>
                  <a:srgbClr val="FF0000"/>
                </a:solidFill>
                <a:effectLst/>
                <a:uLnTx/>
                <a:uFillTx/>
                <a:latin typeface="Hoefler Text"/>
                <a:sym typeface="Hoefler Text"/>
              </a:rPr>
              <a:t>SHANGHAI</a:t>
            </a:r>
          </a:p>
        </p:txBody>
      </p:sp>
      <p:sp>
        <p:nvSpPr>
          <p:cNvPr id="34" name="FUJIAN"/>
          <p:cNvSpPr txBox="1"/>
          <p:nvPr/>
        </p:nvSpPr>
        <p:spPr>
          <a:xfrm>
            <a:off x="9196041" y="2978289"/>
            <a:ext cx="756317" cy="253916"/>
          </a:xfrm>
          <a:prstGeom prst="rect">
            <a:avLst/>
          </a:prstGeom>
          <a:ln w="12700">
            <a:miter lim="400000"/>
          </a:ln>
        </p:spPr>
        <p:txBody>
          <a:bodyPr wrap="square" lIns="19050" tIns="19050" rIns="19050" bIns="19050" anchor="ctr">
            <a:spAutoFit/>
          </a:bodyPr>
          <a:lstStyle>
            <a:lvl1pPr algn="ctr" defTabSz="825500">
              <a:defRPr sz="32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pPr marL="0" marR="0" lvl="0" indent="0" algn="ctr" defTabSz="825500" eaLnBrk="1" fontAlgn="auto" latinLnBrk="0" hangingPunct="1">
              <a:lnSpc>
                <a:spcPct val="100000"/>
              </a:lnSpc>
              <a:spcBef>
                <a:spcPts val="0"/>
              </a:spcBef>
              <a:spcAft>
                <a:spcPts val="0"/>
              </a:spcAft>
              <a:buClrTx/>
              <a:buSzTx/>
              <a:buFontTx/>
              <a:buNone/>
              <a:defRPr/>
            </a:pPr>
            <a:r>
              <a:rPr kumimoji="0" sz="1400" b="1" i="0" u="none" strike="noStrike" kern="0" cap="none" spc="0" normalizeH="0" baseline="0" noProof="0" dirty="0">
                <a:ln>
                  <a:noFill/>
                </a:ln>
                <a:solidFill>
                  <a:srgbClr val="FF0000"/>
                </a:solidFill>
                <a:effectLst/>
                <a:uLnTx/>
                <a:uFillTx/>
                <a:latin typeface="Times New Roman" panose="02020603050405020304"/>
                <a:cs typeface="Times New Roman" panose="02020603050405020304"/>
                <a:sym typeface="Times New Roman" panose="02020603050405020304"/>
              </a:rPr>
              <a:t>FUJIAN</a:t>
            </a:r>
          </a:p>
        </p:txBody>
      </p:sp>
      <p:sp>
        <p:nvSpPr>
          <p:cNvPr id="35" name="VIETNAM"/>
          <p:cNvSpPr txBox="1"/>
          <p:nvPr/>
        </p:nvSpPr>
        <p:spPr>
          <a:xfrm>
            <a:off x="9044078" y="3263774"/>
            <a:ext cx="967025" cy="253916"/>
          </a:xfrm>
          <a:prstGeom prst="rect">
            <a:avLst/>
          </a:prstGeom>
          <a:ln w="12700">
            <a:miter lim="400000"/>
          </a:ln>
        </p:spPr>
        <p:txBody>
          <a:bodyPr wrap="square" lIns="19050" tIns="19050" rIns="19050" bIns="19050" anchor="ctr">
            <a:spAutoFit/>
          </a:bodyPr>
          <a:lstStyle>
            <a:lvl1pPr algn="ctr" defTabSz="825500">
              <a:defRPr sz="3200" b="1">
                <a:solidFill>
                  <a:srgbClr val="FFFFFF"/>
                </a:solidFill>
                <a:latin typeface="Hoefler Text"/>
                <a:ea typeface="Hoefler Text"/>
                <a:cs typeface="Hoefler Text"/>
                <a:sym typeface="Hoefler Text"/>
              </a:defRPr>
            </a:lvl1pPr>
          </a:lstStyle>
          <a:p>
            <a:pPr marL="0" marR="0" lvl="0" indent="0" algn="ctr" defTabSz="825500" eaLnBrk="1" fontAlgn="auto" latinLnBrk="0" hangingPunct="1">
              <a:lnSpc>
                <a:spcPct val="100000"/>
              </a:lnSpc>
              <a:spcBef>
                <a:spcPts val="0"/>
              </a:spcBef>
              <a:spcAft>
                <a:spcPts val="0"/>
              </a:spcAft>
              <a:buClrTx/>
              <a:buSzTx/>
              <a:buFontTx/>
              <a:buNone/>
              <a:defRPr/>
            </a:pPr>
            <a:r>
              <a:rPr kumimoji="0" sz="1400" b="1" i="0" u="none" strike="noStrike" kern="0" cap="none" spc="0" normalizeH="0" baseline="0" noProof="0" dirty="0">
                <a:ln>
                  <a:noFill/>
                </a:ln>
                <a:solidFill>
                  <a:srgbClr val="FF0000"/>
                </a:solidFill>
                <a:effectLst/>
                <a:uLnTx/>
                <a:uFillTx/>
                <a:latin typeface="Hoefler Text"/>
                <a:sym typeface="Hoefler Text"/>
              </a:rPr>
              <a:t>VIETNAM</a:t>
            </a:r>
          </a:p>
        </p:txBody>
      </p:sp>
      <p:sp>
        <p:nvSpPr>
          <p:cNvPr id="36" name="形状"/>
          <p:cNvSpPr/>
          <p:nvPr/>
        </p:nvSpPr>
        <p:spPr>
          <a:xfrm>
            <a:off x="3491912" y="2468795"/>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4"/>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38" name="形状"/>
          <p:cNvSpPr/>
          <p:nvPr/>
        </p:nvSpPr>
        <p:spPr>
          <a:xfrm>
            <a:off x="9077870" y="2996930"/>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3"/>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40" name="矩形"/>
          <p:cNvSpPr/>
          <p:nvPr/>
        </p:nvSpPr>
        <p:spPr>
          <a:xfrm>
            <a:off x="5383552" y="2595223"/>
            <a:ext cx="489740" cy="442058"/>
          </a:xfrm>
          <a:prstGeom prst="rect">
            <a:avLst/>
          </a:prstGeom>
          <a:solidFill>
            <a:srgbClr val="DFDFDF"/>
          </a:solidFill>
          <a:ln w="12700">
            <a:miter lim="400000"/>
          </a:ln>
        </p:spPr>
        <p:txBody>
          <a:bodyPr lIns="0" tIns="0" rIns="0" bIns="0" anchor="ctr"/>
          <a:lstStyle/>
          <a:p>
            <a:pPr algn="ctr" defTabSz="309880">
              <a:defRPr sz="3200">
                <a:solidFill>
                  <a:srgbClr val="FFFFFF"/>
                </a:solidFill>
                <a:latin typeface="+mn-lt"/>
                <a:ea typeface="+mn-ea"/>
                <a:cs typeface="+mn-cs"/>
                <a:sym typeface="Helvetica Neue Medium"/>
              </a:defRPr>
            </a:pPr>
            <a:endParaRPr sz="1200">
              <a:solidFill>
                <a:srgbClr val="FFFFFF"/>
              </a:solidFill>
              <a:latin typeface="Constantia" panose="02030602050306030303"/>
              <a:sym typeface="Helvetica Neue Medium"/>
            </a:endParaRPr>
          </a:p>
        </p:txBody>
      </p:sp>
      <p:sp>
        <p:nvSpPr>
          <p:cNvPr id="41" name="矩形"/>
          <p:cNvSpPr/>
          <p:nvPr/>
        </p:nvSpPr>
        <p:spPr>
          <a:xfrm>
            <a:off x="3084715" y="2097223"/>
            <a:ext cx="929281" cy="137914"/>
          </a:xfrm>
          <a:prstGeom prst="rect">
            <a:avLst/>
          </a:prstGeom>
          <a:solidFill>
            <a:srgbClr val="D2D2D2"/>
          </a:solidFill>
          <a:ln w="12700">
            <a:miter lim="400000"/>
          </a:ln>
        </p:spPr>
        <p:txBody>
          <a:bodyPr lIns="0" tIns="0" rIns="0" bIns="0" anchor="ctr"/>
          <a:lstStyle/>
          <a:p>
            <a:pPr algn="ctr" defTabSz="309880">
              <a:defRPr sz="3200">
                <a:solidFill>
                  <a:srgbClr val="FFFFFF"/>
                </a:solidFill>
                <a:latin typeface="+mn-lt"/>
                <a:ea typeface="+mn-ea"/>
                <a:cs typeface="+mn-cs"/>
                <a:sym typeface="Helvetica Neue Medium"/>
              </a:defRPr>
            </a:pPr>
            <a:endParaRPr sz="1200">
              <a:solidFill>
                <a:srgbClr val="FFFFFF"/>
              </a:solidFill>
              <a:latin typeface="Constantia" panose="02030602050306030303"/>
              <a:sym typeface="Helvetica Neue Medium"/>
            </a:endParaRPr>
          </a:p>
        </p:txBody>
      </p:sp>
      <p:sp>
        <p:nvSpPr>
          <p:cNvPr id="42" name="AMERICA"/>
          <p:cNvSpPr txBox="1"/>
          <p:nvPr/>
        </p:nvSpPr>
        <p:spPr>
          <a:xfrm>
            <a:off x="2663014" y="2214879"/>
            <a:ext cx="1168177" cy="253916"/>
          </a:xfrm>
          <a:prstGeom prst="rect">
            <a:avLst/>
          </a:prstGeom>
          <a:ln w="12700">
            <a:miter lim="400000"/>
          </a:ln>
        </p:spPr>
        <p:txBody>
          <a:bodyPr wrap="square" lIns="19050" tIns="19050" rIns="19050" bIns="19050" anchor="ctr">
            <a:spAutoFit/>
          </a:bodyPr>
          <a:lstStyle>
            <a:lvl1pPr algn="ctr" defTabSz="825500">
              <a:defRPr sz="3200" b="1">
                <a:latin typeface="Hoefler Text"/>
                <a:ea typeface="Hoefler Text"/>
                <a:cs typeface="Hoefler Text"/>
                <a:sym typeface="Hoefler Text"/>
              </a:defRPr>
            </a:lvl1pPr>
          </a:lstStyle>
          <a:p>
            <a:pPr marL="0" marR="0" lvl="0" indent="0" algn="ctr" defTabSz="825500" eaLnBrk="1" fontAlgn="auto" latinLnBrk="0" hangingPunct="1">
              <a:lnSpc>
                <a:spcPct val="100000"/>
              </a:lnSpc>
              <a:spcBef>
                <a:spcPts val="0"/>
              </a:spcBef>
              <a:spcAft>
                <a:spcPts val="0"/>
              </a:spcAft>
              <a:buClrTx/>
              <a:buSzTx/>
              <a:buFontTx/>
              <a:buNone/>
              <a:defRPr/>
            </a:pPr>
            <a:r>
              <a:rPr kumimoji="0" sz="1400" b="1" i="0" u="none" strike="noStrike" kern="0" cap="none" spc="0" normalizeH="0" baseline="0" noProof="0" dirty="0">
                <a:ln>
                  <a:noFill/>
                </a:ln>
                <a:solidFill>
                  <a:srgbClr val="0432FF"/>
                </a:solidFill>
                <a:effectLst/>
                <a:uLnTx/>
                <a:uFillTx/>
                <a:latin typeface="Hoefler Text"/>
                <a:sym typeface="Hoefler Text"/>
              </a:rPr>
              <a:t>AMERICA</a:t>
            </a:r>
          </a:p>
        </p:txBody>
      </p:sp>
      <p:sp>
        <p:nvSpPr>
          <p:cNvPr id="43" name="矩形"/>
          <p:cNvSpPr/>
          <p:nvPr/>
        </p:nvSpPr>
        <p:spPr>
          <a:xfrm>
            <a:off x="7947097" y="2217611"/>
            <a:ext cx="859551" cy="174397"/>
          </a:xfrm>
          <a:prstGeom prst="rect">
            <a:avLst/>
          </a:prstGeom>
          <a:solidFill>
            <a:srgbClr val="E5E5E5"/>
          </a:solidFill>
          <a:ln w="12700">
            <a:miter lim="400000"/>
          </a:ln>
        </p:spPr>
        <p:txBody>
          <a:bodyPr lIns="0" tIns="0" rIns="0" bIns="0" anchor="ctr"/>
          <a:lstStyle/>
          <a:p>
            <a:pPr algn="ctr" defTabSz="309880">
              <a:defRPr sz="3200">
                <a:solidFill>
                  <a:srgbClr val="FFFFFF"/>
                </a:solidFill>
                <a:latin typeface="+mn-lt"/>
                <a:ea typeface="+mn-ea"/>
                <a:cs typeface="+mn-cs"/>
                <a:sym typeface="Helvetica Neue Medium"/>
              </a:defRPr>
            </a:pPr>
            <a:endParaRPr sz="1200">
              <a:solidFill>
                <a:srgbClr val="FFFFFF"/>
              </a:solidFill>
              <a:latin typeface="Constantia" panose="02030602050306030303"/>
              <a:sym typeface="Helvetica Neue Medium"/>
            </a:endParaRPr>
          </a:p>
        </p:txBody>
      </p:sp>
      <p:sp>
        <p:nvSpPr>
          <p:cNvPr id="44" name="QINGDAO"/>
          <p:cNvSpPr txBox="1"/>
          <p:nvPr/>
        </p:nvSpPr>
        <p:spPr>
          <a:xfrm>
            <a:off x="9077870" y="2522954"/>
            <a:ext cx="1112288" cy="253916"/>
          </a:xfrm>
          <a:prstGeom prst="rect">
            <a:avLst/>
          </a:prstGeom>
          <a:ln w="12700">
            <a:miter lim="400000"/>
          </a:ln>
        </p:spPr>
        <p:txBody>
          <a:bodyPr wrap="square" lIns="19050" tIns="19050" rIns="19050" bIns="19050" anchor="ctr">
            <a:spAutoFit/>
          </a:bodyPr>
          <a:lstStyle>
            <a:lvl1pPr algn="ctr" defTabSz="825500">
              <a:defRPr sz="3200" b="1">
                <a:latin typeface="Hoefler Text"/>
                <a:ea typeface="Hoefler Text"/>
                <a:cs typeface="Hoefler Text"/>
                <a:sym typeface="Hoefler Text"/>
              </a:defRPr>
            </a:lvl1pPr>
          </a:lstStyle>
          <a:p>
            <a:pPr marL="0" marR="0" lvl="0" indent="0" algn="ctr" defTabSz="825500" eaLnBrk="1" fontAlgn="auto" latinLnBrk="0" hangingPunct="1">
              <a:lnSpc>
                <a:spcPct val="100000"/>
              </a:lnSpc>
              <a:spcBef>
                <a:spcPts val="0"/>
              </a:spcBef>
              <a:spcAft>
                <a:spcPts val="0"/>
              </a:spcAft>
              <a:buClrTx/>
              <a:buSzTx/>
              <a:buFontTx/>
              <a:buNone/>
              <a:defRPr/>
            </a:pPr>
            <a:r>
              <a:rPr kumimoji="0" sz="1400" b="1" i="0" u="none" strike="noStrike" kern="0" cap="none" spc="0" normalizeH="0" baseline="0" noProof="0" dirty="0">
                <a:ln>
                  <a:noFill/>
                </a:ln>
                <a:solidFill>
                  <a:srgbClr val="FF0000"/>
                </a:solidFill>
                <a:effectLst/>
                <a:uLnTx/>
                <a:uFillTx/>
                <a:latin typeface="Hoefler Text"/>
                <a:sym typeface="Hoefler Text"/>
              </a:rPr>
              <a:t>QINGDAO</a:t>
            </a:r>
          </a:p>
        </p:txBody>
      </p:sp>
      <p:sp>
        <p:nvSpPr>
          <p:cNvPr id="46" name="FUJIAN"/>
          <p:cNvSpPr txBox="1"/>
          <p:nvPr/>
        </p:nvSpPr>
        <p:spPr>
          <a:xfrm>
            <a:off x="7659718" y="3136816"/>
            <a:ext cx="1346869" cy="253916"/>
          </a:xfrm>
          <a:prstGeom prst="rect">
            <a:avLst/>
          </a:prstGeom>
          <a:ln w="12700">
            <a:miter lim="400000"/>
          </a:ln>
        </p:spPr>
        <p:txBody>
          <a:bodyPr wrap="square" lIns="19050" tIns="19050" rIns="19050" bIns="19050" anchor="ctr">
            <a:spAutoFit/>
          </a:bodyPr>
          <a:lstStyle>
            <a:lvl1pPr algn="ctr" defTabSz="825500">
              <a:defRPr sz="32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pPr marL="0" marR="0" lvl="0" indent="0" algn="ctr" defTabSz="825500"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srgbClr val="FF0000"/>
                </a:solidFill>
                <a:effectLst/>
                <a:uLnTx/>
                <a:uFillTx/>
                <a:latin typeface="Times New Roman" panose="02020603050405020304"/>
                <a:cs typeface="Times New Roman" panose="02020603050405020304"/>
                <a:sym typeface="Times New Roman" panose="02020603050405020304"/>
              </a:rPr>
              <a:t>GUANGDONG</a:t>
            </a:r>
            <a:endParaRPr kumimoji="0" sz="1400" b="1" i="0" u="none" strike="noStrike" kern="0" cap="none" spc="0" normalizeH="0" baseline="0" noProof="0" dirty="0">
              <a:ln>
                <a:noFill/>
              </a:ln>
              <a:solidFill>
                <a:srgbClr val="FF0000"/>
              </a:solidFill>
              <a:effectLst/>
              <a:uLnTx/>
              <a:uFillTx/>
              <a:latin typeface="Times New Roman" panose="02020603050405020304"/>
              <a:cs typeface="Times New Roman" panose="02020603050405020304"/>
              <a:sym typeface="Times New Roman" panose="02020603050405020304"/>
            </a:endParaRPr>
          </a:p>
        </p:txBody>
      </p:sp>
      <p:sp>
        <p:nvSpPr>
          <p:cNvPr id="47" name="形状"/>
          <p:cNvSpPr/>
          <p:nvPr/>
        </p:nvSpPr>
        <p:spPr>
          <a:xfrm>
            <a:off x="9044078" y="2630720"/>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3"/>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48" name="SHANGHAI"/>
          <p:cNvSpPr txBox="1"/>
          <p:nvPr/>
        </p:nvSpPr>
        <p:spPr>
          <a:xfrm>
            <a:off x="8164866" y="2739037"/>
            <a:ext cx="759953" cy="253916"/>
          </a:xfrm>
          <a:prstGeom prst="rect">
            <a:avLst/>
          </a:prstGeom>
          <a:ln w="12700">
            <a:miter lim="400000"/>
          </a:ln>
        </p:spPr>
        <p:txBody>
          <a:bodyPr wrap="square" lIns="19050" tIns="19050" rIns="19050" bIns="19050" anchor="ctr">
            <a:spAutoFit/>
          </a:bodyPr>
          <a:lstStyle>
            <a:lvl1pPr algn="ctr" defTabSz="825500">
              <a:defRPr sz="3200" b="1">
                <a:solidFill>
                  <a:srgbClr val="FFFFFF"/>
                </a:solidFill>
                <a:latin typeface="Hoefler Text"/>
                <a:ea typeface="Hoefler Text"/>
                <a:cs typeface="Hoefler Text"/>
                <a:sym typeface="Hoefler Text"/>
              </a:defRPr>
            </a:lvl1pPr>
          </a:lstStyle>
          <a:p>
            <a:pPr marL="0" marR="0" lvl="0" indent="0" algn="ctr" defTabSz="825500"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srgbClr val="FF0000"/>
                </a:solidFill>
                <a:effectLst/>
                <a:uLnTx/>
                <a:uFillTx/>
                <a:latin typeface="Hoefler Text"/>
                <a:sym typeface="Hoefler Text"/>
              </a:rPr>
              <a:t>ANHUI</a:t>
            </a:r>
            <a:endParaRPr kumimoji="0" sz="1400" b="1" i="0" u="none" strike="noStrike" kern="0" cap="none" spc="0" normalizeH="0" baseline="0" noProof="0" dirty="0">
              <a:ln>
                <a:noFill/>
              </a:ln>
              <a:solidFill>
                <a:srgbClr val="FF0000"/>
              </a:solidFill>
              <a:effectLst/>
              <a:uLnTx/>
              <a:uFillTx/>
              <a:latin typeface="Hoefler Text"/>
              <a:sym typeface="Hoefler Text"/>
            </a:endParaRPr>
          </a:p>
        </p:txBody>
      </p:sp>
      <p:sp>
        <p:nvSpPr>
          <p:cNvPr id="49" name="形状"/>
          <p:cNvSpPr/>
          <p:nvPr/>
        </p:nvSpPr>
        <p:spPr>
          <a:xfrm>
            <a:off x="8925907" y="3338818"/>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3"/>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
        <p:nvSpPr>
          <p:cNvPr id="4" name="文本框 3"/>
          <p:cNvSpPr txBox="1"/>
          <p:nvPr/>
        </p:nvSpPr>
        <p:spPr>
          <a:xfrm>
            <a:off x="76034" y="550962"/>
            <a:ext cx="12039932" cy="707886"/>
          </a:xfrm>
          <a:prstGeom prst="rect">
            <a:avLst/>
          </a:prstGeom>
          <a:noFill/>
        </p:spPr>
        <p:txBody>
          <a:bodyPr wrap="square" rtlCol="0">
            <a:spAutoFit/>
          </a:bodyPr>
          <a:lstStyle/>
          <a:p>
            <a:pPr algn="ctr"/>
            <a:r>
              <a:rPr lang="en-US" altLang="zh-CN" sz="2000" dirty="0" smtClean="0">
                <a:latin typeface="Impact" panose="020B0806030902050204" pitchFamily="34" charset="0"/>
              </a:rPr>
              <a:t>We have manufacturing facilities in </a:t>
            </a:r>
            <a:r>
              <a:rPr lang="en-US" altLang="zh-CN" sz="2000" dirty="0">
                <a:latin typeface="Impact" panose="020B0806030902050204" pitchFamily="34" charset="0"/>
              </a:rPr>
              <a:t>Wuhu Anhui, Dongguan Guangdong, Shanghai;</a:t>
            </a:r>
            <a:r>
              <a:rPr lang="zh-CN" altLang="en-US" sz="2000" dirty="0">
                <a:latin typeface="Impact" panose="020B0806030902050204" pitchFamily="34" charset="0"/>
              </a:rPr>
              <a:t> </a:t>
            </a:r>
            <a:r>
              <a:rPr lang="en-US" altLang="zh-CN" sz="2000" dirty="0" err="1" smtClean="0">
                <a:latin typeface="Impact" panose="020B0806030902050204" pitchFamily="34" charset="0"/>
              </a:rPr>
              <a:t>Jiaxing;and</a:t>
            </a:r>
            <a:r>
              <a:rPr lang="en-US" altLang="zh-CN" sz="2000" dirty="0" smtClean="0">
                <a:latin typeface="Impact" panose="020B0806030902050204" pitchFamily="34" charset="0"/>
              </a:rPr>
              <a:t> Vietnam</a:t>
            </a:r>
            <a:r>
              <a:rPr lang="en-US" altLang="zh-CN" sz="2000" dirty="0">
                <a:latin typeface="Impact" panose="020B0806030902050204" pitchFamily="34" charset="0"/>
              </a:rPr>
              <a:t>.</a:t>
            </a:r>
            <a:r>
              <a:rPr lang="en-US" altLang="zh-CN" sz="2000" dirty="0">
                <a:latin typeface="Britannic Bold" panose="020B0903060703020204" pitchFamily="34" charset="0"/>
              </a:rPr>
              <a:t> </a:t>
            </a:r>
          </a:p>
          <a:p>
            <a:pPr algn="ctr"/>
            <a:r>
              <a:rPr lang="zh-CN" altLang="en-US" sz="2000" dirty="0" smtClean="0"/>
              <a:t>分别在</a:t>
            </a:r>
            <a:r>
              <a:rPr lang="zh-CN" altLang="en-US" sz="2000" dirty="0"/>
              <a:t>安徽芜湖、上海</a:t>
            </a:r>
            <a:r>
              <a:rPr lang="zh-CN" altLang="en-US" sz="2000" dirty="0" smtClean="0"/>
              <a:t>、嘉兴、广</a:t>
            </a:r>
            <a:r>
              <a:rPr lang="zh-CN" altLang="en-US" sz="2000" dirty="0"/>
              <a:t>东东莞</a:t>
            </a:r>
            <a:r>
              <a:rPr lang="zh-CN" altLang="en-US" sz="2000" dirty="0" smtClean="0"/>
              <a:t>，越南都有生产工</a:t>
            </a:r>
            <a:r>
              <a:rPr lang="zh-CN" altLang="en-US" sz="2000" dirty="0"/>
              <a:t>厂。</a:t>
            </a:r>
          </a:p>
        </p:txBody>
      </p:sp>
      <p:sp>
        <p:nvSpPr>
          <p:cNvPr id="45" name="形状"/>
          <p:cNvSpPr/>
          <p:nvPr/>
        </p:nvSpPr>
        <p:spPr>
          <a:xfrm>
            <a:off x="6613157" y="2072661"/>
            <a:ext cx="118171" cy="10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4"/>
          </a:blipFill>
          <a:ln w="12700">
            <a:miter lim="400000"/>
          </a:ln>
        </p:spPr>
        <p:txBody>
          <a:bodyPr lIns="19050" tIns="19050" rIns="19050" bIns="19050" anchor="ctr"/>
          <a:lstStyle/>
          <a:p>
            <a:pPr algn="ctr" defTabSz="309880">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sz="1200">
              <a:solidFill>
                <a:srgbClr val="FFFFFF"/>
              </a:solidFill>
              <a:effectLst>
                <a:outerShdw blurRad="25400" dist="33948" dir="2700000" rotWithShape="0">
                  <a:srgbClr val="3B3936"/>
                </a:outerShdw>
              </a:effectLst>
              <a:latin typeface="Palatino"/>
              <a:ea typeface="Palatino"/>
              <a:cs typeface="Palatino"/>
              <a:sym typeface="Palatin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芜湖厂房.jpg"/>
          <p:cNvPicPr>
            <a:picLocks noChangeAspect="1"/>
          </p:cNvPicPr>
          <p:nvPr/>
        </p:nvPicPr>
        <p:blipFill>
          <a:blip r:embed="rId2"/>
          <a:stretch>
            <a:fillRect/>
          </a:stretch>
        </p:blipFill>
        <p:spPr>
          <a:xfrm>
            <a:off x="0" y="21608"/>
            <a:ext cx="12192000" cy="6836391"/>
          </a:xfrm>
          <a:prstGeom prst="rect">
            <a:avLst/>
          </a:prstGeom>
        </p:spPr>
      </p:pic>
      <p:sp>
        <p:nvSpPr>
          <p:cNvPr id="2" name="Shanghai Yingkai Garment Accessories Co., Ltd. is a company specialized in garment trims design and produce. We are based in China while have service bureau in Southeast Asia, Europe and America to give better and rapid service to our customers. The belief Yingkainese hold firmly is: Quality, Efficiency &amp; Innovation."/>
          <p:cNvSpPr txBox="1"/>
          <p:nvPr/>
        </p:nvSpPr>
        <p:spPr>
          <a:xfrm>
            <a:off x="0" y="21609"/>
            <a:ext cx="9001836" cy="739254"/>
          </a:xfrm>
          <a:prstGeom prst="rect">
            <a:avLst/>
          </a:prstGeom>
          <a:ln w="12700">
            <a:miter lim="400000"/>
          </a:ln>
        </p:spPr>
        <p:txBody>
          <a:bodyPr lIns="50800" tIns="50800" rIns="50800" bIns="50800" anchor="ctr"/>
          <a:lstStyle>
            <a:lvl1pPr defTabSz="626745">
              <a:buClr>
                <a:srgbClr val="929292"/>
              </a:buClr>
              <a:buFont typeface="Zapf Dingbats"/>
              <a:defRPr sz="3200">
                <a:latin typeface="Hoefler Text"/>
                <a:ea typeface="Hoefler Text"/>
                <a:cs typeface="Hoefler Text"/>
                <a:sym typeface="Hoefler Text"/>
              </a:defRPr>
            </a:lvl1pPr>
          </a:lstStyle>
          <a:p>
            <a:pPr marL="0" marR="0" lvl="0" indent="0" defTabSz="626745" eaLnBrk="1" fontAlgn="auto" latinLnBrk="0" hangingPunct="1">
              <a:lnSpc>
                <a:spcPct val="100000"/>
              </a:lnSpc>
              <a:spcBef>
                <a:spcPts val="0"/>
              </a:spcBef>
              <a:spcAft>
                <a:spcPts val="0"/>
              </a:spcAft>
              <a:buClr>
                <a:srgbClr val="929292"/>
              </a:buClr>
              <a:buSzTx/>
              <a:buFont typeface="Zapf Dingbats"/>
              <a:buNone/>
              <a:defRPr/>
            </a:pPr>
            <a:r>
              <a:rPr kumimoji="0" lang="en-US" sz="2800" b="1" i="0" u="none" strike="noStrike" kern="0" cap="none" spc="0" normalizeH="0" baseline="0" noProof="0" dirty="0">
                <a:ln>
                  <a:noFill/>
                </a:ln>
                <a:solidFill>
                  <a:prstClr val="black"/>
                </a:solidFill>
                <a:effectLst/>
                <a:uLnTx/>
                <a:uFillTx/>
                <a:latin typeface="Impact" panose="020B0806030902050204" pitchFamily="34" charset="0"/>
                <a:sym typeface="Hoefler Text"/>
              </a:rPr>
              <a:t>Wuhu factory </a:t>
            </a:r>
            <a:r>
              <a:rPr kumimoji="0" lang="zh-CN" altLang="en-US" sz="2000" b="1" i="0" u="none" strike="noStrike" kern="0" cap="none" spc="0" normalizeH="0" baseline="0" noProof="0" dirty="0">
                <a:ln>
                  <a:noFill/>
                </a:ln>
                <a:solidFill>
                  <a:prstClr val="black"/>
                </a:solidFill>
                <a:effectLst/>
                <a:uLnTx/>
                <a:uFillTx/>
                <a:latin typeface="Hoefler Text"/>
                <a:sym typeface="Hoefler Text"/>
              </a:rPr>
              <a:t>芜湖工厂</a:t>
            </a:r>
            <a:endParaRPr kumimoji="0" sz="2000" b="0" i="0" u="none" strike="noStrike" kern="0" cap="none" spc="0" normalizeH="0" baseline="0" noProof="0" dirty="0">
              <a:ln>
                <a:noFill/>
              </a:ln>
              <a:solidFill>
                <a:prstClr val="black"/>
              </a:solidFill>
              <a:effectLst/>
              <a:uLnTx/>
              <a:uFillTx/>
              <a:latin typeface="Hoefler Text"/>
              <a:sym typeface="Hoefler Text"/>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14.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15.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16.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17.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18.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19.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20.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21.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22.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23.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24.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4.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5.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6.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7.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71015152015"/>
  <p:tag name="MH_LIBRARY" val="CONTENTS"/>
  <p:tag name="MH_TYPE" val="ENTRY"/>
  <p:tag name="ID" val="547146"/>
  <p:tag name="MH_ORDER" val="2"/>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ytfcells​">
  <a:themeElements>
    <a:clrScheme name="自定义 3">
      <a:dk1>
        <a:sysClr val="windowText" lastClr="000000"/>
      </a:dk1>
      <a:lt1>
        <a:sysClr val="window" lastClr="FFFFFF"/>
      </a:lt1>
      <a:dk2>
        <a:srgbClr val="505046"/>
      </a:dk2>
      <a:lt2>
        <a:srgbClr val="EEECE1"/>
      </a:lt2>
      <a:accent1>
        <a:srgbClr val="C00000"/>
      </a:accent1>
      <a:accent2>
        <a:srgbClr val="C00000"/>
      </a:accent2>
      <a:accent3>
        <a:srgbClr val="7F7F7F"/>
      </a:accent3>
      <a:accent4>
        <a:srgbClr val="C00000"/>
      </a:accent4>
      <a:accent5>
        <a:srgbClr val="7F7F7F"/>
      </a:accent5>
      <a:accent6>
        <a:srgbClr val="C00000"/>
      </a:accent6>
      <a:hlink>
        <a:srgbClr val="7F7F7F"/>
      </a:hlink>
      <a:folHlink>
        <a:srgbClr val="C00000"/>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1677</Words>
  <Application>Microsoft Office PowerPoint</Application>
  <PresentationFormat>自定义</PresentationFormat>
  <Paragraphs>236</Paragraphs>
  <Slides>30</Slides>
  <Notes>6</Notes>
  <HiddenSlides>0</HiddenSlides>
  <MMClips>0</MMClips>
  <ScaleCrop>false</ScaleCrop>
  <HeadingPairs>
    <vt:vector size="4" baseType="variant">
      <vt:variant>
        <vt:lpstr>主题</vt:lpstr>
      </vt:variant>
      <vt:variant>
        <vt:i4>3</vt:i4>
      </vt:variant>
      <vt:variant>
        <vt:lpstr>幻灯片标题</vt:lpstr>
      </vt:variant>
      <vt:variant>
        <vt:i4>30</vt:i4>
      </vt:variant>
    </vt:vector>
  </HeadingPairs>
  <TitlesOfParts>
    <vt:vector size="33" baseType="lpstr">
      <vt:lpstr>Office 主题​​</vt:lpstr>
      <vt:lpstr>1_Office 主题</vt:lpstr>
      <vt:lpstr>ytfcells​</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Lin Fei</dc:creator>
  <cp:lastModifiedBy>Administrator</cp:lastModifiedBy>
  <cp:revision>90</cp:revision>
  <dcterms:created xsi:type="dcterms:W3CDTF">2021-03-10T01:11:00Z</dcterms:created>
  <dcterms:modified xsi:type="dcterms:W3CDTF">2022-07-13T02:52:25Z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298CD8E3EB5C4B9AB9222B8B2A489CCE</vt:lpwstr>
  </property>
  <property fmtid="{D5CDD505-2E9C-101B-9397-08002B2CF9AE}" pid="3" name="KSOProductBuildVer">
    <vt:lpwstr>2052-11.1.0.10495</vt:lpwstr>
  </property>
</Properties>
</file>