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2" r:id="rId3"/>
    <p:sldId id="336" r:id="rId5"/>
    <p:sldId id="477" r:id="rId6"/>
    <p:sldId id="478" r:id="rId7"/>
    <p:sldId id="479" r:id="rId8"/>
    <p:sldId id="480" r:id="rId9"/>
    <p:sldId id="481" r:id="rId10"/>
    <p:sldId id="482" r:id="rId11"/>
    <p:sldId id="483" r:id="rId12"/>
    <p:sldId id="484" r:id="rId13"/>
    <p:sldId id="485" r:id="rId14"/>
    <p:sldId id="489" r:id="rId15"/>
    <p:sldId id="490" r:id="rId16"/>
    <p:sldId id="492" r:id="rId17"/>
    <p:sldId id="493" r:id="rId18"/>
    <p:sldId id="486" r:id="rId19"/>
    <p:sldId id="487" r:id="rId20"/>
    <p:sldId id="488" r:id="rId21"/>
    <p:sldId id="297" r:id="rId22"/>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琴-产品及用户运营部-FDD" initials="高琴-产品及用户运营部-FD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600"/>
    <a:srgbClr val="EAA700"/>
    <a:srgbClr val="474851"/>
    <a:srgbClr val="FFFFFF"/>
    <a:srgbClr val="474750"/>
    <a:srgbClr val="F6F9D3"/>
    <a:srgbClr val="2E2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2" autoAdjust="0"/>
    <p:restoredTop sz="94607" autoAdjust="0"/>
  </p:normalViewPr>
  <p:slideViewPr>
    <p:cSldViewPr snapToGrid="0" showGuides="1">
      <p:cViewPr varScale="1">
        <p:scale>
          <a:sx n="108" d="100"/>
          <a:sy n="108" d="100"/>
        </p:scale>
        <p:origin x="738" y="102"/>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2E28DB1-D97B-4BB2-8961-44AA595C3A9D}"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F9E1210-9E5A-4E7D-82D0-5A40EE0D8D45}"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1ADD5A61-C68D-4134-9E91-A0541CEE39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p>
            <a:pPr>
              <a:defRPr/>
            </a:pPr>
            <a:fld id="{ABD7C165-75A2-4C83-9B52-8B1FF454E1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2A1B88-E1F8-4912-9CAF-677CB18A0F49}" type="slidenum">
              <a:rPr lang="zh-CN" altLang="en-US" smtClean="0">
                <a:latin typeface="宋体" panose="02010600030101010101" pitchFamily="2" charset="-122"/>
              </a:rPr>
            </a:fld>
            <a:endParaRPr lang="zh-CN" altLang="en-US">
              <a:latin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7AA28CF7-E1B0-4441-82C8-C099A4909EC4}"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3B5885-4400-46D3-8C49-6DFCA88DAF78}"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EDDF4E1E-1308-466E-AC8A-8CAC86391A23}"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C0201679-13A2-469A-A15C-1EA1E19BC922}"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lvl1pPr>
              <a:defRPr/>
            </a:lvl1pPr>
          </a:lstStyle>
          <a:p>
            <a:pPr>
              <a:defRPr/>
            </a:pPr>
            <a:endParaRPr lang="zh-CN"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F755B561-FFBF-433A-9569-4F850D1B0FFB}"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07870FF1-5B40-4284-9B12-A3F1ACA5C3A6}"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zh-CN" altLang="zh-CN"/>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A5C83C2F-DA3A-463C-AA1A-65622BA3AAB5}"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zh-CN" altLang="zh-CN"/>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C5773F1D-53DC-409A-8622-16C9AE44AB87}"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zh-CN"/>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F3F475B5-C0EE-43FF-A90B-63BD6860A9A7}"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437B921E-5781-491F-971F-E1E2F937FDBB}"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zh-CN"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76FC2705-A434-4315-9C16-5EF98F7265C3}"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zh-CN"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zh-CN"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51D8AFA-5A2F-46E4-86B0-A0C48EFF2BD1}"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24.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image" Target="../media/image24.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17.png"/><Relationship Id="rId2" Type="http://schemas.openxmlformats.org/officeDocument/2006/relationships/image" Target="../media/image4.emf"/><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258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794978" y="2612757"/>
            <a:ext cx="7956883" cy="922020"/>
          </a:xfrm>
          <a:prstGeom prst="rect">
            <a:avLst/>
          </a:prstGeom>
        </p:spPr>
        <p:txBody>
          <a:bodyPr wrap="square">
            <a:spAutoFit/>
          </a:bodyPr>
          <a:lstStyle/>
          <a:p>
            <a:pPr algn="ctr">
              <a:lnSpc>
                <a:spcPct val="150000"/>
              </a:lnSpc>
              <a:spcBef>
                <a:spcPts val="600"/>
              </a:spcBef>
              <a:spcAft>
                <a:spcPts val="1000"/>
              </a:spcAft>
              <a:defRPr/>
            </a:pPr>
            <a:r>
              <a:rPr lang="zh-CN" altLang="en-US" sz="3600" b="1" dirty="0">
                <a:solidFill>
                  <a:schemeClr val="bg1">
                    <a:lumMod val="95000"/>
                  </a:schemeClr>
                </a:solidFill>
                <a:latin typeface="宋体" panose="02010600030101010101" pitchFamily="2" charset="-122"/>
                <a:ea typeface="宋体" panose="02010600030101010101" pitchFamily="2" charset="-122"/>
                <a:cs typeface="微软雅黑" panose="020B0503020204020204" charset="-122"/>
              </a:rPr>
              <a:t>法大大新版实名认证操作指南</a:t>
            </a:r>
            <a:endParaRPr lang="en-US" altLang="zh-CN" sz="3600" b="1" dirty="0">
              <a:solidFill>
                <a:schemeClr val="bg1">
                  <a:lumMod val="95000"/>
                </a:schemeClr>
              </a:solidFill>
              <a:latin typeface="宋体" panose="02010600030101010101" pitchFamily="2" charset="-122"/>
              <a:ea typeface="宋体" panose="02010600030101010101" pitchFamily="2" charset="-122"/>
              <a:cs typeface="微软雅黑" panose="020B0503020204020204"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4775" y="6231142"/>
            <a:ext cx="1624953" cy="344926"/>
          </a:xfrm>
          <a:prstGeom prst="rect">
            <a:avLst/>
          </a:prstGeom>
        </p:spPr>
      </p:pic>
      <p:sp>
        <p:nvSpPr>
          <p:cNvPr id="2" name="矩形 1"/>
          <p:cNvSpPr/>
          <p:nvPr/>
        </p:nvSpPr>
        <p:spPr>
          <a:xfrm>
            <a:off x="1603208" y="3924032"/>
            <a:ext cx="7956883" cy="1753235"/>
          </a:xfrm>
          <a:prstGeom prst="rect">
            <a:avLst/>
          </a:prstGeom>
        </p:spPr>
        <p:txBody>
          <a:bodyPr wrap="square">
            <a:spAutoFit/>
          </a:bodyPr>
          <a:p>
            <a:pPr algn="ctr">
              <a:lnSpc>
                <a:spcPct val="150000"/>
              </a:lnSpc>
              <a:spcBef>
                <a:spcPts val="600"/>
              </a:spcBef>
              <a:spcAft>
                <a:spcPts val="1000"/>
              </a:spcAft>
              <a:defRPr/>
            </a:pPr>
            <a:r>
              <a:rPr lang="zh-CN" altLang="en-US" sz="3600" b="1" dirty="0">
                <a:solidFill>
                  <a:srgbClr val="FF0000"/>
                </a:solidFill>
                <a:latin typeface="宋体" panose="02010600030101010101" pitchFamily="2" charset="-122"/>
                <a:ea typeface="宋体" panose="02010600030101010101" pitchFamily="2" charset="-122"/>
                <a:cs typeface="微软雅黑" panose="020B0503020204020204" charset="-122"/>
              </a:rPr>
              <a:t>法大大网址：</a:t>
            </a:r>
            <a:r>
              <a:rPr lang="en-US" altLang="zh-CN" sz="3600" b="1" dirty="0">
                <a:solidFill>
                  <a:srgbClr val="FF0000"/>
                </a:solidFill>
                <a:latin typeface="宋体" panose="02010600030101010101" pitchFamily="2" charset="-122"/>
                <a:ea typeface="宋体" panose="02010600030101010101" pitchFamily="2" charset="-122"/>
                <a:cs typeface="微软雅黑" panose="020B0503020204020204" charset="-122"/>
              </a:rPr>
              <a:t>https://www.fadada.com</a:t>
            </a:r>
            <a:endParaRPr lang="en-US" altLang="zh-CN" sz="3600" b="1" dirty="0">
              <a:solidFill>
                <a:srgbClr val="FF0000"/>
              </a:solidFill>
              <a:latin typeface="宋体" panose="02010600030101010101" pitchFamily="2" charset="-122"/>
              <a:ea typeface="宋体" panose="02010600030101010101" pitchFamily="2"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3977371"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773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企业实名认证（对公打款认证）</a:t>
            </a:r>
            <a:endParaRPr lang="zh-CN" altLang="en-US" sz="2100" b="1" dirty="0">
              <a:latin typeface="宋体" panose="02010600030101010101" pitchFamily="2" charset="-122"/>
            </a:endParaRPr>
          </a:p>
        </p:txBody>
      </p:sp>
      <p:grpSp>
        <p:nvGrpSpPr>
          <p:cNvPr id="17" name="组合 16"/>
          <p:cNvGrpSpPr/>
          <p:nvPr/>
        </p:nvGrpSpPr>
        <p:grpSpPr>
          <a:xfrm>
            <a:off x="544191" y="1462089"/>
            <a:ext cx="11103618" cy="4757467"/>
            <a:chOff x="650407" y="1383777"/>
            <a:chExt cx="11103618" cy="4757467"/>
          </a:xfrm>
        </p:grpSpPr>
        <p:grpSp>
          <p:nvGrpSpPr>
            <p:cNvPr id="18" name="组合 17"/>
            <p:cNvGrpSpPr/>
            <p:nvPr/>
          </p:nvGrpSpPr>
          <p:grpSpPr>
            <a:xfrm>
              <a:off x="6501305" y="1383777"/>
              <a:ext cx="5252720" cy="3966606"/>
              <a:chOff x="339213" y="1445697"/>
              <a:chExt cx="5252720" cy="3966606"/>
            </a:xfrm>
          </p:grpSpPr>
          <p:sp>
            <p:nvSpPr>
              <p:cNvPr id="24" name="文本框 23"/>
              <p:cNvSpPr txBox="1"/>
              <p:nvPr/>
            </p:nvSpPr>
            <p:spPr>
              <a:xfrm>
                <a:off x="417152" y="1445697"/>
                <a:ext cx="5032670"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4.</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企业信息提交成功后，系统将在</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天内完成审核。审核通过后将会向您的对公账户转入一笔随机金额，请您留意。</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25" name="图片 24"/>
              <p:cNvPicPr/>
              <p:nvPr/>
            </p:nvPicPr>
            <p:blipFill>
              <a:blip r:embed="rId4"/>
              <a:stretch>
                <a:fillRect/>
              </a:stretch>
            </p:blipFill>
            <p:spPr>
              <a:xfrm>
                <a:off x="339213" y="2568773"/>
                <a:ext cx="5252720" cy="2843530"/>
              </a:xfrm>
              <a:prstGeom prst="rect">
                <a:avLst/>
              </a:prstGeom>
              <a:noFill/>
              <a:ln w="9525">
                <a:noFill/>
              </a:ln>
            </p:spPr>
          </p:pic>
        </p:grpSp>
        <p:grpSp>
          <p:nvGrpSpPr>
            <p:cNvPr id="19" name="组合 18"/>
            <p:cNvGrpSpPr/>
            <p:nvPr/>
          </p:nvGrpSpPr>
          <p:grpSpPr>
            <a:xfrm>
              <a:off x="650407" y="1383777"/>
              <a:ext cx="5260341" cy="4757467"/>
              <a:chOff x="650407" y="1383777"/>
              <a:chExt cx="5260341" cy="4757467"/>
            </a:xfrm>
          </p:grpSpPr>
          <p:grpSp>
            <p:nvGrpSpPr>
              <p:cNvPr id="20" name="组合 19"/>
              <p:cNvGrpSpPr/>
              <p:nvPr/>
            </p:nvGrpSpPr>
            <p:grpSpPr>
              <a:xfrm>
                <a:off x="650407" y="1383777"/>
                <a:ext cx="5260341" cy="3912749"/>
                <a:chOff x="6707126" y="1463676"/>
                <a:chExt cx="5260341" cy="3912749"/>
              </a:xfrm>
            </p:grpSpPr>
            <p:sp>
              <p:nvSpPr>
                <p:cNvPr id="22" name="文本框 21"/>
                <p:cNvSpPr txBox="1"/>
                <p:nvPr/>
              </p:nvSpPr>
              <p:spPr>
                <a:xfrm>
                  <a:off x="6707126" y="1463676"/>
                  <a:ext cx="5032670" cy="833626"/>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企业信息校验通过后，</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需</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上传</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企业认证申请表</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按照 页面要求下载并上传带有申请人签字及加盖企业公章的申请表。</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（如</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是</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法人，则无需上传）</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23" name="图片 22"/>
                <p:cNvPicPr/>
                <p:nvPr/>
              </p:nvPicPr>
              <p:blipFill>
                <a:blip r:embed="rId5"/>
                <a:stretch>
                  <a:fillRect/>
                </a:stretch>
              </p:blipFill>
              <p:spPr>
                <a:xfrm>
                  <a:off x="6707127" y="3106300"/>
                  <a:ext cx="5260340" cy="2270125"/>
                </a:xfrm>
                <a:prstGeom prst="rect">
                  <a:avLst/>
                </a:prstGeom>
                <a:noFill/>
                <a:ln w="9525">
                  <a:noFill/>
                </a:ln>
              </p:spPr>
            </p:pic>
          </p:grpSp>
          <p:sp>
            <p:nvSpPr>
              <p:cNvPr id="21" name="文本框 20"/>
              <p:cNvSpPr txBox="1"/>
              <p:nvPr/>
            </p:nvSpPr>
            <p:spPr>
              <a:xfrm>
                <a:off x="650408" y="5296526"/>
                <a:ext cx="5032669" cy="844718"/>
              </a:xfrm>
              <a:prstGeom prst="rect">
                <a:avLst/>
              </a:prstGeom>
              <a:noFill/>
            </p:spPr>
            <p:txBody>
              <a:bodyPr wrap="square" rtlCol="0">
                <a:spAutoFit/>
              </a:bodyPr>
              <a:lstStyle/>
              <a:p>
                <a:pPr lvl="0">
                  <a:lnSpc>
                    <a:spcPct val="120000"/>
                  </a:lnSpc>
                </a:pP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温馨提示：</a:t>
                </a:r>
                <a:r>
                  <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企业认证申请表</a:t>
                </a:r>
                <a:r>
                  <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是</a:t>
                </a:r>
                <a:r>
                  <a:rPr lang="zh-CN" altLang="en-US" sz="1400" dirty="0">
                    <a:latin typeface="Copperplate Gothic Bold" panose="020E0705020206020404" pitchFamily="34" charset="0"/>
                    <a:ea typeface="宋体" panose="02010600030101010101" pitchFamily="2" charset="-122"/>
                    <a:sym typeface="Copperplate Gothic Bold" panose="020E0705020206020404" pitchFamily="34" charset="0"/>
                  </a:rPr>
                  <a:t>企业代理人</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进行企业实名认证时，为证明企业与代理人授权认证关系及企业主体认证意愿的文件。</a:t>
                </a:r>
                <a:endPar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3977371"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773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企业实名认证（对公打款认证）</a:t>
            </a:r>
            <a:endParaRPr lang="zh-CN" altLang="en-US" sz="2100" b="1" dirty="0">
              <a:latin typeface="宋体" panose="02010600030101010101" pitchFamily="2" charset="-122"/>
            </a:endParaRPr>
          </a:p>
        </p:txBody>
      </p:sp>
      <p:grpSp>
        <p:nvGrpSpPr>
          <p:cNvPr id="15" name="组合 14"/>
          <p:cNvGrpSpPr/>
          <p:nvPr/>
        </p:nvGrpSpPr>
        <p:grpSpPr>
          <a:xfrm>
            <a:off x="645459" y="1445697"/>
            <a:ext cx="10966771" cy="4784646"/>
            <a:chOff x="645778" y="1206000"/>
            <a:chExt cx="10966771" cy="4784646"/>
          </a:xfrm>
        </p:grpSpPr>
        <p:pic>
          <p:nvPicPr>
            <p:cNvPr id="16" name="图片 15"/>
            <p:cNvPicPr/>
            <p:nvPr/>
          </p:nvPicPr>
          <p:blipFill>
            <a:blip r:embed="rId4"/>
            <a:stretch>
              <a:fillRect/>
            </a:stretch>
          </p:blipFill>
          <p:spPr>
            <a:xfrm>
              <a:off x="658664" y="2233986"/>
              <a:ext cx="5269230" cy="3756660"/>
            </a:xfrm>
            <a:prstGeom prst="rect">
              <a:avLst/>
            </a:prstGeom>
            <a:noFill/>
            <a:ln w="9525">
              <a:noFill/>
            </a:ln>
          </p:spPr>
        </p:pic>
        <p:grpSp>
          <p:nvGrpSpPr>
            <p:cNvPr id="26" name="组合 25"/>
            <p:cNvGrpSpPr/>
            <p:nvPr/>
          </p:nvGrpSpPr>
          <p:grpSpPr>
            <a:xfrm>
              <a:off x="6342684" y="1206000"/>
              <a:ext cx="5269865" cy="3265091"/>
              <a:chOff x="417152" y="1445697"/>
              <a:chExt cx="5269865" cy="3265091"/>
            </a:xfrm>
          </p:grpSpPr>
          <p:sp>
            <p:nvSpPr>
              <p:cNvPr id="28" name="文本框 27"/>
              <p:cNvSpPr txBox="1"/>
              <p:nvPr/>
            </p:nvSpPr>
            <p:spPr>
              <a:xfrm>
                <a:off x="417152" y="1445697"/>
                <a:ext cx="5032670" cy="316562"/>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6.</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打款金额校验通过后，企业即完成了实名认证。</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29" name="图片 28"/>
              <p:cNvPicPr/>
              <p:nvPr/>
            </p:nvPicPr>
            <p:blipFill>
              <a:blip r:embed="rId5"/>
              <a:stretch>
                <a:fillRect/>
              </a:stretch>
            </p:blipFill>
            <p:spPr>
              <a:xfrm>
                <a:off x="417152" y="2473683"/>
                <a:ext cx="5269865" cy="2237105"/>
              </a:xfrm>
              <a:prstGeom prst="rect">
                <a:avLst/>
              </a:prstGeom>
              <a:noFill/>
              <a:ln w="9525">
                <a:noFill/>
              </a:ln>
            </p:spPr>
          </p:pic>
        </p:grpSp>
        <p:sp>
          <p:nvSpPr>
            <p:cNvPr id="27" name="文本框 26"/>
            <p:cNvSpPr txBox="1"/>
            <p:nvPr/>
          </p:nvSpPr>
          <p:spPr>
            <a:xfrm>
              <a:off x="645778" y="1206000"/>
              <a:ext cx="5032670" cy="586186"/>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5.</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收到打款金额后，回到认证页面，填写打款金额。若连续三次输入金额错误，则企业认证失败，需重新发起认证</a:t>
              </a:r>
              <a:r>
                <a:rPr lang="zh-CN" altLang="en-US" sz="1400" dirty="0">
                  <a:latin typeface="Copperplate Gothic Bold" panose="020E0705020206020404" pitchFamily="34" charset="0"/>
                  <a:ea typeface="宋体" panose="02010600030101010101" pitchFamily="2" charset="-122"/>
                  <a:sym typeface="Copperplate Gothic Bold" panose="020E0705020206020404" pitchFamily="34" charset="0"/>
                </a:rPr>
                <a:t>。</a:t>
              </a:r>
              <a:endParaRPr lang="zh-CN" altLang="en-US" sz="1400" dirty="0">
                <a:latin typeface="Copperplate Gothic Bold" panose="020E0705020206020404" pitchFamily="34" charset="0"/>
                <a:ea typeface="宋体" panose="02010600030101010101" pitchFamily="2" charset="-122"/>
                <a:sym typeface="Copperplate Gothic Bold" panose="020E07050202060204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077384"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773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企业实名认证（法人身份认证）</a:t>
            </a:r>
            <a:endParaRPr lang="zh-CN" altLang="en-US" sz="2100" b="1" dirty="0">
              <a:latin typeface="宋体" panose="02010600030101010101" pitchFamily="2" charset="-122"/>
            </a:endParaRPr>
          </a:p>
        </p:txBody>
      </p:sp>
      <p:grpSp>
        <p:nvGrpSpPr>
          <p:cNvPr id="14" name="组合 13"/>
          <p:cNvGrpSpPr/>
          <p:nvPr/>
        </p:nvGrpSpPr>
        <p:grpSpPr>
          <a:xfrm>
            <a:off x="672169" y="1462089"/>
            <a:ext cx="10847662" cy="4617111"/>
            <a:chOff x="657390" y="1330286"/>
            <a:chExt cx="10847662" cy="4617111"/>
          </a:xfrm>
        </p:grpSpPr>
        <p:sp>
          <p:nvSpPr>
            <p:cNvPr id="15" name="文本框 14"/>
            <p:cNvSpPr txBox="1"/>
            <p:nvPr/>
          </p:nvSpPr>
          <p:spPr>
            <a:xfrm>
              <a:off x="6351562" y="1330286"/>
              <a:ext cx="5032670"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填写企业详细信息，组织类型选择“企业</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个体工商户” ，认证方式选择“法人身份认证”方式，然后点击</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下一步</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grpSp>
          <p:nvGrpSpPr>
            <p:cNvPr id="16" name="组合 15"/>
            <p:cNvGrpSpPr/>
            <p:nvPr/>
          </p:nvGrpSpPr>
          <p:grpSpPr>
            <a:xfrm>
              <a:off x="657390" y="1330286"/>
              <a:ext cx="5033307" cy="3845395"/>
              <a:chOff x="657390" y="1330286"/>
              <a:chExt cx="5033307" cy="3845395"/>
            </a:xfrm>
          </p:grpSpPr>
          <p:sp>
            <p:nvSpPr>
              <p:cNvPr id="18" name="文本框 17"/>
              <p:cNvSpPr txBox="1"/>
              <p:nvPr/>
            </p:nvSpPr>
            <p:spPr>
              <a:xfrm>
                <a:off x="658027" y="1330286"/>
                <a:ext cx="5032670"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企业管理员需先完成个人实名认证，然后选择企业管理员身份（企业法定代表人）。</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9" name="图片 18"/>
              <p:cNvPicPr>
                <a:picLocks noChangeAspect="1"/>
              </p:cNvPicPr>
              <p:nvPr/>
            </p:nvPicPr>
            <p:blipFill>
              <a:blip r:embed="rId4"/>
              <a:stretch>
                <a:fillRect/>
              </a:stretch>
            </p:blipFill>
            <p:spPr>
              <a:xfrm>
                <a:off x="657390" y="2407081"/>
                <a:ext cx="4849376" cy="2768600"/>
              </a:xfrm>
              <a:prstGeom prst="rect">
                <a:avLst/>
              </a:prstGeom>
            </p:spPr>
          </p:pic>
        </p:grpSp>
        <p:pic>
          <p:nvPicPr>
            <p:cNvPr id="17" name="图片 16"/>
            <p:cNvPicPr/>
            <p:nvPr/>
          </p:nvPicPr>
          <p:blipFill>
            <a:blip r:embed="rId5"/>
            <a:stretch>
              <a:fillRect/>
            </a:stretch>
          </p:blipFill>
          <p:spPr>
            <a:xfrm>
              <a:off x="6230742" y="2398382"/>
              <a:ext cx="5274310" cy="354901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077384"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773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企业实名认证（法人身份认证）</a:t>
            </a:r>
            <a:endParaRPr lang="zh-CN" altLang="en-US" sz="2100" b="1" dirty="0">
              <a:latin typeface="宋体" panose="02010600030101010101" pitchFamily="2" charset="-122"/>
            </a:endParaRPr>
          </a:p>
        </p:txBody>
      </p:sp>
      <p:grpSp>
        <p:nvGrpSpPr>
          <p:cNvPr id="12" name="组合 11"/>
          <p:cNvGrpSpPr/>
          <p:nvPr/>
        </p:nvGrpSpPr>
        <p:grpSpPr>
          <a:xfrm>
            <a:off x="481152" y="1462089"/>
            <a:ext cx="11229696" cy="4326642"/>
            <a:chOff x="476504" y="1031000"/>
            <a:chExt cx="11229696" cy="4326642"/>
          </a:xfrm>
        </p:grpSpPr>
        <p:sp>
          <p:nvSpPr>
            <p:cNvPr id="13" name="文本框 12"/>
            <p:cNvSpPr txBox="1"/>
            <p:nvPr/>
          </p:nvSpPr>
          <p:spPr>
            <a:xfrm>
              <a:off x="647872" y="1031000"/>
              <a:ext cx="10792752"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zh-CN" sz="1400" kern="100" dirty="0">
                  <a:ea typeface="宋体" panose="02010600030101010101" pitchFamily="2" charset="-122"/>
                  <a:cs typeface="Times New Roman" panose="02020603050405020304" pitchFamily="18" charset="0"/>
                </a:rPr>
                <a:t>系统</a:t>
              </a:r>
              <a:r>
                <a:rPr lang="zh-CN" altLang="en-US" sz="1400" kern="100" dirty="0">
                  <a:ea typeface="宋体" panose="02010600030101010101" pitchFamily="2" charset="-122"/>
                  <a:cs typeface="Times New Roman" panose="02020603050405020304" pitchFamily="18" charset="0"/>
                </a:rPr>
                <a:t>将</a:t>
              </a:r>
              <a:r>
                <a:rPr lang="zh-CN" altLang="zh-CN" sz="1400" kern="100" dirty="0">
                  <a:ea typeface="宋体" panose="02010600030101010101" pitchFamily="2" charset="-122"/>
                  <a:cs typeface="Times New Roman" panose="02020603050405020304" pitchFamily="18" charset="0"/>
                </a:rPr>
                <a:t>自动审核企业四要素信息</a:t>
              </a:r>
              <a:r>
                <a:rPr lang="zh-CN" altLang="en-US" sz="1400" kern="100" dirty="0">
                  <a:ea typeface="宋体" panose="02010600030101010101" pitchFamily="2" charset="-122"/>
                  <a:cs typeface="Times New Roman" panose="02020603050405020304" pitchFamily="18" charset="0"/>
                </a:rPr>
                <a:t>（即</a:t>
              </a:r>
              <a:r>
                <a:rPr lang="zh-CN" altLang="zh-CN" sz="1400" kern="100" dirty="0">
                  <a:ea typeface="宋体" panose="02010600030101010101" pitchFamily="2" charset="-122"/>
                  <a:cs typeface="Times New Roman" panose="02020603050405020304" pitchFamily="18" charset="0"/>
                </a:rPr>
                <a:t>企业名称、统一社会信用代码、法人姓名、法人身份证号码</a:t>
              </a:r>
              <a:r>
                <a:rPr lang="zh-CN" altLang="en-US" sz="1400" kern="100" dirty="0">
                  <a:ea typeface="宋体" panose="02010600030101010101" pitchFamily="2" charset="-122"/>
                  <a:cs typeface="Times New Roman" panose="02020603050405020304" pitchFamily="18" charset="0"/>
                </a:rPr>
                <a:t>），校验一致则实名认证通过；否则不通过，可选择其他认证方式。</a:t>
              </a:r>
              <a:r>
                <a:rPr lang="zh-CN" altLang="zh-CN" sz="1400" kern="100" dirty="0">
                  <a:ea typeface="宋体" panose="02010600030101010101" pitchFamily="2" charset="-122"/>
                  <a:cs typeface="Times New Roman" panose="02020603050405020304" pitchFamily="18" charset="0"/>
                </a:rPr>
                <a:t>（法人认证意愿可代表企业认证意愿）</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sp>
          <p:nvSpPr>
            <p:cNvPr id="20" name="矩形 19"/>
            <p:cNvSpPr/>
            <p:nvPr/>
          </p:nvSpPr>
          <p:spPr>
            <a:xfrm>
              <a:off x="1722267" y="2157272"/>
              <a:ext cx="2938509" cy="461639"/>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宋体" panose="02010600030101010101" pitchFamily="2" charset="-122"/>
                  <a:ea typeface="宋体" panose="02010600030101010101" pitchFamily="2" charset="-122"/>
                </a:rPr>
                <a:t>若一致，则实名认证通过</a:t>
              </a:r>
              <a:endParaRPr lang="zh-CN" altLang="en-US" b="1" dirty="0">
                <a:solidFill>
                  <a:schemeClr val="tx1"/>
                </a:solidFill>
                <a:latin typeface="宋体" panose="02010600030101010101" pitchFamily="2" charset="-122"/>
                <a:ea typeface="宋体" panose="02010600030101010101" pitchFamily="2" charset="-122"/>
              </a:endParaRPr>
            </a:p>
          </p:txBody>
        </p:sp>
        <p:sp>
          <p:nvSpPr>
            <p:cNvPr id="21" name="矩形 20"/>
            <p:cNvSpPr/>
            <p:nvPr/>
          </p:nvSpPr>
          <p:spPr>
            <a:xfrm>
              <a:off x="7261935" y="2157271"/>
              <a:ext cx="3358720" cy="461639"/>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宋体" panose="02010600030101010101" pitchFamily="2" charset="-122"/>
                  <a:ea typeface="宋体" panose="02010600030101010101" pitchFamily="2" charset="-122"/>
                </a:rPr>
                <a:t>若不一致，选择其他认证方式</a:t>
              </a:r>
              <a:endParaRPr lang="zh-CN" altLang="en-US" b="1" dirty="0">
                <a:solidFill>
                  <a:schemeClr val="tx1"/>
                </a:solidFill>
                <a:latin typeface="宋体" panose="02010600030101010101" pitchFamily="2" charset="-122"/>
                <a:ea typeface="宋体" panose="02010600030101010101" pitchFamily="2" charset="-122"/>
              </a:endParaRPr>
            </a:p>
          </p:txBody>
        </p:sp>
        <p:pic>
          <p:nvPicPr>
            <p:cNvPr id="22" name="图片 21"/>
            <p:cNvPicPr/>
            <p:nvPr/>
          </p:nvPicPr>
          <p:blipFill>
            <a:blip r:embed="rId4"/>
            <a:stretch>
              <a:fillRect/>
            </a:stretch>
          </p:blipFill>
          <p:spPr>
            <a:xfrm>
              <a:off x="476504" y="3120537"/>
              <a:ext cx="5269865" cy="2237105"/>
            </a:xfrm>
            <a:prstGeom prst="rect">
              <a:avLst/>
            </a:prstGeom>
            <a:noFill/>
            <a:ln w="9525">
              <a:noFill/>
            </a:ln>
          </p:spPr>
        </p:pic>
        <p:sp>
          <p:nvSpPr>
            <p:cNvPr id="23" name="文本框 22"/>
            <p:cNvSpPr txBox="1"/>
            <p:nvPr/>
          </p:nvSpPr>
          <p:spPr>
            <a:xfrm>
              <a:off x="6361843" y="3069538"/>
              <a:ext cx="5344357" cy="954107"/>
            </a:xfrm>
            <a:prstGeom prst="rect">
              <a:avLst/>
            </a:prstGeom>
            <a:noFill/>
          </p:spPr>
          <p:txBody>
            <a:bodyPr wrap="square" rtlCol="0">
              <a:spAutoFit/>
            </a:bodyPr>
            <a:lstStyle/>
            <a:p>
              <a:pPr>
                <a:spcAft>
                  <a:spcPts val="0"/>
                </a:spcAft>
              </a:pP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温馨提示：若企业四要素校验不一致，</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请确认</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提交的信息</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是否准确，或选择其他认证方式；</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以</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下场景</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可能导致</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校验失败</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新注册企业、或企业近期有变更法人操作；</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法人近期有迁移户口操作；</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法人为军人或其他国家保密身份</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建议选择其他认证方式。</a:t>
              </a:r>
              <a:endParaRPr lang="zh-CN" altLang="zh-CN" sz="1400" kern="100" dirty="0">
                <a:latin typeface="宋体" panose="02010600030101010101" pitchFamily="2" charset="-122"/>
                <a:ea typeface="宋体" panose="02010600030101010101" pitchFamily="2" charset="-122"/>
                <a:cs typeface="Times New Roman" panose="02020603050405020304" pitchFamily="18"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077384"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3446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企业实名认证（法人授权认证）</a:t>
            </a:r>
            <a:endParaRPr lang="zh-CN" altLang="en-US" sz="2100" b="1" dirty="0">
              <a:latin typeface="宋体" panose="02010600030101010101" pitchFamily="2" charset="-122"/>
            </a:endParaRPr>
          </a:p>
        </p:txBody>
      </p:sp>
      <p:grpSp>
        <p:nvGrpSpPr>
          <p:cNvPr id="14" name="组合 13"/>
          <p:cNvGrpSpPr/>
          <p:nvPr/>
        </p:nvGrpSpPr>
        <p:grpSpPr>
          <a:xfrm>
            <a:off x="672806" y="1462089"/>
            <a:ext cx="10726205" cy="607695"/>
            <a:chOff x="658027" y="1330286"/>
            <a:chExt cx="10726205" cy="607695"/>
          </a:xfrm>
        </p:grpSpPr>
        <p:sp>
          <p:nvSpPr>
            <p:cNvPr id="15" name="文本框 14"/>
            <p:cNvSpPr txBox="1"/>
            <p:nvPr/>
          </p:nvSpPr>
          <p:spPr>
            <a:xfrm>
              <a:off x="6351562" y="1330286"/>
              <a:ext cx="5032670" cy="607695"/>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填写企业详细信息，组织类型选择“企业</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个体工商户” ，认证方式选择“法人授权认证”方式，然后点击</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下一步</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sp>
          <p:nvSpPr>
            <p:cNvPr id="18" name="文本框 17"/>
            <p:cNvSpPr txBox="1"/>
            <p:nvPr/>
          </p:nvSpPr>
          <p:spPr>
            <a:xfrm>
              <a:off x="658027" y="1330286"/>
              <a:ext cx="5032670" cy="607695"/>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企业管理员需先完成个人实名认证，然后选择企业管理员身份（企业授权代理人）。</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grpSp>
      <p:pic>
        <p:nvPicPr>
          <p:cNvPr id="2" name="图片 1"/>
          <p:cNvPicPr>
            <a:picLocks noChangeAspect="1"/>
          </p:cNvPicPr>
          <p:nvPr/>
        </p:nvPicPr>
        <p:blipFill>
          <a:blip r:embed="rId4"/>
          <a:stretch>
            <a:fillRect/>
          </a:stretch>
        </p:blipFill>
        <p:spPr>
          <a:xfrm>
            <a:off x="948055" y="2530475"/>
            <a:ext cx="4481830" cy="2842895"/>
          </a:xfrm>
          <a:prstGeom prst="rect">
            <a:avLst/>
          </a:prstGeom>
        </p:spPr>
      </p:pic>
      <p:pic>
        <p:nvPicPr>
          <p:cNvPr id="4" name="图片 3"/>
          <p:cNvPicPr>
            <a:picLocks noChangeAspect="1"/>
          </p:cNvPicPr>
          <p:nvPr/>
        </p:nvPicPr>
        <p:blipFill>
          <a:blip r:embed="rId5"/>
          <a:stretch>
            <a:fillRect/>
          </a:stretch>
        </p:blipFill>
        <p:spPr>
          <a:xfrm>
            <a:off x="5870575" y="2070100"/>
            <a:ext cx="6024880" cy="41833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077384"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3446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企业实名认证（法人授权认证）</a:t>
            </a:r>
            <a:endParaRPr lang="zh-CN" altLang="en-US" sz="2100" b="1" dirty="0">
              <a:latin typeface="宋体" panose="02010600030101010101" pitchFamily="2" charset="-122"/>
            </a:endParaRPr>
          </a:p>
        </p:txBody>
      </p:sp>
      <p:grpSp>
        <p:nvGrpSpPr>
          <p:cNvPr id="12" name="组合 11"/>
          <p:cNvGrpSpPr/>
          <p:nvPr/>
        </p:nvGrpSpPr>
        <p:grpSpPr>
          <a:xfrm>
            <a:off x="481152" y="1462089"/>
            <a:ext cx="11229696" cy="4326642"/>
            <a:chOff x="476504" y="1031000"/>
            <a:chExt cx="11229696" cy="4326642"/>
          </a:xfrm>
        </p:grpSpPr>
        <p:sp>
          <p:nvSpPr>
            <p:cNvPr id="13" name="文本框 12"/>
            <p:cNvSpPr txBox="1"/>
            <p:nvPr/>
          </p:nvSpPr>
          <p:spPr>
            <a:xfrm>
              <a:off x="647872" y="1031000"/>
              <a:ext cx="10792752"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zh-CN" sz="1400" kern="100" dirty="0">
                  <a:ea typeface="宋体" panose="02010600030101010101" pitchFamily="2" charset="-122"/>
                  <a:cs typeface="Times New Roman" panose="02020603050405020304" pitchFamily="18" charset="0"/>
                </a:rPr>
                <a:t>系统</a:t>
              </a:r>
              <a:r>
                <a:rPr lang="zh-CN" altLang="en-US" sz="1400" kern="100" dirty="0">
                  <a:ea typeface="宋体" panose="02010600030101010101" pitchFamily="2" charset="-122"/>
                  <a:cs typeface="Times New Roman" panose="02020603050405020304" pitchFamily="18" charset="0"/>
                </a:rPr>
                <a:t>将</a:t>
              </a:r>
              <a:r>
                <a:rPr lang="zh-CN" altLang="zh-CN" sz="1400" kern="100" dirty="0">
                  <a:ea typeface="宋体" panose="02010600030101010101" pitchFamily="2" charset="-122"/>
                  <a:cs typeface="Times New Roman" panose="02020603050405020304" pitchFamily="18" charset="0"/>
                </a:rPr>
                <a:t>自动审核企业四要素信息</a:t>
              </a:r>
              <a:r>
                <a:rPr lang="zh-CN" altLang="en-US" sz="1400" kern="100" dirty="0">
                  <a:ea typeface="宋体" panose="02010600030101010101" pitchFamily="2" charset="-122"/>
                  <a:cs typeface="Times New Roman" panose="02020603050405020304" pitchFamily="18" charset="0"/>
                </a:rPr>
                <a:t>（即</a:t>
              </a:r>
              <a:r>
                <a:rPr lang="zh-CN" altLang="zh-CN" sz="1400" kern="100" dirty="0">
                  <a:ea typeface="宋体" panose="02010600030101010101" pitchFamily="2" charset="-122"/>
                  <a:cs typeface="Times New Roman" panose="02020603050405020304" pitchFamily="18" charset="0"/>
                </a:rPr>
                <a:t>企业名称、统一社会信用代码、法人姓名、法人身份证号码</a:t>
              </a:r>
              <a:r>
                <a:rPr lang="zh-CN" altLang="en-US" sz="1400" kern="100" dirty="0">
                  <a:ea typeface="宋体" panose="02010600030101010101" pitchFamily="2" charset="-122"/>
                  <a:cs typeface="Times New Roman" panose="02020603050405020304" pitchFamily="18" charset="0"/>
                </a:rPr>
                <a:t>），校验一致则实名认证通过；否则不通过，可选择其他认证方式。</a:t>
              </a:r>
              <a:r>
                <a:rPr lang="zh-CN" altLang="zh-CN" sz="1400" kern="100" dirty="0">
                  <a:ea typeface="宋体" panose="02010600030101010101" pitchFamily="2" charset="-122"/>
                  <a:cs typeface="Times New Roman" panose="02020603050405020304" pitchFamily="18" charset="0"/>
                </a:rPr>
                <a:t>（法人认证意愿可代表企业认证意愿）</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sp>
          <p:nvSpPr>
            <p:cNvPr id="20" name="矩形 19"/>
            <p:cNvSpPr/>
            <p:nvPr/>
          </p:nvSpPr>
          <p:spPr>
            <a:xfrm>
              <a:off x="1722267" y="2157272"/>
              <a:ext cx="2938509" cy="461639"/>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宋体" panose="02010600030101010101" pitchFamily="2" charset="-122"/>
                  <a:ea typeface="宋体" panose="02010600030101010101" pitchFamily="2" charset="-122"/>
                </a:rPr>
                <a:t>若一致，则实名认证通过</a:t>
              </a:r>
              <a:endParaRPr lang="zh-CN" altLang="en-US" b="1" dirty="0">
                <a:solidFill>
                  <a:schemeClr val="tx1"/>
                </a:solidFill>
                <a:latin typeface="宋体" panose="02010600030101010101" pitchFamily="2" charset="-122"/>
                <a:ea typeface="宋体" panose="02010600030101010101" pitchFamily="2" charset="-122"/>
              </a:endParaRPr>
            </a:p>
          </p:txBody>
        </p:sp>
        <p:sp>
          <p:nvSpPr>
            <p:cNvPr id="21" name="矩形 20"/>
            <p:cNvSpPr/>
            <p:nvPr/>
          </p:nvSpPr>
          <p:spPr>
            <a:xfrm>
              <a:off x="7261935" y="2157271"/>
              <a:ext cx="3358720" cy="461639"/>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宋体" panose="02010600030101010101" pitchFamily="2" charset="-122"/>
                  <a:ea typeface="宋体" panose="02010600030101010101" pitchFamily="2" charset="-122"/>
                </a:rPr>
                <a:t>若不一致，选择其他认证方式</a:t>
              </a:r>
              <a:endParaRPr lang="zh-CN" altLang="en-US" b="1" dirty="0">
                <a:solidFill>
                  <a:schemeClr val="tx1"/>
                </a:solidFill>
                <a:latin typeface="宋体" panose="02010600030101010101" pitchFamily="2" charset="-122"/>
                <a:ea typeface="宋体" panose="02010600030101010101" pitchFamily="2" charset="-122"/>
              </a:endParaRPr>
            </a:p>
          </p:txBody>
        </p:sp>
        <p:pic>
          <p:nvPicPr>
            <p:cNvPr id="22" name="图片 21"/>
            <p:cNvPicPr/>
            <p:nvPr/>
          </p:nvPicPr>
          <p:blipFill>
            <a:blip r:embed="rId4"/>
            <a:stretch>
              <a:fillRect/>
            </a:stretch>
          </p:blipFill>
          <p:spPr>
            <a:xfrm>
              <a:off x="476504" y="3120537"/>
              <a:ext cx="5269865" cy="2237105"/>
            </a:xfrm>
            <a:prstGeom prst="rect">
              <a:avLst/>
            </a:prstGeom>
            <a:noFill/>
            <a:ln w="9525">
              <a:noFill/>
            </a:ln>
          </p:spPr>
        </p:pic>
        <p:sp>
          <p:nvSpPr>
            <p:cNvPr id="23" name="文本框 22"/>
            <p:cNvSpPr txBox="1"/>
            <p:nvPr/>
          </p:nvSpPr>
          <p:spPr>
            <a:xfrm>
              <a:off x="6361843" y="3069538"/>
              <a:ext cx="5344357" cy="954107"/>
            </a:xfrm>
            <a:prstGeom prst="rect">
              <a:avLst/>
            </a:prstGeom>
            <a:noFill/>
          </p:spPr>
          <p:txBody>
            <a:bodyPr wrap="square" rtlCol="0">
              <a:spAutoFit/>
            </a:bodyPr>
            <a:lstStyle/>
            <a:p>
              <a:pPr>
                <a:spcAft>
                  <a:spcPts val="0"/>
                </a:spcAft>
              </a:pP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温馨提示：若企业四要素校验不一致，</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请确认</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提交的信息</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是否准确，或选择其他认证方式；</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以</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下场景</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可能导致</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校验失败</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新注册企业、或企业近期有变更法人操作；</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法人近期有迁移户口操作；</a:t>
              </a:r>
              <a:r>
                <a:rPr lang="en-US" altLang="zh-CN" sz="14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法人为军人或其他国家保密身份</a:t>
              </a:r>
              <a:r>
                <a:rPr lang="zh-CN" altLang="en-US" sz="1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400" kern="100" dirty="0">
                  <a:latin typeface="宋体" panose="02010600030101010101" pitchFamily="2" charset="-122"/>
                  <a:ea typeface="宋体" panose="02010600030101010101" pitchFamily="2" charset="-122"/>
                  <a:cs typeface="Times New Roman" panose="02020603050405020304" pitchFamily="18" charset="0"/>
                </a:rPr>
                <a:t>建议选择其他认证方式。</a:t>
              </a:r>
              <a:endParaRPr lang="zh-CN" altLang="zh-CN" sz="1400" kern="100" dirty="0">
                <a:latin typeface="宋体" panose="02010600030101010101" pitchFamily="2" charset="-122"/>
                <a:ea typeface="宋体" panose="02010600030101010101" pitchFamily="2" charset="-122"/>
                <a:cs typeface="Times New Roman" panose="02020603050405020304" pitchFamily="18"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51918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45191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企业实名认证（提交纸质材料认证）</a:t>
            </a:r>
            <a:endParaRPr lang="zh-CN" altLang="en-US" sz="2100" b="1" dirty="0">
              <a:latin typeface="宋体" panose="02010600030101010101" pitchFamily="2" charset="-122"/>
            </a:endParaRPr>
          </a:p>
        </p:txBody>
      </p:sp>
      <p:grpSp>
        <p:nvGrpSpPr>
          <p:cNvPr id="12" name="组合 11"/>
          <p:cNvGrpSpPr/>
          <p:nvPr/>
        </p:nvGrpSpPr>
        <p:grpSpPr>
          <a:xfrm>
            <a:off x="650623" y="1462089"/>
            <a:ext cx="10890754" cy="4675893"/>
            <a:chOff x="658027" y="1330286"/>
            <a:chExt cx="10890754" cy="4675893"/>
          </a:xfrm>
        </p:grpSpPr>
        <p:grpSp>
          <p:nvGrpSpPr>
            <p:cNvPr id="13" name="组合 12"/>
            <p:cNvGrpSpPr/>
            <p:nvPr/>
          </p:nvGrpSpPr>
          <p:grpSpPr>
            <a:xfrm>
              <a:off x="658027" y="1330286"/>
              <a:ext cx="5252720" cy="4675893"/>
              <a:chOff x="6742176" y="1445697"/>
              <a:chExt cx="5252720" cy="4064574"/>
            </a:xfrm>
          </p:grpSpPr>
          <p:sp>
            <p:nvSpPr>
              <p:cNvPr id="18" name="文本框 17"/>
              <p:cNvSpPr txBox="1"/>
              <p:nvPr/>
            </p:nvSpPr>
            <p:spPr>
              <a:xfrm>
                <a:off x="6742176" y="1445697"/>
                <a:ext cx="5032670" cy="499907"/>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企业管理员需先完成个人实名认证，然后选择企业管理员身份（企业法人或企业授权代理人）。</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9" name="图片 18"/>
              <p:cNvPicPr/>
              <p:nvPr/>
            </p:nvPicPr>
            <p:blipFill>
              <a:blip r:embed="rId4"/>
              <a:stretch>
                <a:fillRect/>
              </a:stretch>
            </p:blipFill>
            <p:spPr>
              <a:xfrm>
                <a:off x="6742176" y="2462271"/>
                <a:ext cx="5252720" cy="3048000"/>
              </a:xfrm>
              <a:prstGeom prst="rect">
                <a:avLst/>
              </a:prstGeom>
              <a:noFill/>
              <a:ln w="9525">
                <a:noFill/>
              </a:ln>
            </p:spPr>
          </p:pic>
        </p:grpSp>
        <p:sp>
          <p:nvSpPr>
            <p:cNvPr id="14" name="文本框 13"/>
            <p:cNvSpPr txBox="1"/>
            <p:nvPr/>
          </p:nvSpPr>
          <p:spPr>
            <a:xfrm>
              <a:off x="6516111" y="1330286"/>
              <a:ext cx="5032670"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填写企业详细信息，选择纸质材料认证方式，完成后点击下一步。</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7" name="图片 16"/>
            <p:cNvPicPr>
              <a:picLocks noChangeAspect="1"/>
            </p:cNvPicPr>
            <p:nvPr/>
          </p:nvPicPr>
          <p:blipFill>
            <a:blip r:embed="rId5"/>
            <a:stretch>
              <a:fillRect/>
            </a:stretch>
          </p:blipFill>
          <p:spPr>
            <a:xfrm>
              <a:off x="6516111" y="2499754"/>
              <a:ext cx="4934668" cy="3404129"/>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51918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45191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企业实名认证（提交纸质材料认证）</a:t>
            </a:r>
            <a:endParaRPr lang="zh-CN" altLang="en-US" sz="2100" b="1" dirty="0">
              <a:latin typeface="宋体" panose="02010600030101010101" pitchFamily="2" charset="-122"/>
            </a:endParaRPr>
          </a:p>
        </p:txBody>
      </p:sp>
      <p:grpSp>
        <p:nvGrpSpPr>
          <p:cNvPr id="23" name="组合 22"/>
          <p:cNvGrpSpPr/>
          <p:nvPr/>
        </p:nvGrpSpPr>
        <p:grpSpPr>
          <a:xfrm>
            <a:off x="617853" y="1462089"/>
            <a:ext cx="10956294" cy="4465318"/>
            <a:chOff x="562840" y="1463676"/>
            <a:chExt cx="10956294" cy="4465318"/>
          </a:xfrm>
        </p:grpSpPr>
        <p:grpSp>
          <p:nvGrpSpPr>
            <p:cNvPr id="24" name="组合 23"/>
            <p:cNvGrpSpPr/>
            <p:nvPr/>
          </p:nvGrpSpPr>
          <p:grpSpPr>
            <a:xfrm>
              <a:off x="562840" y="1463676"/>
              <a:ext cx="10956294" cy="4465318"/>
              <a:chOff x="650407" y="1223755"/>
              <a:chExt cx="10956294" cy="4465318"/>
            </a:xfrm>
          </p:grpSpPr>
          <p:grpSp>
            <p:nvGrpSpPr>
              <p:cNvPr id="27" name="组合 26"/>
              <p:cNvGrpSpPr/>
              <p:nvPr/>
            </p:nvGrpSpPr>
            <p:grpSpPr>
              <a:xfrm>
                <a:off x="650407" y="1223755"/>
                <a:ext cx="5077588" cy="4465318"/>
                <a:chOff x="650407" y="1223755"/>
                <a:chExt cx="5077588" cy="4465318"/>
              </a:xfrm>
            </p:grpSpPr>
            <p:sp>
              <p:nvSpPr>
                <p:cNvPr id="29" name="文本框 28"/>
                <p:cNvSpPr txBox="1"/>
                <p:nvPr/>
              </p:nvSpPr>
              <p:spPr>
                <a:xfrm>
                  <a:off x="650407" y="1223755"/>
                  <a:ext cx="5032670" cy="1092158"/>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企业信息校验通过后，</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需</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上传</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企业认证申请表</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按照 页面要求下载并上传带有申请人签字及加盖企业公章的申请表。</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（如</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是</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法人，则无需上传）</a:t>
                  </a:r>
                  <a:endParaRPr lang="en-US" altLang="zh-CN" sz="1400" b="1" dirty="0">
                    <a:latin typeface="宋体" panose="02010600030101010101" pitchFamily="2" charset="-122"/>
                    <a:ea typeface="宋体" panose="02010600030101010101" pitchFamily="2" charset="-122"/>
                    <a:sym typeface="Copperplate Gothic Bold" panose="020E0705020206020404" pitchFamily="34" charset="0"/>
                  </a:endParaRPr>
                </a:p>
                <a:p>
                  <a:pPr>
                    <a:lnSpc>
                      <a:spcPct val="120000"/>
                    </a:lnSpc>
                  </a:pP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sp>
              <p:nvSpPr>
                <p:cNvPr id="30" name="文本框 29"/>
                <p:cNvSpPr txBox="1"/>
                <p:nvPr/>
              </p:nvSpPr>
              <p:spPr>
                <a:xfrm>
                  <a:off x="695326" y="4844355"/>
                  <a:ext cx="5032669" cy="844718"/>
                </a:xfrm>
                <a:prstGeom prst="rect">
                  <a:avLst/>
                </a:prstGeom>
                <a:noFill/>
              </p:spPr>
              <p:txBody>
                <a:bodyPr wrap="square" rtlCol="0">
                  <a:spAutoFit/>
                </a:bodyPr>
                <a:lstStyle/>
                <a:p>
                  <a:pPr lvl="0">
                    <a:lnSpc>
                      <a:spcPct val="120000"/>
                    </a:lnSpc>
                  </a:pP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温馨提示：</a:t>
                  </a:r>
                  <a:r>
                    <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 《</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企业认证申请表</a:t>
                  </a:r>
                  <a:r>
                    <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是</a:t>
                  </a:r>
                  <a:r>
                    <a:rPr lang="zh-CN" altLang="en-US" sz="1400" dirty="0">
                      <a:latin typeface="Copperplate Gothic Bold" panose="020E0705020206020404" pitchFamily="34" charset="0"/>
                      <a:ea typeface="宋体" panose="02010600030101010101" pitchFamily="2" charset="-122"/>
                      <a:sym typeface="Copperplate Gothic Bold" panose="020E0705020206020404" pitchFamily="34" charset="0"/>
                    </a:rPr>
                    <a:t>企业代理人</a:t>
                  </a:r>
                  <a:r>
                    <a:rPr lang="zh-CN" altLang="en-US"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rPr>
                    <a:t>进行企业实名认证时，为证明企业与代理人授权认证关系及企业主体认证意愿的文件。</a:t>
                  </a:r>
                  <a:endParaRPr lang="en-US" altLang="zh-CN" sz="1400" dirty="0">
                    <a:solidFill>
                      <a:prstClr val="black"/>
                    </a:solidFill>
                    <a:latin typeface="Copperplate Gothic Bold" panose="020E0705020206020404" pitchFamily="34" charset="0"/>
                    <a:ea typeface="宋体" panose="02010600030101010101" pitchFamily="2" charset="-122"/>
                    <a:sym typeface="Copperplate Gothic Bold" panose="020E0705020206020404" pitchFamily="34" charset="0"/>
                  </a:endParaRPr>
                </a:p>
              </p:txBody>
            </p:sp>
          </p:grpSp>
          <p:sp>
            <p:nvSpPr>
              <p:cNvPr id="28" name="文本框 27"/>
              <p:cNvSpPr txBox="1"/>
              <p:nvPr/>
            </p:nvSpPr>
            <p:spPr>
              <a:xfrm>
                <a:off x="6574031" y="1223755"/>
                <a:ext cx="5032670" cy="575094"/>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4.</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企业信息提交成功后，系统将在</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3</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天内完成审核，请耐心等待。</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grpSp>
        <p:pic>
          <p:nvPicPr>
            <p:cNvPr id="25" name="图片 24"/>
            <p:cNvPicPr>
              <a:picLocks noChangeAspect="1"/>
            </p:cNvPicPr>
            <p:nvPr/>
          </p:nvPicPr>
          <p:blipFill>
            <a:blip r:embed="rId4"/>
            <a:stretch>
              <a:fillRect/>
            </a:stretch>
          </p:blipFill>
          <p:spPr>
            <a:xfrm>
              <a:off x="786228" y="2745980"/>
              <a:ext cx="4585893" cy="2103242"/>
            </a:xfrm>
            <a:prstGeom prst="rect">
              <a:avLst/>
            </a:prstGeom>
          </p:spPr>
        </p:pic>
        <p:pic>
          <p:nvPicPr>
            <p:cNvPr id="26" name="图片 25"/>
            <p:cNvPicPr>
              <a:picLocks noChangeAspect="1"/>
            </p:cNvPicPr>
            <p:nvPr/>
          </p:nvPicPr>
          <p:blipFill>
            <a:blip r:embed="rId5"/>
            <a:stretch>
              <a:fillRect/>
            </a:stretch>
          </p:blipFill>
          <p:spPr>
            <a:xfrm>
              <a:off x="6521802" y="2745980"/>
              <a:ext cx="4961993" cy="224327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451918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45191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企业实名认证（提交纸质材料认证）</a:t>
            </a:r>
            <a:endParaRPr lang="zh-CN" altLang="en-US" sz="2100" b="1" dirty="0">
              <a:latin typeface="宋体" panose="02010600030101010101" pitchFamily="2" charset="-122"/>
            </a:endParaRPr>
          </a:p>
        </p:txBody>
      </p:sp>
      <p:grpSp>
        <p:nvGrpSpPr>
          <p:cNvPr id="21" name="组合 20"/>
          <p:cNvGrpSpPr/>
          <p:nvPr/>
        </p:nvGrpSpPr>
        <p:grpSpPr>
          <a:xfrm>
            <a:off x="564152" y="1445697"/>
            <a:ext cx="10654669" cy="4984760"/>
            <a:chOff x="602087" y="1108346"/>
            <a:chExt cx="10654669" cy="4984760"/>
          </a:xfrm>
        </p:grpSpPr>
        <p:grpSp>
          <p:nvGrpSpPr>
            <p:cNvPr id="22" name="组合 21"/>
            <p:cNvGrpSpPr/>
            <p:nvPr/>
          </p:nvGrpSpPr>
          <p:grpSpPr>
            <a:xfrm>
              <a:off x="602087" y="1108346"/>
              <a:ext cx="5319746" cy="4984760"/>
              <a:chOff x="587005" y="1286123"/>
              <a:chExt cx="5319746" cy="4984760"/>
            </a:xfrm>
          </p:grpSpPr>
          <p:pic>
            <p:nvPicPr>
              <p:cNvPr id="32" name="图片 31"/>
              <p:cNvPicPr>
                <a:picLocks noChangeAspect="1"/>
              </p:cNvPicPr>
              <p:nvPr/>
            </p:nvPicPr>
            <p:blipFill>
              <a:blip r:embed="rId4"/>
              <a:stretch>
                <a:fillRect/>
              </a:stretch>
            </p:blipFill>
            <p:spPr>
              <a:xfrm>
                <a:off x="587005" y="3106030"/>
                <a:ext cx="5319746" cy="3164853"/>
              </a:xfrm>
              <a:prstGeom prst="rect">
                <a:avLst/>
              </a:prstGeom>
            </p:spPr>
          </p:pic>
          <p:sp>
            <p:nvSpPr>
              <p:cNvPr id="33" name="文本框 32"/>
              <p:cNvSpPr txBox="1"/>
              <p:nvPr/>
            </p:nvSpPr>
            <p:spPr>
              <a:xfrm>
                <a:off x="587005" y="1286123"/>
                <a:ext cx="5032670" cy="1600438"/>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5.</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企业信息</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及</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企业认证申请表</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审核通过后</a:t>
                </a:r>
                <a:r>
                  <a:rPr lang="zh-CN"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系统会通知您邮寄相关纸质材料：</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企业认证申请表</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签字盖章原件、营业执照（副本）复印件或注册登记证（副本）复印件、法定代表人或负责人的有效身份证正反面复印件、企业管理员的有效身份证正反面复印件（以上材料均需加盖企业公章）。</a:t>
                </a:r>
                <a:endParaRPr lang="en-US" altLang="zh-CN" sz="1400" dirty="0">
                  <a:latin typeface="宋体" panose="02010600030101010101" pitchFamily="2" charset="-122"/>
                  <a:ea typeface="宋体" panose="02010600030101010101" pitchFamily="2" charset="-122"/>
                </a:endParaRPr>
              </a:p>
              <a:p>
                <a:r>
                  <a:rPr lang="zh-CN" altLang="en-US" sz="1400" dirty="0">
                    <a:latin typeface="宋体" panose="02010600030101010101" pitchFamily="2" charset="-122"/>
                    <a:ea typeface="宋体" panose="02010600030101010101" pitchFamily="2" charset="-122"/>
                  </a:rPr>
                  <a:t>纸质材料邮寄地址：广东省深圳市宝安区新湖路壹方中心写字楼</a:t>
                </a:r>
                <a:r>
                  <a:rPr lang="en-US" altLang="zh-CN" sz="1400" dirty="0">
                    <a:latin typeface="宋体" panose="02010600030101010101" pitchFamily="2" charset="-122"/>
                    <a:ea typeface="宋体" panose="02010600030101010101" pitchFamily="2" charset="-122"/>
                  </a:rPr>
                  <a:t>B</a:t>
                </a:r>
                <a:r>
                  <a:rPr lang="zh-CN" altLang="en-US" sz="1400" dirty="0">
                    <a:latin typeface="宋体" panose="02010600030101010101" pitchFamily="2" charset="-122"/>
                    <a:ea typeface="宋体" panose="02010600030101010101" pitchFamily="2" charset="-122"/>
                  </a:rPr>
                  <a:t>座</a:t>
                </a: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楼。</a:t>
                </a:r>
                <a:endParaRPr lang="zh-CN" altLang="en-US" sz="1400" dirty="0">
                  <a:latin typeface="宋体" panose="02010600030101010101" pitchFamily="2" charset="-122"/>
                  <a:ea typeface="宋体" panose="02010600030101010101" pitchFamily="2" charset="-122"/>
                </a:endParaRPr>
              </a:p>
            </p:txBody>
          </p:sp>
        </p:grpSp>
        <p:sp>
          <p:nvSpPr>
            <p:cNvPr id="31" name="文本框 30"/>
            <p:cNvSpPr txBox="1"/>
            <p:nvPr/>
          </p:nvSpPr>
          <p:spPr>
            <a:xfrm>
              <a:off x="6224086" y="1108346"/>
              <a:ext cx="5032670" cy="316562"/>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6.</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纸质材料审核通过后，企业即完成了实名认证。</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grpSp>
      <p:grpSp>
        <p:nvGrpSpPr>
          <p:cNvPr id="34" name="组合 33"/>
          <p:cNvGrpSpPr/>
          <p:nvPr/>
        </p:nvGrpSpPr>
        <p:grpSpPr>
          <a:xfrm>
            <a:off x="6186151" y="3150195"/>
            <a:ext cx="5548493" cy="2726964"/>
            <a:chOff x="6096000" y="3265604"/>
            <a:chExt cx="5704762" cy="2726964"/>
          </a:xfrm>
        </p:grpSpPr>
        <p:pic>
          <p:nvPicPr>
            <p:cNvPr id="35" name="图片 34"/>
            <p:cNvPicPr>
              <a:picLocks noChangeAspect="1"/>
            </p:cNvPicPr>
            <p:nvPr/>
          </p:nvPicPr>
          <p:blipFill>
            <a:blip r:embed="rId5"/>
            <a:stretch>
              <a:fillRect/>
            </a:stretch>
          </p:blipFill>
          <p:spPr>
            <a:xfrm>
              <a:off x="6096000" y="4011616"/>
              <a:ext cx="5628571" cy="1980952"/>
            </a:xfrm>
            <a:prstGeom prst="rect">
              <a:avLst/>
            </a:prstGeom>
          </p:spPr>
        </p:pic>
        <p:pic>
          <p:nvPicPr>
            <p:cNvPr id="36" name="图片 35"/>
            <p:cNvPicPr>
              <a:picLocks noChangeAspect="1"/>
            </p:cNvPicPr>
            <p:nvPr/>
          </p:nvPicPr>
          <p:blipFill>
            <a:blip r:embed="rId6"/>
            <a:stretch>
              <a:fillRect/>
            </a:stretch>
          </p:blipFill>
          <p:spPr>
            <a:xfrm>
              <a:off x="6096000" y="3265604"/>
              <a:ext cx="5704762" cy="819048"/>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sted-image.pdf"/>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35972" y="-265545"/>
            <a:ext cx="12601575"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2" descr="文本框 5"/>
          <p:cNvSpPr txBox="1"/>
          <p:nvPr/>
        </p:nvSpPr>
        <p:spPr bwMode="auto">
          <a:xfrm>
            <a:off x="3967957" y="2879003"/>
            <a:ext cx="4398962"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eaLnBrk="1" fontAlgn="auto" hangingPunct="1">
              <a:spcBef>
                <a:spcPts val="0"/>
              </a:spcBef>
              <a:spcAft>
                <a:spcPts val="0"/>
              </a:spcAft>
              <a:defRPr/>
            </a:pPr>
            <a:r>
              <a:rPr lang="zh-CN" altLang="zh-CN" sz="5100" b="1" dirty="0">
                <a:solidFill>
                  <a:srgbClr val="FFCE50"/>
                </a:solidFill>
                <a:latin typeface="微软雅黑" panose="020B0503020204020204" charset="-122"/>
                <a:ea typeface="微软雅黑" panose="020B0503020204020204" charset="-122"/>
                <a:cs typeface="微软雅黑" panose="020B0503020204020204" charset="-122"/>
                <a:sym typeface="微软雅黑" panose="020B0503020204020204" charset="-122"/>
              </a:rPr>
              <a:t>T</a:t>
            </a:r>
            <a:r>
              <a:rPr lang="zh-CN" altLang="zh-CN" sz="5100" b="1" dirty="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hank</a:t>
            </a:r>
            <a:r>
              <a:rPr lang="zh-CN" altLang="zh-CN" sz="5100" b="1" dirty="0">
                <a:solidFill>
                  <a:srgbClr val="FFCC37"/>
                </a:solidFill>
                <a:latin typeface="微软雅黑" panose="020B0503020204020204" charset="-122"/>
                <a:ea typeface="微软雅黑" panose="020B0503020204020204" charset="-122"/>
                <a:cs typeface="微软雅黑" panose="020B0503020204020204" charset="-122"/>
                <a:sym typeface="微软雅黑" panose="020B0503020204020204" charset="-122"/>
              </a:rPr>
              <a:t> </a:t>
            </a:r>
            <a:r>
              <a:rPr lang="en-US" altLang="zh-CN" sz="5100" b="1" dirty="0">
                <a:solidFill>
                  <a:srgbClr val="FFCC37"/>
                </a:solidFill>
                <a:latin typeface="微软雅黑" panose="020B0503020204020204" charset="-122"/>
                <a:ea typeface="微软雅黑" panose="020B0503020204020204" charset="-122"/>
                <a:cs typeface="微软雅黑" panose="020B0503020204020204" charset="-122"/>
                <a:sym typeface="微软雅黑" panose="020B0503020204020204" charset="-122"/>
              </a:rPr>
              <a:t>Y</a:t>
            </a:r>
            <a:r>
              <a:rPr lang="zh-CN" altLang="zh-CN" sz="5100" b="1" dirty="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rPr>
              <a:t>ou</a:t>
            </a:r>
            <a:endParaRPr lang="zh-CN" altLang="zh-CN" sz="5100" b="1" dirty="0">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 name="AutoShape 3"/>
          <p:cNvSpPr>
            <a:spLocks noChangeAspect="1" noChangeArrowheads="1" noTextEdit="1"/>
          </p:cNvSpPr>
          <p:nvPr/>
        </p:nvSpPr>
        <p:spPr bwMode="auto">
          <a:xfrm>
            <a:off x="9631507" y="610034"/>
            <a:ext cx="63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Freeform 5"/>
          <p:cNvSpPr/>
          <p:nvPr/>
        </p:nvSpPr>
        <p:spPr bwMode="auto">
          <a:xfrm>
            <a:off x="9803751" y="-27710"/>
            <a:ext cx="650875" cy="850900"/>
          </a:xfrm>
          <a:custGeom>
            <a:avLst/>
            <a:gdLst>
              <a:gd name="T0" fmla="*/ 459 w 668"/>
              <a:gd name="T1" fmla="*/ 876 h 876"/>
              <a:gd name="T2" fmla="*/ 459 w 668"/>
              <a:gd name="T3" fmla="*/ 876 h 876"/>
              <a:gd name="T4" fmla="*/ 220 w 668"/>
              <a:gd name="T5" fmla="*/ 876 h 876"/>
              <a:gd name="T6" fmla="*/ 0 w 668"/>
              <a:gd name="T7" fmla="*/ 655 h 876"/>
              <a:gd name="T8" fmla="*/ 0 w 668"/>
              <a:gd name="T9" fmla="*/ 0 h 876"/>
              <a:gd name="T10" fmla="*/ 668 w 668"/>
              <a:gd name="T11" fmla="*/ 0 h 876"/>
              <a:gd name="T12" fmla="*/ 668 w 668"/>
              <a:gd name="T13" fmla="*/ 666 h 876"/>
              <a:gd name="T14" fmla="*/ 459 w 668"/>
              <a:gd name="T15" fmla="*/ 876 h 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8" h="876">
                <a:moveTo>
                  <a:pt x="459" y="876"/>
                </a:moveTo>
                <a:lnTo>
                  <a:pt x="459" y="876"/>
                </a:lnTo>
                <a:lnTo>
                  <a:pt x="220" y="876"/>
                </a:lnTo>
                <a:cubicBezTo>
                  <a:pt x="98" y="876"/>
                  <a:pt x="0" y="777"/>
                  <a:pt x="0" y="655"/>
                </a:cubicBezTo>
                <a:lnTo>
                  <a:pt x="0" y="0"/>
                </a:lnTo>
                <a:lnTo>
                  <a:pt x="668" y="0"/>
                </a:lnTo>
                <a:lnTo>
                  <a:pt x="668" y="666"/>
                </a:lnTo>
                <a:cubicBezTo>
                  <a:pt x="668" y="782"/>
                  <a:pt x="575" y="876"/>
                  <a:pt x="459" y="876"/>
                </a:cubicBezTo>
                <a:close/>
              </a:path>
            </a:pathLst>
          </a:custGeom>
          <a:solidFill>
            <a:srgbClr val="FFFFFF"/>
          </a:solidFill>
          <a:ln w="0">
            <a:solidFill>
              <a:srgbClr val="000000"/>
            </a:solidFill>
            <a:prstDash val="solid"/>
            <a:round/>
          </a:ln>
        </p:spPr>
        <p:txBody>
          <a:bodyPr vert="horz" wrap="square" lIns="91440" tIns="45720" rIns="91440" bIns="45720" numCol="1" anchor="t" anchorCtr="0" compatLnSpc="1"/>
          <a:lstStyle/>
          <a:p>
            <a:endParaRPr lang="zh-CN" altLang="en-US"/>
          </a:p>
        </p:txBody>
      </p:sp>
      <p:pic>
        <p:nvPicPr>
          <p:cNvPr id="26" name="图片 25"/>
          <p:cNvPicPr>
            <a:picLocks noChangeAspect="1"/>
          </p:cNvPicPr>
          <p:nvPr/>
        </p:nvPicPr>
        <p:blipFill>
          <a:blip r:embed="rId2"/>
          <a:stretch>
            <a:fillRect/>
          </a:stretch>
        </p:blipFill>
        <p:spPr>
          <a:xfrm>
            <a:off x="9891425" y="227237"/>
            <a:ext cx="475529" cy="286537"/>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84" y="5353107"/>
            <a:ext cx="5343155" cy="12161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1" y="369888"/>
            <a:ext cx="235192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23519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什么是实名认证？</a:t>
            </a:r>
            <a:endParaRPr lang="zh-CN" altLang="en-US" sz="2100" b="1" dirty="0">
              <a:latin typeface="宋体" panose="02010600030101010101" pitchFamily="2" charset="-122"/>
            </a:endParaRPr>
          </a:p>
        </p:txBody>
      </p:sp>
      <p:sp>
        <p:nvSpPr>
          <p:cNvPr id="32" name="矩形标注 12"/>
          <p:cNvSpPr/>
          <p:nvPr/>
        </p:nvSpPr>
        <p:spPr>
          <a:xfrm>
            <a:off x="340685" y="1568821"/>
            <a:ext cx="5581650" cy="2868181"/>
          </a:xfrm>
          <a:prstGeom prst="wedgeRectCallout">
            <a:avLst>
              <a:gd name="adj1" fmla="val -22553"/>
              <a:gd name="adj2" fmla="val 59820"/>
            </a:avLst>
          </a:prstGeom>
          <a:solidFill>
            <a:schemeClr val="tx1">
              <a:lumMod val="75000"/>
              <a:lumOff val="25000"/>
            </a:schemeClr>
          </a:solidFill>
          <a:ln w="28575">
            <a:solidFill>
              <a:schemeClr val="tx1">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74365" y="1664795"/>
            <a:ext cx="11593548" cy="4557563"/>
            <a:chOff x="445417" y="1188007"/>
            <a:chExt cx="11593548" cy="4557563"/>
          </a:xfrm>
        </p:grpSpPr>
        <p:sp>
          <p:nvSpPr>
            <p:cNvPr id="34" name="矩形 33"/>
            <p:cNvSpPr/>
            <p:nvPr/>
          </p:nvSpPr>
          <p:spPr>
            <a:xfrm>
              <a:off x="6015355" y="1188085"/>
              <a:ext cx="6023610" cy="1568450"/>
            </a:xfrm>
            <a:prstGeom prst="rect">
              <a:avLst/>
            </a:prstGeom>
          </p:spPr>
          <p:txBody>
            <a:bodyPr wrap="square">
              <a:spAutoFit/>
            </a:bodyPr>
            <a:lstStyle/>
            <a:p>
              <a:pPr indent="323850">
                <a:lnSpc>
                  <a:spcPct val="150000"/>
                </a:lnSpc>
                <a:spcBef>
                  <a:spcPts val="600"/>
                </a:spcBef>
              </a:pPr>
              <a:r>
                <a:rPr kumimoji="1" lang="zh-CN" altLang="en-US" sz="1600" dirty="0">
                  <a:solidFill>
                    <a:prstClr val="black"/>
                  </a:solidFill>
                  <a:latin typeface="宋体" panose="02010600030101010101" pitchFamily="2" charset="-122"/>
                  <a:ea typeface="宋体" panose="02010600030101010101" pitchFamily="2" charset="-122"/>
                  <a:cs typeface="微软雅黑" panose="020B0503020204020204" charset="-122"/>
                  <a:sym typeface="微软雅黑" panose="020B0503020204020204" charset="-122"/>
                </a:rPr>
                <a:t>实名认证是指：利用国家权威数据源对用户提交的个人或企业信息材料进行真实性校验，同时通过短信验证、人脸识别、企业对公打款等方式进行意愿确认的过程，</a:t>
              </a:r>
              <a:r>
                <a:rPr kumimoji="1" lang="zh-CN" altLang="en-US" sz="1600" b="1" dirty="0">
                  <a:solidFill>
                    <a:prstClr val="black"/>
                  </a:solidFill>
                  <a:latin typeface="宋体" panose="02010600030101010101" pitchFamily="2" charset="-122"/>
                  <a:ea typeface="宋体" panose="02010600030101010101" pitchFamily="2" charset="-122"/>
                  <a:cs typeface="微软雅黑" panose="020B0503020204020204" charset="-122"/>
                  <a:sym typeface="微软雅黑" panose="020B0503020204020204" charset="-122"/>
                </a:rPr>
                <a:t>通过实名认证可确保后续颁发的电子签名为本人专有。</a:t>
              </a:r>
              <a:endParaRPr kumimoji="1" lang="zh-CN" altLang="en-US" sz="1600" b="1" dirty="0">
                <a:solidFill>
                  <a:prstClr val="black"/>
                </a:solidFill>
                <a:latin typeface="宋体" panose="02010600030101010101" pitchFamily="2" charset="-122"/>
                <a:ea typeface="宋体" panose="02010600030101010101" pitchFamily="2" charset="-122"/>
                <a:cs typeface="微软雅黑" panose="020B0503020204020204" charset="-122"/>
                <a:sym typeface="微软雅黑" panose="020B0503020204020204" charset="-122"/>
              </a:endParaRPr>
            </a:p>
          </p:txBody>
        </p:sp>
        <p:pic>
          <p:nvPicPr>
            <p:cNvPr id="35" name="图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035" y="3442851"/>
              <a:ext cx="1034726" cy="1034726"/>
            </a:xfrm>
            <a:prstGeom prst="rect">
              <a:avLst/>
            </a:prstGeom>
          </p:spPr>
        </p:pic>
        <p:sp>
          <p:nvSpPr>
            <p:cNvPr id="36" name="标题 2"/>
            <p:cNvSpPr txBox="1"/>
            <p:nvPr/>
          </p:nvSpPr>
          <p:spPr>
            <a:xfrm>
              <a:off x="6567023" y="4814077"/>
              <a:ext cx="2291110" cy="502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2400" b="1" kern="1200" dirty="0">
                  <a:solidFill>
                    <a:schemeClr val="tx1">
                      <a:lumMod val="75000"/>
                      <a:lumOff val="25000"/>
                    </a:schemeClr>
                  </a:solidFill>
                  <a:effectLst/>
                  <a:latin typeface="微软雅黑" panose="020B0503020204020204" charset="-122"/>
                  <a:ea typeface="微软雅黑" panose="020B0503020204020204" charset="-122"/>
                  <a:cs typeface="+mj-cs"/>
                </a:defRPr>
              </a:lvl1pPr>
            </a:lstStyle>
            <a:p>
              <a:pPr lvl="0">
                <a:lnSpc>
                  <a:spcPct val="130000"/>
                </a:lnSpc>
                <a:spcBef>
                  <a:spcPts val="0"/>
                </a:spcBef>
                <a:defRPr/>
              </a:pPr>
              <a:r>
                <a:rPr lang="zh-CN" altLang="en-US" sz="2000" dirty="0">
                  <a:latin typeface="宋体" panose="02010600030101010101" pitchFamily="2" charset="-122"/>
                  <a:ea typeface="宋体" panose="02010600030101010101" pitchFamily="2" charset="-122"/>
                </a:rPr>
                <a:t>身份真实性校验</a:t>
              </a:r>
              <a:endParaRPr lang="zh-CN" altLang="en-US" sz="2000" dirty="0">
                <a:latin typeface="宋体" panose="02010600030101010101" pitchFamily="2" charset="-122"/>
                <a:ea typeface="宋体" panose="02010600030101010101" pitchFamily="2" charset="-122"/>
              </a:endParaRPr>
            </a:p>
          </p:txBody>
        </p:sp>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295" y="3520342"/>
              <a:ext cx="978142" cy="978142"/>
            </a:xfrm>
            <a:prstGeom prst="rect">
              <a:avLst/>
            </a:prstGeom>
          </p:spPr>
        </p:pic>
        <p:sp>
          <p:nvSpPr>
            <p:cNvPr id="38" name="标题 2"/>
            <p:cNvSpPr txBox="1"/>
            <p:nvPr/>
          </p:nvSpPr>
          <p:spPr>
            <a:xfrm>
              <a:off x="9893195" y="4814077"/>
              <a:ext cx="1561122" cy="502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2400" b="1" kern="1200" dirty="0">
                  <a:solidFill>
                    <a:schemeClr val="tx1">
                      <a:lumMod val="75000"/>
                      <a:lumOff val="25000"/>
                    </a:schemeClr>
                  </a:solidFill>
                  <a:effectLst/>
                  <a:latin typeface="微软雅黑" panose="020B0503020204020204" charset="-122"/>
                  <a:ea typeface="微软雅黑" panose="020B0503020204020204" charset="-122"/>
                  <a:cs typeface="+mj-cs"/>
                </a:defRPr>
              </a:lvl1pPr>
            </a:lstStyle>
            <a:p>
              <a:pPr lvl="0">
                <a:lnSpc>
                  <a:spcPct val="130000"/>
                </a:lnSpc>
                <a:spcBef>
                  <a:spcPts val="0"/>
                </a:spcBef>
                <a:defRPr/>
              </a:pPr>
              <a:r>
                <a:rPr lang="zh-CN" altLang="en-US" sz="2000" dirty="0">
                  <a:latin typeface="宋体" panose="02010600030101010101" pitchFamily="2" charset="-122"/>
                  <a:ea typeface="宋体" panose="02010600030101010101" pitchFamily="2" charset="-122"/>
                </a:rPr>
                <a:t>意愿性校验</a:t>
              </a:r>
              <a:endParaRPr lang="zh-CN" altLang="en-US" sz="2000" dirty="0">
                <a:latin typeface="宋体" panose="02010600030101010101" pitchFamily="2" charset="-122"/>
                <a:ea typeface="宋体" panose="02010600030101010101" pitchFamily="2" charset="-122"/>
              </a:endParaRPr>
            </a:p>
          </p:txBody>
        </p:sp>
        <p:sp>
          <p:nvSpPr>
            <p:cNvPr id="39" name="标题 2"/>
            <p:cNvSpPr txBox="1"/>
            <p:nvPr/>
          </p:nvSpPr>
          <p:spPr>
            <a:xfrm>
              <a:off x="8808020" y="3695134"/>
              <a:ext cx="612428" cy="5020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zh-CN" altLang="en-US" sz="2400" b="1" kern="1200" dirty="0">
                  <a:solidFill>
                    <a:schemeClr val="tx1">
                      <a:lumMod val="75000"/>
                      <a:lumOff val="25000"/>
                    </a:schemeClr>
                  </a:solidFill>
                  <a:effectLst/>
                  <a:latin typeface="微软雅黑" panose="020B0503020204020204" charset="-122"/>
                  <a:ea typeface="微软雅黑" panose="020B0503020204020204" charset="-122"/>
                  <a:cs typeface="+mj-cs"/>
                </a:defRPr>
              </a:lvl1pPr>
            </a:lstStyle>
            <a:p>
              <a:pPr lvl="0">
                <a:lnSpc>
                  <a:spcPct val="130000"/>
                </a:lnSpc>
                <a:spcBef>
                  <a:spcPts val="0"/>
                </a:spcBef>
                <a:defRPr/>
              </a:pPr>
              <a:r>
                <a:rPr lang="en-US" altLang="zh-CN" sz="4800" dirty="0"/>
                <a:t>+</a:t>
              </a:r>
              <a:endParaRPr lang="zh-CN" altLang="en-US" sz="4800" dirty="0"/>
            </a:p>
          </p:txBody>
        </p:sp>
        <p:pic>
          <p:nvPicPr>
            <p:cNvPr id="40" name="图片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69" y="4056188"/>
              <a:ext cx="3277402" cy="1689382"/>
            </a:xfrm>
            <a:prstGeom prst="rect">
              <a:avLst/>
            </a:prstGeom>
          </p:spPr>
        </p:pic>
        <p:sp>
          <p:nvSpPr>
            <p:cNvPr id="41" name="矩形 40"/>
            <p:cNvSpPr/>
            <p:nvPr/>
          </p:nvSpPr>
          <p:spPr>
            <a:xfrm>
              <a:off x="445417" y="1188007"/>
              <a:ext cx="5326002" cy="2721258"/>
            </a:xfrm>
            <a:prstGeom prst="rect">
              <a:avLst/>
            </a:prstGeom>
          </p:spPr>
          <p:txBody>
            <a:bodyPr wrap="square">
              <a:spAutoFit/>
            </a:bodyPr>
            <a:lstStyle/>
            <a:p>
              <a:pPr algn="ctr">
                <a:lnSpc>
                  <a:spcPts val="3000"/>
                </a:lnSpc>
              </a:pPr>
              <a:r>
                <a:rPr lang="en-US" altLang="zh-CN" sz="1400" b="1" dirty="0">
                  <a:solidFill>
                    <a:schemeClr val="bg1"/>
                  </a:solidFill>
                  <a:latin typeface="宋体" panose="02010600030101010101" pitchFamily="2" charset="-122"/>
                  <a:ea typeface="宋体" panose="02010600030101010101" pitchFamily="2" charset="-122"/>
                </a:rPr>
                <a:t>《</a:t>
              </a:r>
              <a:r>
                <a:rPr lang="zh-CN" altLang="en-US" sz="1400" b="1" dirty="0">
                  <a:solidFill>
                    <a:schemeClr val="bg1"/>
                  </a:solidFill>
                  <a:latin typeface="宋体" panose="02010600030101010101" pitchFamily="2" charset="-122"/>
                  <a:ea typeface="宋体" panose="02010600030101010101" pitchFamily="2" charset="-122"/>
                </a:rPr>
                <a:t>中华人民共和国电子签名法</a:t>
              </a:r>
              <a:r>
                <a:rPr lang="en-US" altLang="zh-CN" sz="1400" b="1" dirty="0">
                  <a:solidFill>
                    <a:schemeClr val="bg1"/>
                  </a:solidFill>
                  <a:latin typeface="宋体" panose="02010600030101010101" pitchFamily="2" charset="-122"/>
                  <a:ea typeface="宋体" panose="02010600030101010101" pitchFamily="2" charset="-122"/>
                </a:rPr>
                <a:t>》</a:t>
              </a:r>
              <a:endParaRPr lang="en-US" altLang="zh-CN" sz="1400" b="1" dirty="0">
                <a:solidFill>
                  <a:schemeClr val="bg1"/>
                </a:solidFill>
                <a:latin typeface="宋体" panose="02010600030101010101" pitchFamily="2" charset="-122"/>
                <a:ea typeface="宋体" panose="02010600030101010101" pitchFamily="2" charset="-122"/>
              </a:endParaRPr>
            </a:p>
            <a:p>
              <a:pPr>
                <a:lnSpc>
                  <a:spcPts val="2500"/>
                </a:lnSpc>
              </a:pPr>
              <a:r>
                <a:rPr lang="zh-CN" altLang="en-US" sz="1400" b="1" dirty="0">
                  <a:solidFill>
                    <a:schemeClr val="bg1"/>
                  </a:solidFill>
                  <a:latin typeface="宋体" panose="02010600030101010101" pitchFamily="2" charset="-122"/>
                  <a:ea typeface="宋体" panose="02010600030101010101" pitchFamily="2" charset="-122"/>
                </a:rPr>
                <a:t>第十三条规定</a:t>
              </a:r>
              <a:r>
                <a:rPr lang="zh-CN" altLang="en-US" sz="1200" dirty="0">
                  <a:solidFill>
                    <a:schemeClr val="bg1"/>
                  </a:solidFill>
                  <a:latin typeface="宋体" panose="02010600030101010101" pitchFamily="2" charset="-122"/>
                  <a:ea typeface="宋体" panose="02010600030101010101" pitchFamily="2" charset="-122"/>
                </a:rPr>
                <a:t>“电子签名同时符合下列条件的，视为可靠的电子签名：</a:t>
              </a:r>
              <a:br>
                <a:rPr lang="zh-CN" altLang="en-US" sz="1200" dirty="0">
                  <a:solidFill>
                    <a:schemeClr val="bg1"/>
                  </a:solidFill>
                  <a:latin typeface="宋体" panose="02010600030101010101" pitchFamily="2" charset="-122"/>
                  <a:ea typeface="宋体" panose="02010600030101010101" pitchFamily="2" charset="-122"/>
                </a:rPr>
              </a:br>
              <a:r>
                <a:rPr lang="en-US" altLang="zh-CN" sz="1200" dirty="0">
                  <a:solidFill>
                    <a:srgbClr val="FED33B"/>
                  </a:solidFill>
                  <a:latin typeface="宋体" panose="02010600030101010101" pitchFamily="2" charset="-122"/>
                  <a:ea typeface="宋体" panose="02010600030101010101" pitchFamily="2" charset="-122"/>
                </a:rPr>
                <a:t>1</a:t>
              </a:r>
              <a:r>
                <a:rPr lang="zh-CN" altLang="en-US" sz="1200" dirty="0">
                  <a:solidFill>
                    <a:srgbClr val="FED33B"/>
                  </a:solidFill>
                  <a:latin typeface="宋体" panose="02010600030101010101" pitchFamily="2" charset="-122"/>
                  <a:ea typeface="宋体" panose="02010600030101010101" pitchFamily="2" charset="-122"/>
                </a:rPr>
                <a:t>、电子签名制作数据用于电子签名时，属于电子签名人</a:t>
              </a:r>
              <a:r>
                <a:rPr lang="zh-CN" altLang="en-US" sz="2400" b="1" dirty="0">
                  <a:solidFill>
                    <a:srgbClr val="FED33B"/>
                  </a:solidFill>
                  <a:latin typeface="宋体" panose="02010600030101010101" pitchFamily="2" charset="-122"/>
                  <a:ea typeface="宋体" panose="02010600030101010101" pitchFamily="2" charset="-122"/>
                </a:rPr>
                <a:t>专有</a:t>
              </a:r>
              <a:r>
                <a:rPr lang="zh-CN" altLang="en-US" sz="1200" dirty="0">
                  <a:solidFill>
                    <a:srgbClr val="FED33B"/>
                  </a:solidFill>
                  <a:latin typeface="宋体" panose="02010600030101010101" pitchFamily="2" charset="-122"/>
                  <a:ea typeface="宋体" panose="02010600030101010101" pitchFamily="2" charset="-122"/>
                </a:rPr>
                <a:t>；</a:t>
              </a:r>
              <a:endParaRPr lang="zh-CN" altLang="en-US" sz="1200" dirty="0">
                <a:solidFill>
                  <a:srgbClr val="FED33B"/>
                </a:solidFill>
                <a:latin typeface="宋体" panose="02010600030101010101" pitchFamily="2" charset="-122"/>
                <a:ea typeface="宋体" panose="02010600030101010101" pitchFamily="2" charset="-122"/>
              </a:endParaRPr>
            </a:p>
            <a:p>
              <a:pPr>
                <a:lnSpc>
                  <a:spcPts val="2500"/>
                </a:lnSpc>
              </a:pPr>
              <a:r>
                <a:rPr lang="en-US" altLang="zh-CN" sz="1200" dirty="0">
                  <a:solidFill>
                    <a:schemeClr val="bg2">
                      <a:lumMod val="50000"/>
                    </a:schemeClr>
                  </a:solidFill>
                  <a:latin typeface="宋体" panose="02010600030101010101" pitchFamily="2" charset="-122"/>
                  <a:ea typeface="宋体" panose="02010600030101010101" pitchFamily="2" charset="-122"/>
                </a:rPr>
                <a:t>2</a:t>
              </a:r>
              <a:r>
                <a:rPr lang="zh-CN" altLang="en-US" sz="1200" dirty="0">
                  <a:solidFill>
                    <a:schemeClr val="bg2">
                      <a:lumMod val="50000"/>
                    </a:schemeClr>
                  </a:solidFill>
                  <a:latin typeface="宋体" panose="02010600030101010101" pitchFamily="2" charset="-122"/>
                  <a:ea typeface="宋体" panose="02010600030101010101" pitchFamily="2" charset="-122"/>
                </a:rPr>
                <a:t>、签署时电子签名制作数据仅由电子签名人控制；</a:t>
              </a:r>
              <a:endParaRPr lang="zh-CN" altLang="en-US" sz="1200" dirty="0">
                <a:solidFill>
                  <a:schemeClr val="bg2">
                    <a:lumMod val="50000"/>
                  </a:schemeClr>
                </a:solidFill>
                <a:latin typeface="宋体" panose="02010600030101010101" pitchFamily="2" charset="-122"/>
                <a:ea typeface="宋体" panose="02010600030101010101" pitchFamily="2" charset="-122"/>
              </a:endParaRPr>
            </a:p>
            <a:p>
              <a:pPr>
                <a:lnSpc>
                  <a:spcPts val="2500"/>
                </a:lnSpc>
              </a:pPr>
              <a:r>
                <a:rPr lang="en-US" altLang="zh-CN" sz="1200" dirty="0">
                  <a:solidFill>
                    <a:schemeClr val="bg2">
                      <a:lumMod val="50000"/>
                    </a:schemeClr>
                  </a:solidFill>
                  <a:latin typeface="宋体" panose="02010600030101010101" pitchFamily="2" charset="-122"/>
                  <a:ea typeface="宋体" panose="02010600030101010101" pitchFamily="2" charset="-122"/>
                </a:rPr>
                <a:t>3</a:t>
              </a:r>
              <a:r>
                <a:rPr lang="zh-CN" altLang="en-US" sz="1200" dirty="0">
                  <a:solidFill>
                    <a:schemeClr val="bg2">
                      <a:lumMod val="50000"/>
                    </a:schemeClr>
                  </a:solidFill>
                  <a:latin typeface="宋体" panose="02010600030101010101" pitchFamily="2" charset="-122"/>
                  <a:ea typeface="宋体" panose="02010600030101010101" pitchFamily="2" charset="-122"/>
                </a:rPr>
                <a:t>、签署后对电子签名的任何改动能够被发现；</a:t>
              </a:r>
              <a:endParaRPr lang="zh-CN" altLang="en-US" sz="1200" dirty="0">
                <a:solidFill>
                  <a:schemeClr val="bg2">
                    <a:lumMod val="50000"/>
                  </a:schemeClr>
                </a:solidFill>
                <a:latin typeface="宋体" panose="02010600030101010101" pitchFamily="2" charset="-122"/>
                <a:ea typeface="宋体" panose="02010600030101010101" pitchFamily="2" charset="-122"/>
              </a:endParaRPr>
            </a:p>
            <a:p>
              <a:pPr>
                <a:lnSpc>
                  <a:spcPts val="2500"/>
                </a:lnSpc>
              </a:pPr>
              <a:r>
                <a:rPr lang="en-US" altLang="zh-CN" sz="1200" dirty="0">
                  <a:solidFill>
                    <a:schemeClr val="bg2">
                      <a:lumMod val="50000"/>
                    </a:schemeClr>
                  </a:solidFill>
                  <a:latin typeface="宋体" panose="02010600030101010101" pitchFamily="2" charset="-122"/>
                  <a:ea typeface="宋体" panose="02010600030101010101" pitchFamily="2" charset="-122"/>
                </a:rPr>
                <a:t>4</a:t>
              </a:r>
              <a:r>
                <a:rPr lang="zh-CN" altLang="en-US" sz="1200" dirty="0">
                  <a:solidFill>
                    <a:schemeClr val="bg2">
                      <a:lumMod val="50000"/>
                    </a:schemeClr>
                  </a:solidFill>
                  <a:latin typeface="宋体" panose="02010600030101010101" pitchFamily="2" charset="-122"/>
                  <a:ea typeface="宋体" panose="02010600030101010101" pitchFamily="2" charset="-122"/>
                </a:rPr>
                <a:t>、签署后对数据电文内容和形式的任何改动能够被发现。当事人也可以选择使用符合其约定的可靠的条件的电子签名。</a:t>
              </a:r>
              <a:endParaRPr lang="zh-CN" altLang="en-US" sz="1200" dirty="0">
                <a:solidFill>
                  <a:schemeClr val="bg2">
                    <a:lumMod val="50000"/>
                  </a:schemeClr>
                </a:solidFill>
                <a:latin typeface="宋体" panose="02010600030101010101" pitchFamily="2" charset="-122"/>
                <a:ea typeface="宋体" panose="02010600030101010101" pitchFamily="2" charset="-122"/>
              </a:endParaRPr>
            </a:p>
            <a:p>
              <a:pPr>
                <a:lnSpc>
                  <a:spcPts val="2500"/>
                </a:lnSpc>
              </a:pPr>
              <a:r>
                <a:rPr lang="zh-CN" altLang="en-US" sz="1400" b="1" dirty="0">
                  <a:solidFill>
                    <a:schemeClr val="bg1"/>
                  </a:solidFill>
                  <a:latin typeface="宋体" panose="02010600030101010101" pitchFamily="2" charset="-122"/>
                  <a:ea typeface="宋体" panose="02010600030101010101" pitchFamily="2" charset="-122"/>
                </a:rPr>
                <a:t>第十四条规定</a:t>
              </a:r>
              <a:r>
                <a:rPr lang="en-US" altLang="zh-CN" sz="1400" b="1" dirty="0">
                  <a:solidFill>
                    <a:schemeClr val="bg1"/>
                  </a:solidFill>
                  <a:latin typeface="宋体" panose="02010600030101010101" pitchFamily="2" charset="-122"/>
                  <a:ea typeface="宋体" panose="02010600030101010101" pitchFamily="2" charset="-122"/>
                </a:rPr>
                <a:t> </a:t>
              </a:r>
              <a:r>
                <a:rPr lang="zh-CN" altLang="en-US" sz="1200" u="sng" dirty="0">
                  <a:solidFill>
                    <a:schemeClr val="bg1"/>
                  </a:solidFill>
                  <a:latin typeface="宋体" panose="02010600030101010101" pitchFamily="2" charset="-122"/>
                  <a:ea typeface="宋体" panose="02010600030101010101" pitchFamily="2" charset="-122"/>
                </a:rPr>
                <a:t>可靠的电子签名与手写签名或者盖章具有同等的法律效力。</a:t>
              </a:r>
              <a:endParaRPr lang="zh-CN" altLang="en-US" sz="1200" u="sng" dirty="0">
                <a:solidFill>
                  <a:schemeClr val="bg1"/>
                </a:solidFill>
                <a:latin typeface="宋体" panose="02010600030101010101" pitchFamily="2" charset="-122"/>
                <a:ea typeface="宋体" panose="02010600030101010101" pitchFamily="2"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 y="369888"/>
            <a:ext cx="20165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18101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实名认证流程</a:t>
            </a:r>
            <a:endParaRPr lang="zh-CN" altLang="en-US" sz="2100" b="1" dirty="0">
              <a:latin typeface="宋体" panose="02010600030101010101" pitchFamily="2" charset="-122"/>
            </a:endParaRPr>
          </a:p>
        </p:txBody>
      </p:sp>
      <p:grpSp>
        <p:nvGrpSpPr>
          <p:cNvPr id="20" name="组合 19"/>
          <p:cNvGrpSpPr/>
          <p:nvPr/>
        </p:nvGrpSpPr>
        <p:grpSpPr>
          <a:xfrm>
            <a:off x="5097601" y="2405850"/>
            <a:ext cx="2031631" cy="461638"/>
            <a:chOff x="781235" y="2565648"/>
            <a:chExt cx="2031631" cy="461638"/>
          </a:xfrm>
        </p:grpSpPr>
        <p:sp>
          <p:nvSpPr>
            <p:cNvPr id="21" name="矩形 20"/>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身份真实性验证</a:t>
              </a:r>
              <a:endParaRPr lang="zh-CN" altLang="en-US" sz="1400" dirty="0">
                <a:solidFill>
                  <a:schemeClr val="tx1"/>
                </a:solidFill>
                <a:latin typeface="宋体" panose="02010600030101010101" pitchFamily="2" charset="-122"/>
                <a:ea typeface="宋体" panose="02010600030101010101" pitchFamily="2" charset="-122"/>
              </a:endParaRPr>
            </a:p>
          </p:txBody>
        </p:sp>
      </p:grpSp>
      <p:grpSp>
        <p:nvGrpSpPr>
          <p:cNvPr id="23" name="组合 22"/>
          <p:cNvGrpSpPr/>
          <p:nvPr/>
        </p:nvGrpSpPr>
        <p:grpSpPr>
          <a:xfrm>
            <a:off x="7688525" y="2384766"/>
            <a:ext cx="2031631" cy="461638"/>
            <a:chOff x="781235" y="2565648"/>
            <a:chExt cx="2031631" cy="461638"/>
          </a:xfrm>
        </p:grpSpPr>
        <p:sp>
          <p:nvSpPr>
            <p:cNvPr id="24" name="矩形 23"/>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本人意愿认证</a:t>
              </a:r>
              <a:endParaRPr lang="zh-CN" altLang="en-US" sz="1400" dirty="0">
                <a:solidFill>
                  <a:schemeClr val="tx1"/>
                </a:solidFill>
                <a:latin typeface="宋体" panose="02010600030101010101" pitchFamily="2" charset="-122"/>
                <a:ea typeface="宋体" panose="02010600030101010101" pitchFamily="2" charset="-122"/>
              </a:endParaRPr>
            </a:p>
          </p:txBody>
        </p:sp>
      </p:grpSp>
      <p:cxnSp>
        <p:nvCxnSpPr>
          <p:cNvPr id="30" name="直接箭头连接符 29"/>
          <p:cNvCxnSpPr/>
          <p:nvPr/>
        </p:nvCxnSpPr>
        <p:spPr>
          <a:xfrm>
            <a:off x="7225892" y="2636668"/>
            <a:ext cx="381740"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97600" y="1615736"/>
            <a:ext cx="2031632" cy="381683"/>
          </a:xfrm>
          <a:prstGeom prst="rect">
            <a:avLst/>
          </a:prstGeom>
          <a:solidFill>
            <a:schemeClr val="accent5">
              <a:lumMod val="20000"/>
              <a:lumOff val="80000"/>
            </a:schemeClr>
          </a:solidFill>
        </p:spPr>
        <p:txBody>
          <a:bodyPr wrap="square" rtlCol="0">
            <a:spAutoFit/>
          </a:bodyPr>
          <a:lstStyle/>
          <a:p>
            <a:r>
              <a:rPr lang="zh-CN" altLang="en-US" dirty="0"/>
              <a:t>    </a:t>
            </a:r>
            <a:r>
              <a:rPr lang="zh-CN" altLang="en-US" dirty="0">
                <a:latin typeface="宋体" panose="02010600030101010101" pitchFamily="2" charset="-122"/>
                <a:ea typeface="宋体" panose="02010600030101010101" pitchFamily="2" charset="-122"/>
              </a:rPr>
              <a:t>个人实名认证</a:t>
            </a:r>
            <a:endParaRPr lang="zh-CN" altLang="en-US" dirty="0">
              <a:latin typeface="宋体" panose="02010600030101010101" pitchFamily="2" charset="-122"/>
              <a:ea typeface="宋体" panose="02010600030101010101" pitchFamily="2" charset="-122"/>
            </a:endParaRPr>
          </a:p>
        </p:txBody>
      </p:sp>
      <p:grpSp>
        <p:nvGrpSpPr>
          <p:cNvPr id="47" name="组合 46"/>
          <p:cNvGrpSpPr/>
          <p:nvPr/>
        </p:nvGrpSpPr>
        <p:grpSpPr>
          <a:xfrm>
            <a:off x="2471843" y="2405850"/>
            <a:ext cx="2550908" cy="893929"/>
            <a:chOff x="2471843" y="2405850"/>
            <a:chExt cx="2550908" cy="893929"/>
          </a:xfrm>
        </p:grpSpPr>
        <p:grpSp>
          <p:nvGrpSpPr>
            <p:cNvPr id="5" name="组合 4"/>
            <p:cNvGrpSpPr/>
            <p:nvPr/>
          </p:nvGrpSpPr>
          <p:grpSpPr>
            <a:xfrm>
              <a:off x="2506677" y="2405850"/>
              <a:ext cx="2031631" cy="461638"/>
              <a:chOff x="781235" y="2565648"/>
              <a:chExt cx="2031631" cy="461638"/>
            </a:xfrm>
          </p:grpSpPr>
          <p:sp>
            <p:nvSpPr>
              <p:cNvPr id="2" name="矩形 1"/>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身份信息采集</a:t>
                </a:r>
                <a:endParaRPr lang="zh-CN" altLang="en-US" sz="1400" dirty="0">
                  <a:solidFill>
                    <a:schemeClr val="tx1"/>
                  </a:solidFill>
                  <a:latin typeface="宋体" panose="02010600030101010101" pitchFamily="2" charset="-122"/>
                  <a:ea typeface="宋体" panose="02010600030101010101" pitchFamily="2" charset="-122"/>
                </a:endParaRPr>
              </a:p>
            </p:txBody>
          </p:sp>
        </p:grpSp>
        <p:cxnSp>
          <p:nvCxnSpPr>
            <p:cNvPr id="9" name="直接箭头连接符 8"/>
            <p:cNvCxnSpPr/>
            <p:nvPr/>
          </p:nvCxnSpPr>
          <p:spPr>
            <a:xfrm>
              <a:off x="4641011" y="2636668"/>
              <a:ext cx="381740"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471843"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自动识别并提取证件中的人脸图像等关键信息</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grpSp>
      <p:sp>
        <p:nvSpPr>
          <p:cNvPr id="42" name="文本框 41"/>
          <p:cNvSpPr txBox="1"/>
          <p:nvPr/>
        </p:nvSpPr>
        <p:spPr>
          <a:xfrm>
            <a:off x="5097601"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通过相关权威数据源接口，检验证件信息是否真实准确</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sp>
        <p:nvSpPr>
          <p:cNvPr id="43" name="文本框 42"/>
          <p:cNvSpPr txBox="1"/>
          <p:nvPr/>
        </p:nvSpPr>
        <p:spPr>
          <a:xfrm>
            <a:off x="7688525"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通过活体检测，人脸比对判断是否用户本人操作</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cxnSp>
        <p:nvCxnSpPr>
          <p:cNvPr id="18" name="直接连接符 17"/>
          <p:cNvCxnSpPr/>
          <p:nvPr/>
        </p:nvCxnSpPr>
        <p:spPr>
          <a:xfrm>
            <a:off x="7225892" y="1806577"/>
            <a:ext cx="44571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26128" y="1806577"/>
            <a:ext cx="459662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26128" y="1806577"/>
            <a:ext cx="0" cy="16224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26128" y="3429000"/>
            <a:ext cx="112568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11683014" y="1806577"/>
            <a:ext cx="0" cy="16224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26128" y="4144790"/>
            <a:ext cx="11256886" cy="1813264"/>
            <a:chOff x="426128" y="1615736"/>
            <a:chExt cx="11256886" cy="1813264"/>
          </a:xfrm>
        </p:grpSpPr>
        <p:sp>
          <p:nvSpPr>
            <p:cNvPr id="63" name="文本框 62"/>
            <p:cNvSpPr txBox="1"/>
            <p:nvPr/>
          </p:nvSpPr>
          <p:spPr>
            <a:xfrm>
              <a:off x="5097600" y="1615736"/>
              <a:ext cx="2031632" cy="381683"/>
            </a:xfrm>
            <a:prstGeom prst="rect">
              <a:avLst/>
            </a:prstGeom>
            <a:solidFill>
              <a:schemeClr val="accent5">
                <a:lumMod val="20000"/>
                <a:lumOff val="80000"/>
              </a:schemeClr>
            </a:solidFill>
          </p:spPr>
          <p:txBody>
            <a:bodyPr wrap="square" rtlCol="0">
              <a:spAutoFit/>
            </a:bodyPr>
            <a:lstStyle/>
            <a:p>
              <a:r>
                <a:rPr lang="zh-CN" altLang="en-US" dirty="0"/>
                <a:t>    </a:t>
              </a:r>
              <a:r>
                <a:rPr lang="zh-CN" altLang="en-US" dirty="0">
                  <a:latin typeface="宋体" panose="02010600030101010101" pitchFamily="2" charset="-122"/>
                  <a:ea typeface="宋体" panose="02010600030101010101" pitchFamily="2" charset="-122"/>
                </a:rPr>
                <a:t>企业实名认证</a:t>
              </a:r>
              <a:endParaRPr lang="zh-CN" altLang="en-US" dirty="0">
                <a:latin typeface="宋体" panose="02010600030101010101" pitchFamily="2" charset="-122"/>
                <a:ea typeface="宋体" panose="02010600030101010101" pitchFamily="2" charset="-122"/>
              </a:endParaRPr>
            </a:p>
          </p:txBody>
        </p:sp>
        <p:cxnSp>
          <p:nvCxnSpPr>
            <p:cNvPr id="53" name="直接连接符 52"/>
            <p:cNvCxnSpPr/>
            <p:nvPr/>
          </p:nvCxnSpPr>
          <p:spPr>
            <a:xfrm>
              <a:off x="7225892" y="1806577"/>
              <a:ext cx="445712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426129" y="1806577"/>
              <a:ext cx="459662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26128" y="1806577"/>
              <a:ext cx="0" cy="16224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26128" y="3429000"/>
              <a:ext cx="1125688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683014" y="1806577"/>
              <a:ext cx="0" cy="162242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1029559" y="4880693"/>
            <a:ext cx="10196733" cy="913981"/>
            <a:chOff x="1088406" y="4873284"/>
            <a:chExt cx="10196733" cy="913981"/>
          </a:xfrm>
        </p:grpSpPr>
        <p:grpSp>
          <p:nvGrpSpPr>
            <p:cNvPr id="76" name="组合 75"/>
            <p:cNvGrpSpPr/>
            <p:nvPr/>
          </p:nvGrpSpPr>
          <p:grpSpPr>
            <a:xfrm>
              <a:off x="1088406" y="4873284"/>
              <a:ext cx="2550908" cy="893929"/>
              <a:chOff x="2471843" y="2405850"/>
              <a:chExt cx="2550908" cy="893929"/>
            </a:xfrm>
          </p:grpSpPr>
          <p:grpSp>
            <p:nvGrpSpPr>
              <p:cNvPr id="77" name="组合 76"/>
              <p:cNvGrpSpPr/>
              <p:nvPr/>
            </p:nvGrpSpPr>
            <p:grpSpPr>
              <a:xfrm>
                <a:off x="2506677" y="2405850"/>
                <a:ext cx="2031631" cy="461638"/>
                <a:chOff x="781235" y="2565648"/>
                <a:chExt cx="2031631" cy="461638"/>
              </a:xfrm>
            </p:grpSpPr>
            <p:sp>
              <p:nvSpPr>
                <p:cNvPr id="80" name="矩形 79"/>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管理员</a:t>
                  </a:r>
                  <a:r>
                    <a:rPr lang="en-US" altLang="zh-CN" sz="1400" dirty="0">
                      <a:solidFill>
                        <a:schemeClr val="tx1"/>
                      </a:solidFill>
                      <a:latin typeface="宋体" panose="02010600030101010101" pitchFamily="2" charset="-122"/>
                      <a:ea typeface="宋体" panose="02010600030101010101" pitchFamily="2" charset="-122"/>
                    </a:rPr>
                    <a:t>/</a:t>
                  </a:r>
                  <a:r>
                    <a:rPr lang="zh-CN" altLang="en-US" sz="1400" dirty="0">
                      <a:solidFill>
                        <a:schemeClr val="tx1"/>
                      </a:solidFill>
                      <a:latin typeface="宋体" panose="02010600030101010101" pitchFamily="2" charset="-122"/>
                      <a:ea typeface="宋体" panose="02010600030101010101" pitchFamily="2" charset="-122"/>
                    </a:rPr>
                    <a:t>法人身份验证</a:t>
                  </a:r>
                  <a:endParaRPr lang="zh-CN" altLang="en-US" sz="1400" dirty="0">
                    <a:solidFill>
                      <a:schemeClr val="tx1"/>
                    </a:solidFill>
                    <a:latin typeface="宋体" panose="02010600030101010101" pitchFamily="2" charset="-122"/>
                    <a:ea typeface="宋体" panose="02010600030101010101" pitchFamily="2" charset="-122"/>
                  </a:endParaRPr>
                </a:p>
              </p:txBody>
            </p:sp>
          </p:grpSp>
          <p:cxnSp>
            <p:nvCxnSpPr>
              <p:cNvPr id="78" name="直接箭头连接符 77"/>
              <p:cNvCxnSpPr/>
              <p:nvPr/>
            </p:nvCxnSpPr>
            <p:spPr>
              <a:xfrm>
                <a:off x="4641011" y="2636668"/>
                <a:ext cx="381740"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2471843"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对企业法人</a:t>
                </a:r>
                <a:r>
                  <a:rPr lang="en-US" altLang="zh-CN" sz="1000" dirty="0">
                    <a:solidFill>
                      <a:schemeClr val="bg1">
                        <a:lumMod val="50000"/>
                      </a:schemeClr>
                    </a:solidFill>
                    <a:latin typeface="宋体" panose="02010600030101010101" pitchFamily="2" charset="-122"/>
                    <a:ea typeface="宋体" panose="02010600030101010101" pitchFamily="2" charset="-122"/>
                  </a:rPr>
                  <a:t>/</a:t>
                </a:r>
                <a:r>
                  <a:rPr lang="zh-CN" altLang="en-US" sz="1000" dirty="0">
                    <a:solidFill>
                      <a:schemeClr val="bg1">
                        <a:lumMod val="50000"/>
                      </a:schemeClr>
                    </a:solidFill>
                    <a:latin typeface="宋体" panose="02010600030101010101" pitchFamily="2" charset="-122"/>
                    <a:ea typeface="宋体" panose="02010600030101010101" pitchFamily="2" charset="-122"/>
                  </a:rPr>
                  <a:t>管理员的身份信息及意愿进行认证</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grpSp>
        <p:grpSp>
          <p:nvGrpSpPr>
            <p:cNvPr id="82" name="组合 81"/>
            <p:cNvGrpSpPr/>
            <p:nvPr/>
          </p:nvGrpSpPr>
          <p:grpSpPr>
            <a:xfrm>
              <a:off x="3742017" y="4873284"/>
              <a:ext cx="2550908" cy="893929"/>
              <a:chOff x="2471843" y="2405850"/>
              <a:chExt cx="2550908" cy="893929"/>
            </a:xfrm>
          </p:grpSpPr>
          <p:grpSp>
            <p:nvGrpSpPr>
              <p:cNvPr id="83" name="组合 82"/>
              <p:cNvGrpSpPr/>
              <p:nvPr/>
            </p:nvGrpSpPr>
            <p:grpSpPr>
              <a:xfrm>
                <a:off x="2506677" y="2405850"/>
                <a:ext cx="2031631" cy="461638"/>
                <a:chOff x="781235" y="2565648"/>
                <a:chExt cx="2031631" cy="461638"/>
              </a:xfrm>
            </p:grpSpPr>
            <p:sp>
              <p:nvSpPr>
                <p:cNvPr id="86" name="矩形 85"/>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企业信息采集</a:t>
                  </a:r>
                  <a:endParaRPr lang="zh-CN" altLang="en-US" sz="1400" dirty="0">
                    <a:solidFill>
                      <a:schemeClr val="tx1"/>
                    </a:solidFill>
                    <a:latin typeface="宋体" panose="02010600030101010101" pitchFamily="2" charset="-122"/>
                    <a:ea typeface="宋体" panose="02010600030101010101" pitchFamily="2" charset="-122"/>
                  </a:endParaRPr>
                </a:p>
              </p:txBody>
            </p:sp>
          </p:grpSp>
          <p:cxnSp>
            <p:nvCxnSpPr>
              <p:cNvPr id="84" name="直接箭头连接符 83"/>
              <p:cNvCxnSpPr/>
              <p:nvPr/>
            </p:nvCxnSpPr>
            <p:spPr>
              <a:xfrm>
                <a:off x="4641011" y="2636668"/>
                <a:ext cx="381740"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p:cNvSpPr txBox="1"/>
              <p:nvPr/>
            </p:nvSpPr>
            <p:spPr>
              <a:xfrm>
                <a:off x="2471843"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自动识别并提取营业执照中的关键信息</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grpSp>
        <p:grpSp>
          <p:nvGrpSpPr>
            <p:cNvPr id="88" name="组合 87"/>
            <p:cNvGrpSpPr/>
            <p:nvPr/>
          </p:nvGrpSpPr>
          <p:grpSpPr>
            <a:xfrm>
              <a:off x="6416682" y="4873284"/>
              <a:ext cx="2550908" cy="893929"/>
              <a:chOff x="2471843" y="2405850"/>
              <a:chExt cx="2550908" cy="893929"/>
            </a:xfrm>
          </p:grpSpPr>
          <p:grpSp>
            <p:nvGrpSpPr>
              <p:cNvPr id="89" name="组合 88"/>
              <p:cNvGrpSpPr/>
              <p:nvPr/>
            </p:nvGrpSpPr>
            <p:grpSpPr>
              <a:xfrm>
                <a:off x="2506677" y="2405850"/>
                <a:ext cx="2031631" cy="461638"/>
                <a:chOff x="781235" y="2565648"/>
                <a:chExt cx="2031631" cy="461638"/>
              </a:xfrm>
            </p:grpSpPr>
            <p:sp>
              <p:nvSpPr>
                <p:cNvPr id="92" name="矩形 91"/>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企业信息验证</a:t>
                  </a:r>
                  <a:endParaRPr lang="zh-CN" altLang="en-US" sz="1400" dirty="0">
                    <a:solidFill>
                      <a:schemeClr val="tx1"/>
                    </a:solidFill>
                    <a:latin typeface="宋体" panose="02010600030101010101" pitchFamily="2" charset="-122"/>
                    <a:ea typeface="宋体" panose="02010600030101010101" pitchFamily="2" charset="-122"/>
                  </a:endParaRPr>
                </a:p>
              </p:txBody>
            </p:sp>
          </p:grpSp>
          <p:cxnSp>
            <p:nvCxnSpPr>
              <p:cNvPr id="90" name="直接箭头连接符 89"/>
              <p:cNvCxnSpPr/>
              <p:nvPr/>
            </p:nvCxnSpPr>
            <p:spPr>
              <a:xfrm>
                <a:off x="4641011" y="2636668"/>
                <a:ext cx="381740" cy="0"/>
              </a:xfrm>
              <a:prstGeom prst="straightConnector1">
                <a:avLst/>
              </a:prstGeom>
              <a:ln>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文本框 90"/>
              <p:cNvSpPr txBox="1"/>
              <p:nvPr/>
            </p:nvSpPr>
            <p:spPr>
              <a:xfrm>
                <a:off x="2471843" y="2899669"/>
                <a:ext cx="203163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通过权威数据源接口，验证营业执照信息是否真实准确</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grpSp>
        <p:grpSp>
          <p:nvGrpSpPr>
            <p:cNvPr id="94" name="组合 93"/>
            <p:cNvGrpSpPr/>
            <p:nvPr/>
          </p:nvGrpSpPr>
          <p:grpSpPr>
            <a:xfrm>
              <a:off x="8904088" y="4893336"/>
              <a:ext cx="2381051" cy="893929"/>
              <a:chOff x="2303966" y="2405850"/>
              <a:chExt cx="2381051" cy="893929"/>
            </a:xfrm>
          </p:grpSpPr>
          <p:grpSp>
            <p:nvGrpSpPr>
              <p:cNvPr id="95" name="组合 94"/>
              <p:cNvGrpSpPr/>
              <p:nvPr/>
            </p:nvGrpSpPr>
            <p:grpSpPr>
              <a:xfrm>
                <a:off x="2506677" y="2405850"/>
                <a:ext cx="2031631" cy="461638"/>
                <a:chOff x="781235" y="2565648"/>
                <a:chExt cx="2031631" cy="461638"/>
              </a:xfrm>
            </p:grpSpPr>
            <p:sp>
              <p:nvSpPr>
                <p:cNvPr id="98" name="矩形 97"/>
                <p:cNvSpPr/>
                <p:nvPr/>
              </p:nvSpPr>
              <p:spPr>
                <a:xfrm>
                  <a:off x="781235" y="2565648"/>
                  <a:ext cx="2031631" cy="4616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816067" y="2597829"/>
                  <a:ext cx="1961965" cy="397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宋体" panose="02010600030101010101" pitchFamily="2" charset="-122"/>
                      <a:ea typeface="宋体" panose="02010600030101010101" pitchFamily="2" charset="-122"/>
                    </a:rPr>
                    <a:t>企业授权意愿验证</a:t>
                  </a:r>
                  <a:endParaRPr lang="zh-CN" altLang="en-US" sz="1400" dirty="0">
                    <a:solidFill>
                      <a:schemeClr val="tx1"/>
                    </a:solidFill>
                    <a:latin typeface="宋体" panose="02010600030101010101" pitchFamily="2" charset="-122"/>
                    <a:ea typeface="宋体" panose="02010600030101010101" pitchFamily="2" charset="-122"/>
                  </a:endParaRPr>
                </a:p>
              </p:txBody>
            </p:sp>
          </p:grpSp>
          <p:sp>
            <p:nvSpPr>
              <p:cNvPr id="97" name="文本框 96"/>
              <p:cNvSpPr txBox="1"/>
              <p:nvPr/>
            </p:nvSpPr>
            <p:spPr>
              <a:xfrm>
                <a:off x="2303966" y="2899669"/>
                <a:ext cx="2381051" cy="400110"/>
              </a:xfrm>
              <a:prstGeom prst="rect">
                <a:avLst/>
              </a:prstGeom>
              <a:noFill/>
            </p:spPr>
            <p:txBody>
              <a:bodyPr wrap="square" rtlCol="0">
                <a:spAutoFit/>
              </a:bodyPr>
              <a:lstStyle/>
              <a:p>
                <a:pPr algn="ctr"/>
                <a:r>
                  <a:rPr lang="zh-CN" altLang="en-US" sz="1000" dirty="0">
                    <a:solidFill>
                      <a:schemeClr val="bg1">
                        <a:lumMod val="50000"/>
                      </a:schemeClr>
                    </a:solidFill>
                    <a:latin typeface="宋体" panose="02010600030101010101" pitchFamily="2" charset="-122"/>
                    <a:ea typeface="宋体" panose="02010600030101010101" pitchFamily="2" charset="-122"/>
                  </a:rPr>
                  <a:t>通过银行对公账户打款或企业认证授权书等方式核验是否企业自身申请验证</a:t>
                </a:r>
                <a:endParaRPr lang="zh-CN" altLang="en-US" sz="1000" dirty="0">
                  <a:solidFill>
                    <a:schemeClr val="bg1">
                      <a:lumMod val="50000"/>
                    </a:schemeClr>
                  </a:solidFill>
                  <a:latin typeface="宋体" panose="02010600030101010101" pitchFamily="2" charset="-122"/>
                  <a:ea typeface="宋体" panose="02010600030101010101" pitchFamily="2" charset="-122"/>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 y="369888"/>
            <a:ext cx="20165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18101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个人实名认证</a:t>
            </a:r>
            <a:endParaRPr lang="zh-CN" altLang="en-US" sz="2100" b="1" dirty="0">
              <a:latin typeface="宋体" panose="02010600030101010101" pitchFamily="2" charset="-122"/>
            </a:endParaRPr>
          </a:p>
        </p:txBody>
      </p:sp>
      <p:sp>
        <p:nvSpPr>
          <p:cNvPr id="62" name="文本框 61"/>
          <p:cNvSpPr txBox="1"/>
          <p:nvPr/>
        </p:nvSpPr>
        <p:spPr>
          <a:xfrm>
            <a:off x="504190" y="1433830"/>
            <a:ext cx="5032375" cy="349250"/>
          </a:xfrm>
          <a:prstGeom prst="rect">
            <a:avLst/>
          </a:prstGeom>
          <a:noFill/>
        </p:spPr>
        <p:txBody>
          <a:bodyPr wrap="square" rtlCol="0">
            <a:spAutoFit/>
          </a:bodyPr>
          <a:lstStyle/>
          <a:p>
            <a:pPr>
              <a:lnSpc>
                <a:spcPct val="120000"/>
              </a:lnSpc>
            </a:pPr>
            <a:r>
              <a:rPr lang="en-US" sz="1400" dirty="0">
                <a:latin typeface="宋体" panose="02010600030101010101" pitchFamily="2" charset="-122"/>
                <a:ea typeface="宋体" panose="02010600030101010101" pitchFamily="2" charset="-122"/>
                <a:sym typeface="Copperplate Gothic Bold" panose="020E0705020206020404" pitchFamily="34" charset="0"/>
              </a:rPr>
              <a:t>1.</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首页微信扫码进行个人实名认证</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2" name="图片 1"/>
          <p:cNvPicPr>
            <a:picLocks noChangeAspect="1"/>
          </p:cNvPicPr>
          <p:nvPr/>
        </p:nvPicPr>
        <p:blipFill>
          <a:blip r:embed="rId4"/>
          <a:stretch>
            <a:fillRect/>
          </a:stretch>
        </p:blipFill>
        <p:spPr>
          <a:xfrm>
            <a:off x="951230" y="1783080"/>
            <a:ext cx="8788400" cy="4210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 y="369888"/>
            <a:ext cx="20165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18101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个人实名认证</a:t>
            </a:r>
            <a:endParaRPr lang="zh-CN" altLang="en-US" sz="2100" b="1" dirty="0">
              <a:latin typeface="宋体" panose="02010600030101010101" pitchFamily="2" charset="-122"/>
            </a:endParaRPr>
          </a:p>
        </p:txBody>
      </p:sp>
      <p:grpSp>
        <p:nvGrpSpPr>
          <p:cNvPr id="13" name="组合 12"/>
          <p:cNvGrpSpPr/>
          <p:nvPr/>
        </p:nvGrpSpPr>
        <p:grpSpPr>
          <a:xfrm>
            <a:off x="479296" y="1433514"/>
            <a:ext cx="5264785" cy="5424486"/>
            <a:chOff x="417152" y="1436326"/>
            <a:chExt cx="5264785" cy="5424486"/>
          </a:xfrm>
        </p:grpSpPr>
        <p:sp>
          <p:nvSpPr>
            <p:cNvPr id="14" name="文本框 13"/>
            <p:cNvSpPr txBox="1"/>
            <p:nvPr/>
          </p:nvSpPr>
          <p:spPr>
            <a:xfrm>
              <a:off x="417152" y="1436326"/>
              <a:ext cx="5032670" cy="607695"/>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阅读</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数字证书申请及使用协议</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并点击同意，在页面中填写个人身份信息并点击</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开始人脸验证</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5" name="图片 14"/>
            <p:cNvPicPr/>
            <p:nvPr/>
          </p:nvPicPr>
          <p:blipFill>
            <a:blip r:embed="rId4"/>
            <a:stretch>
              <a:fillRect/>
            </a:stretch>
          </p:blipFill>
          <p:spPr>
            <a:xfrm>
              <a:off x="417152" y="2486932"/>
              <a:ext cx="5264785" cy="4373880"/>
            </a:xfrm>
            <a:prstGeom prst="rect">
              <a:avLst/>
            </a:prstGeom>
            <a:noFill/>
            <a:ln w="9525">
              <a:noFill/>
            </a:ln>
          </p:spPr>
        </p:pic>
      </p:grpSp>
      <p:grpSp>
        <p:nvGrpSpPr>
          <p:cNvPr id="16" name="组合 15"/>
          <p:cNvGrpSpPr/>
          <p:nvPr/>
        </p:nvGrpSpPr>
        <p:grpSpPr>
          <a:xfrm>
            <a:off x="6829985" y="1433514"/>
            <a:ext cx="4882719" cy="5210812"/>
            <a:chOff x="6747028" y="1650000"/>
            <a:chExt cx="4882719" cy="5210812"/>
          </a:xfrm>
        </p:grpSpPr>
        <p:sp>
          <p:nvSpPr>
            <p:cNvPr id="17" name="文本框 16"/>
            <p:cNvSpPr txBox="1"/>
            <p:nvPr/>
          </p:nvSpPr>
          <p:spPr>
            <a:xfrm>
              <a:off x="6747028" y="1650000"/>
              <a:ext cx="4882719" cy="521970"/>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3.</a:t>
              </a:r>
              <a:r>
                <a:rPr lang="zh-CN" altLang="en-US" sz="1400" dirty="0">
                  <a:latin typeface="宋体" panose="02010600030101010101" pitchFamily="2" charset="-122"/>
                  <a:ea typeface="宋体" panose="02010600030101010101" pitchFamily="2" charset="-122"/>
                </a:rPr>
                <a:t>选择“腾讯云认证”或“支付宝认证”完成人脸识别（支付宝认证需下载支付宝</a:t>
              </a:r>
              <a:r>
                <a:rPr lang="en-US" altLang="zh-CN" sz="1400" dirty="0">
                  <a:latin typeface="宋体" panose="02010600030101010101" pitchFamily="2" charset="-122"/>
                  <a:ea typeface="宋体" panose="02010600030101010101" pitchFamily="2" charset="-122"/>
                </a:rPr>
                <a:t>APP</a:t>
              </a:r>
              <a:r>
                <a:rPr lang="zh-CN" altLang="en-US" sz="1400"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pic>
          <p:nvPicPr>
            <p:cNvPr id="18" name="图片 17"/>
            <p:cNvPicPr/>
            <p:nvPr/>
          </p:nvPicPr>
          <p:blipFill>
            <a:blip r:embed="rId5"/>
            <a:stretch>
              <a:fillRect/>
            </a:stretch>
          </p:blipFill>
          <p:spPr>
            <a:xfrm>
              <a:off x="7972795" y="2338781"/>
              <a:ext cx="2431186" cy="452203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 y="369888"/>
            <a:ext cx="201658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18101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个人实名认证</a:t>
            </a:r>
            <a:endParaRPr lang="zh-CN" altLang="en-US" sz="2100" b="1" dirty="0">
              <a:latin typeface="宋体" panose="02010600030101010101" pitchFamily="2" charset="-122"/>
            </a:endParaRPr>
          </a:p>
        </p:txBody>
      </p:sp>
      <p:grpSp>
        <p:nvGrpSpPr>
          <p:cNvPr id="12" name="组合 11"/>
          <p:cNvGrpSpPr/>
          <p:nvPr/>
        </p:nvGrpSpPr>
        <p:grpSpPr>
          <a:xfrm>
            <a:off x="488173" y="1462089"/>
            <a:ext cx="5032670" cy="5224628"/>
            <a:chOff x="481744" y="928734"/>
            <a:chExt cx="5032670" cy="5224628"/>
          </a:xfrm>
        </p:grpSpPr>
        <p:sp>
          <p:nvSpPr>
            <p:cNvPr id="19" name="文本框 18"/>
            <p:cNvSpPr txBox="1"/>
            <p:nvPr/>
          </p:nvSpPr>
          <p:spPr>
            <a:xfrm>
              <a:off x="481744" y="928734"/>
              <a:ext cx="5032670" cy="607695"/>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4.</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以腾讯云认证为例：录制</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1-2</a:t>
              </a:r>
              <a:r>
                <a:rPr lang="zh-CN" altLang="zh-CN" sz="1400" kern="100" dirty="0">
                  <a:ea typeface="宋体" panose="02010600030101010101" pitchFamily="2" charset="-122"/>
                  <a:cs typeface="Times New Roman" panose="02020603050405020304" pitchFamily="18" charset="0"/>
                </a:rPr>
                <a:t>秒眨眼视频，确保视频中人脸清晰可见、无遮挡物；</a:t>
              </a:r>
              <a:r>
                <a:rPr lang="zh-CN" altLang="en-US" sz="1400" kern="100" dirty="0">
                  <a:ea typeface="宋体" panose="02010600030101010101" pitchFamily="2" charset="-122"/>
                  <a:cs typeface="Times New Roman" panose="02020603050405020304" pitchFamily="18" charset="0"/>
                </a:rPr>
                <a:t>录制完成后</a:t>
              </a:r>
              <a:r>
                <a:rPr lang="zh-CN" altLang="zh-CN" sz="1400" kern="100" dirty="0">
                  <a:ea typeface="宋体" panose="02010600030101010101" pitchFamily="2" charset="-122"/>
                  <a:cs typeface="Times New Roman" panose="02020603050405020304" pitchFamily="18" charset="0"/>
                </a:rPr>
                <a:t>上传并通过人脸验证；</a:t>
              </a:r>
              <a:endParaRPr lang="en-US" altLang="zh-CN" sz="1400" kern="100" dirty="0">
                <a:ea typeface="宋体" panose="02010600030101010101" pitchFamily="2" charset="-122"/>
                <a:cs typeface="Times New Roman" panose="02020603050405020304" pitchFamily="18" charset="0"/>
              </a:endParaRPr>
            </a:p>
          </p:txBody>
        </p:sp>
        <p:pic>
          <p:nvPicPr>
            <p:cNvPr id="20" name="图片 19"/>
            <p:cNvPicPr/>
            <p:nvPr/>
          </p:nvPicPr>
          <p:blipFill>
            <a:blip r:embed="rId4"/>
            <a:stretch>
              <a:fillRect/>
            </a:stretch>
          </p:blipFill>
          <p:spPr>
            <a:xfrm>
              <a:off x="658027" y="2169512"/>
              <a:ext cx="4618247" cy="3983850"/>
            </a:xfrm>
            <a:prstGeom prst="rect">
              <a:avLst/>
            </a:prstGeom>
            <a:noFill/>
            <a:ln w="9525">
              <a:noFill/>
            </a:ln>
          </p:spPr>
        </p:pic>
      </p:grpSp>
      <p:grpSp>
        <p:nvGrpSpPr>
          <p:cNvPr id="21" name="组合 20"/>
          <p:cNvGrpSpPr/>
          <p:nvPr/>
        </p:nvGrpSpPr>
        <p:grpSpPr>
          <a:xfrm>
            <a:off x="6527636" y="1433514"/>
            <a:ext cx="5169761" cy="4346911"/>
            <a:chOff x="6527636" y="715213"/>
            <a:chExt cx="5169761" cy="4346911"/>
          </a:xfrm>
        </p:grpSpPr>
        <p:sp>
          <p:nvSpPr>
            <p:cNvPr id="22" name="文本框 21"/>
            <p:cNvSpPr txBox="1"/>
            <p:nvPr/>
          </p:nvSpPr>
          <p:spPr>
            <a:xfrm>
              <a:off x="6671158" y="715213"/>
              <a:ext cx="4882719" cy="521970"/>
            </a:xfrm>
            <a:prstGeom prst="rect">
              <a:avLst/>
            </a:prstGeom>
            <a:noFill/>
          </p:spPr>
          <p:txBody>
            <a:bodyPr wrap="square" rtlCol="0">
              <a:spAutoFit/>
            </a:bodyPr>
            <a:lstStyle/>
            <a:p>
              <a:r>
                <a:rPr lang="en-US" altLang="zh-CN" sz="1400" dirty="0">
                  <a:latin typeface="宋体" panose="02010600030101010101" pitchFamily="2" charset="-122"/>
                  <a:ea typeface="宋体" panose="02010600030101010101" pitchFamily="2" charset="-122"/>
                </a:rPr>
                <a:t>5.</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实名认证通过后，您将获得一张权威</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CA</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机构颁发的可信证书。</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23" name="图片 22"/>
            <p:cNvPicPr/>
            <p:nvPr/>
          </p:nvPicPr>
          <p:blipFill>
            <a:blip r:embed="rId5"/>
            <a:stretch>
              <a:fillRect/>
            </a:stretch>
          </p:blipFill>
          <p:spPr>
            <a:xfrm>
              <a:off x="6527636" y="1575201"/>
              <a:ext cx="5169761" cy="3486923"/>
            </a:xfrm>
            <a:prstGeom prst="rect">
              <a:avLst/>
            </a:prstGeom>
            <a:noFill/>
            <a:ln w="9525">
              <a:noFill/>
            </a:ln>
          </p:spPr>
        </p:pic>
      </p:grpSp>
      <p:sp>
        <p:nvSpPr>
          <p:cNvPr id="24" name="文本框 23"/>
          <p:cNvSpPr txBox="1"/>
          <p:nvPr/>
        </p:nvSpPr>
        <p:spPr>
          <a:xfrm>
            <a:off x="6719219" y="5911079"/>
            <a:ext cx="4814754" cy="738664"/>
          </a:xfrm>
          <a:prstGeom prst="rect">
            <a:avLst/>
          </a:prstGeom>
          <a:noFill/>
        </p:spPr>
        <p:txBody>
          <a:bodyPr wrap="square" rtlCol="0">
            <a:spAutoFit/>
          </a:bodyPr>
          <a:lstStyle/>
          <a:p>
            <a:r>
              <a:rPr lang="zh-CN" altLang="en-US" sz="1400" b="1" dirty="0">
                <a:latin typeface="宋体" panose="02010600030101010101" pitchFamily="2" charset="-122"/>
                <a:ea typeface="宋体" panose="02010600030101010101" pitchFamily="2" charset="-122"/>
                <a:sym typeface="Copperplate Gothic Bold" panose="020E0705020206020404" pitchFamily="34" charset="0"/>
              </a:rPr>
              <a:t>温馨提示：</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人脸比对基于人工智能技术，可能会出现识别有误差的情况，如多次尝试人脸识别不通过，可选择人工审核，人工审核周期为</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个工作日。</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0" y="369888"/>
            <a:ext cx="3435556"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4355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企业实名认证（创建企业）</a:t>
            </a:r>
            <a:endParaRPr lang="zh-CN" altLang="en-US" sz="2100" b="1" dirty="0">
              <a:latin typeface="宋体" panose="02010600030101010101" pitchFamily="2" charset="-122"/>
            </a:endParaRPr>
          </a:p>
        </p:txBody>
      </p:sp>
      <p:sp>
        <p:nvSpPr>
          <p:cNvPr id="14" name="文本框 13"/>
          <p:cNvSpPr txBox="1"/>
          <p:nvPr/>
        </p:nvSpPr>
        <p:spPr>
          <a:xfrm>
            <a:off x="699770" y="1462405"/>
            <a:ext cx="10792460" cy="306705"/>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在企业实名认证前，您需要先创建企业。在“首页右上角</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创建企业”，并填写企业名称、邮箱账号、所属行业，然后点击完成。</a:t>
            </a:r>
            <a:endParaRPr lang="en-US" altLang="zh-CN" sz="1400" dirty="0">
              <a:latin typeface="宋体" panose="02010600030101010101" pitchFamily="2" charset="-122"/>
              <a:ea typeface="宋体" panose="02010600030101010101" pitchFamily="2" charset="-122"/>
            </a:endParaRPr>
          </a:p>
        </p:txBody>
      </p:sp>
      <p:pic>
        <p:nvPicPr>
          <p:cNvPr id="3" name="图片 2"/>
          <p:cNvPicPr>
            <a:picLocks noChangeAspect="1"/>
          </p:cNvPicPr>
          <p:nvPr/>
        </p:nvPicPr>
        <p:blipFill>
          <a:blip r:embed="rId4"/>
          <a:stretch>
            <a:fillRect/>
          </a:stretch>
        </p:blipFill>
        <p:spPr>
          <a:xfrm>
            <a:off x="824230" y="2164715"/>
            <a:ext cx="10312400" cy="4231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8"/>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901" y="369888"/>
            <a:ext cx="253149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23519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企业实名认证方式</a:t>
            </a:r>
            <a:endParaRPr lang="zh-CN" altLang="en-US" sz="2100" b="1" dirty="0">
              <a:latin typeface="宋体" panose="02010600030101010101" pitchFamily="2" charset="-122"/>
            </a:endParaRPr>
          </a:p>
        </p:txBody>
      </p:sp>
      <p:sp>
        <p:nvSpPr>
          <p:cNvPr id="9" name="文本框 8"/>
          <p:cNvSpPr txBox="1"/>
          <p:nvPr/>
        </p:nvSpPr>
        <p:spPr>
          <a:xfrm>
            <a:off x="699624" y="1462089"/>
            <a:ext cx="10792752" cy="738664"/>
          </a:xfrm>
          <a:prstGeom prst="rect">
            <a:avLst/>
          </a:prstGeom>
          <a:noFill/>
        </p:spPr>
        <p:txBody>
          <a:bodyPr wrap="square" rtlCol="0">
            <a:spAutoFit/>
          </a:bodyPr>
          <a:lstStyle/>
          <a:p>
            <a:r>
              <a:rPr lang="zh-CN" altLang="en-US" sz="1400" dirty="0">
                <a:latin typeface="宋体" panose="02010600030101010101" pitchFamily="2" charset="-122"/>
                <a:ea typeface="宋体" panose="02010600030101010101" pitchFamily="2" charset="-122"/>
              </a:rPr>
              <a:t>企业创建成功后，需进行企业实名认证。通常情况下，可以选择对公打款认证（企业有对公账号）或提交纸质材料认证（企业无对公账号）。若管理员的身份为法人且组织类型为企业</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个体工商户时，还可选择法人身份认证的方式。</a:t>
            </a:r>
            <a:endParaRPr lang="en-US" altLang="zh-CN" sz="1400" dirty="0">
              <a:latin typeface="宋体" panose="02010600030101010101" pitchFamily="2" charset="-122"/>
              <a:ea typeface="宋体" panose="02010600030101010101" pitchFamily="2" charset="-122"/>
            </a:endParaRPr>
          </a:p>
          <a:p>
            <a:r>
              <a:rPr lang="zh-CN" altLang="en-US" sz="1400" dirty="0">
                <a:latin typeface="宋体" panose="02010600030101010101" pitchFamily="2" charset="-122"/>
                <a:ea typeface="宋体" panose="02010600030101010101" pitchFamily="2" charset="-122"/>
              </a:rPr>
              <a:t>便捷度：法人身份认证＞对公打款认证＞提交纸质材料认证</a:t>
            </a:r>
            <a:endParaRPr lang="en-US" altLang="zh-CN" sz="1400" dirty="0">
              <a:latin typeface="宋体" panose="02010600030101010101" pitchFamily="2" charset="-122"/>
              <a:ea typeface="宋体" panose="02010600030101010101" pitchFamily="2" charset="-122"/>
            </a:endParaRPr>
          </a:p>
        </p:txBody>
      </p:sp>
      <p:graphicFrame>
        <p:nvGraphicFramePr>
          <p:cNvPr id="10" name="表格 9"/>
          <p:cNvGraphicFramePr>
            <a:graphicFrameLocks noGrp="1"/>
          </p:cNvGraphicFramePr>
          <p:nvPr>
            <p:custDataLst>
              <p:tags r:id="rId4"/>
            </p:custDataLst>
          </p:nvPr>
        </p:nvGraphicFramePr>
        <p:xfrm>
          <a:off x="1993489" y="2270764"/>
          <a:ext cx="8553749" cy="3340155"/>
        </p:xfrm>
        <a:graphic>
          <a:graphicData uri="http://schemas.openxmlformats.org/drawingml/2006/table">
            <a:tbl>
              <a:tblPr firstRow="1" bandRow="1">
                <a:tableStyleId>{21E4AEA4-8DFA-4A89-87EB-49C32662AFE0}</a:tableStyleId>
              </a:tblPr>
              <a:tblGrid>
                <a:gridCol w="2041208"/>
                <a:gridCol w="1663065"/>
                <a:gridCol w="2419966"/>
                <a:gridCol w="2429510"/>
              </a:tblGrid>
              <a:tr h="666115">
                <a:tc>
                  <a:txBody>
                    <a:bodyPr/>
                    <a:lstStyle/>
                    <a:p>
                      <a:pPr algn="ctr"/>
                      <a:r>
                        <a:rPr lang="zh-CN" altLang="en-US" dirty="0"/>
                        <a:t>认证方式</a:t>
                      </a:r>
                      <a:endParaRPr lang="zh-CN" altLang="en-US" dirty="0"/>
                    </a:p>
                  </a:txBody>
                  <a:tcPr anchor="ctr"/>
                </a:tc>
                <a:tc>
                  <a:txBody>
                    <a:bodyPr/>
                    <a:lstStyle/>
                    <a:p>
                      <a:pPr algn="ctr"/>
                      <a:r>
                        <a:rPr lang="zh-CN" altLang="en-US" dirty="0"/>
                        <a:t>我是企业法人</a:t>
                      </a:r>
                      <a:endParaRPr lang="zh-CN" altLang="en-US" dirty="0"/>
                    </a:p>
                  </a:txBody>
                  <a:tcPr anchor="ctr"/>
                </a:tc>
                <a:tc>
                  <a:txBody>
                    <a:bodyPr/>
                    <a:lstStyle/>
                    <a:p>
                      <a:pPr algn="ctr"/>
                      <a:r>
                        <a:rPr lang="zh-CN" altLang="en-US" dirty="0"/>
                        <a:t>我是企业授权代理人</a:t>
                      </a:r>
                      <a:endParaRPr lang="zh-CN" altLang="en-US" dirty="0"/>
                    </a:p>
                  </a:txBody>
                  <a:tcPr anchor="ctr"/>
                </a:tc>
                <a:tc>
                  <a:txBody>
                    <a:bodyPr/>
                    <a:p>
                      <a:pPr algn="ctr">
                        <a:buNone/>
                      </a:pPr>
                      <a:r>
                        <a:rPr lang="zh-CN" altLang="en-US" dirty="0"/>
                        <a:t>提交资料后认证时间</a:t>
                      </a:r>
                      <a:endParaRPr lang="zh-CN" altLang="en-US" dirty="0"/>
                    </a:p>
                  </a:txBody>
                  <a:tcPr anchor="ctr"/>
                </a:tc>
              </a:tr>
              <a:tr h="665825">
                <a:tc>
                  <a:txBody>
                    <a:bodyPr/>
                    <a:lstStyle/>
                    <a:p>
                      <a:pPr algn="ctr"/>
                      <a:r>
                        <a:rPr lang="zh-CN" altLang="en-US" dirty="0"/>
                        <a:t>对公打款认证</a:t>
                      </a:r>
                      <a:endParaRPr lang="zh-CN" altLang="en-US" dirty="0"/>
                    </a:p>
                  </a:txBody>
                  <a:tcPr anchor="ctr"/>
                </a:tc>
                <a:tc>
                  <a:txBody>
                    <a:bodyPr/>
                    <a:lstStyle/>
                    <a:p>
                      <a:pPr algn="ctr"/>
                      <a:r>
                        <a:rPr lang="zh-CN" altLang="en-US" dirty="0"/>
                        <a:t>√</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a:t>
                      </a:r>
                      <a:endParaRPr lang="zh-CN" altLang="en-US" dirty="0"/>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t>1-2</a:t>
                      </a:r>
                      <a:r>
                        <a:rPr lang="zh-CN" altLang="en-US" dirty="0"/>
                        <a:t>个工作日</a:t>
                      </a:r>
                      <a:endParaRPr lang="zh-CN" altLang="en-US" dirty="0"/>
                    </a:p>
                  </a:txBody>
                  <a:tcPr anchor="ctr"/>
                </a:tc>
              </a:tr>
              <a:tr h="666115">
                <a:tc>
                  <a:txBody>
                    <a:bodyPr/>
                    <a:lstStyle/>
                    <a:p>
                      <a:pPr algn="ctr"/>
                      <a:r>
                        <a:rPr lang="zh-CN" altLang="en-US" sz="1800" dirty="0">
                          <a:sym typeface="+mn-ea"/>
                        </a:rPr>
                        <a:t>法人身份认证</a:t>
                      </a:r>
                      <a:endParaRPr lang="zh-CN" altLang="en-US" dirty="0"/>
                    </a:p>
                  </a:txBody>
                  <a:tcPr anchor="ctr"/>
                </a:tc>
                <a:tc>
                  <a:txBody>
                    <a:bodyPr/>
                    <a:lstStyle/>
                    <a:p>
                      <a:pPr algn="ctr"/>
                      <a:r>
                        <a:rPr lang="zh-CN" altLang="en-US" dirty="0"/>
                        <a:t>√</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dirty="0"/>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sym typeface="+mn-ea"/>
                        </a:rPr>
                        <a:t>即</a:t>
                      </a:r>
                      <a:r>
                        <a:rPr lang="zh-CN" altLang="en-US" dirty="0"/>
                        <a:t>时通过</a:t>
                      </a:r>
                      <a:endParaRPr lang="zh-CN" altLang="en-US" dirty="0"/>
                    </a:p>
                  </a:txBody>
                  <a:tcPr anchor="ctr"/>
                </a:tc>
              </a:tr>
              <a:tr h="676275">
                <a:tc>
                  <a:txBody>
                    <a:bodyPr/>
                    <a:p>
                      <a:pPr algn="ctr">
                        <a:buNone/>
                      </a:pPr>
                      <a:r>
                        <a:rPr lang="zh-CN" altLang="en-US" dirty="0"/>
                        <a:t>法人授权人认证</a:t>
                      </a:r>
                      <a:endParaRPr lang="zh-CN" altLang="en-US" dirty="0"/>
                    </a:p>
                  </a:txBody>
                  <a:tcPr anchor="ctr"/>
                </a:tc>
                <a:tc>
                  <a:txBody>
                    <a:bodyPr/>
                    <a:p>
                      <a:pPr algn="ctr"/>
                      <a:endParaRPr lang="zh-CN" altLang="en-US" dirty="0"/>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a:t>
                      </a:r>
                      <a:endParaRPr lang="zh-CN" altLang="en-US" dirty="0"/>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a:t>即时通过</a:t>
                      </a:r>
                      <a:endParaRPr lang="zh-CN" altLang="en-US" dirty="0"/>
                    </a:p>
                  </a:txBody>
                  <a:tcPr anchor="ctr"/>
                </a:tc>
              </a:tr>
              <a:tr h="665825">
                <a:tc>
                  <a:txBody>
                    <a:bodyPr/>
                    <a:lstStyle/>
                    <a:p>
                      <a:pPr algn="ctr"/>
                      <a:r>
                        <a:rPr lang="zh-CN" altLang="en-US" sz="1800" dirty="0">
                          <a:sym typeface="+mn-ea"/>
                        </a:rPr>
                        <a:t>提交纸质材料认证</a:t>
                      </a:r>
                      <a:endParaRPr lang="zh-CN" altLang="en-US" sz="1800" dirty="0"/>
                    </a:p>
                    <a:p>
                      <a:pPr algn="ctr"/>
                      <a:endParaRPr lang="zh-CN" altLang="en-US" dirty="0"/>
                    </a:p>
                  </a:txBody>
                  <a:tcPr anchor="ctr"/>
                </a:tc>
                <a:tc>
                  <a:txBody>
                    <a:bodyPr/>
                    <a:lstStyle/>
                    <a:p>
                      <a:pPr algn="ctr"/>
                      <a:r>
                        <a:rPr lang="zh-CN" altLang="en-US" dirty="0"/>
                        <a:t>√</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dirty="0">
                          <a:sym typeface="+mn-ea"/>
                        </a:rPr>
                        <a:t>√</a:t>
                      </a:r>
                      <a:endParaRPr lang="zh-CN" altLang="en-US" dirty="0"/>
                    </a:p>
                  </a:txBody>
                  <a:tcPr anchor="ct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t>5-7</a:t>
                      </a:r>
                      <a:r>
                        <a:rPr lang="zh-CN" altLang="en-US" dirty="0"/>
                        <a:t>个工作日</a:t>
                      </a:r>
                      <a:endParaRPr lang="zh-CN" altLang="en-US" dirty="0"/>
                    </a:p>
                  </a:txBody>
                  <a:tcPr anchor="ctr"/>
                </a:tc>
              </a:tr>
            </a:tbl>
          </a:graphicData>
        </a:graphic>
      </p:graphicFrame>
      <p:sp>
        <p:nvSpPr>
          <p:cNvPr id="2" name="文本框 1"/>
          <p:cNvSpPr txBox="1"/>
          <p:nvPr/>
        </p:nvSpPr>
        <p:spPr>
          <a:xfrm>
            <a:off x="2593975" y="5812155"/>
            <a:ext cx="7269480" cy="645160"/>
          </a:xfrm>
          <a:prstGeom prst="rect">
            <a:avLst/>
          </a:prstGeom>
          <a:noFill/>
        </p:spPr>
        <p:txBody>
          <a:bodyPr wrap="none" rtlCol="0" anchor="t">
            <a:spAutoFit/>
          </a:bodyPr>
          <a:p>
            <a:r>
              <a:rPr lang="zh-CN" altLang="en-US" dirty="0">
                <a:solidFill>
                  <a:srgbClr val="FF0000"/>
                </a:solidFill>
                <a:latin typeface="宋体" panose="02010600030101010101" pitchFamily="2" charset="-122"/>
                <a:ea typeface="宋体" panose="02010600030101010101" pitchFamily="2" charset="-122"/>
                <a:sym typeface="+mn-ea"/>
              </a:rPr>
              <a:t>认证推荐</a:t>
            </a:r>
            <a:r>
              <a:rPr lang="zh-CN" altLang="en-US" dirty="0">
                <a:solidFill>
                  <a:srgbClr val="FF0000"/>
                </a:solidFill>
                <a:latin typeface="宋体" panose="02010600030101010101" pitchFamily="2" charset="-122"/>
                <a:ea typeface="宋体" panose="02010600030101010101" pitchFamily="2" charset="-122"/>
                <a:sym typeface="+mn-ea"/>
              </a:rPr>
              <a:t>：我是法人推荐：法人身份认证、对公打款认证</a:t>
            </a:r>
            <a:endParaRPr lang="zh-CN" altLang="en-US" dirty="0">
              <a:solidFill>
                <a:srgbClr val="FF0000"/>
              </a:solidFill>
              <a:latin typeface="宋体" panose="02010600030101010101" pitchFamily="2" charset="-122"/>
              <a:ea typeface="宋体" panose="02010600030101010101" pitchFamily="2" charset="-122"/>
              <a:sym typeface="+mn-ea"/>
            </a:endParaRPr>
          </a:p>
          <a:p>
            <a:r>
              <a:rPr lang="zh-CN" altLang="en-US" dirty="0">
                <a:solidFill>
                  <a:srgbClr val="FF0000"/>
                </a:solidFill>
                <a:latin typeface="宋体" panose="02010600030101010101" pitchFamily="2" charset="-122"/>
                <a:ea typeface="宋体" panose="02010600030101010101" pitchFamily="2" charset="-122"/>
                <a:sym typeface="+mn-ea"/>
              </a:rPr>
              <a:t>            我是企业授权代理人推荐：法人授权认证、对公打款认证</a:t>
            </a:r>
            <a:endParaRPr lang="zh-CN" altLang="en-US" dirty="0">
              <a:solidFill>
                <a:srgbClr val="FF0000"/>
              </a:solidFill>
              <a:latin typeface="宋体" panose="02010600030101010101" pitchFamily="2" charset="-122"/>
              <a:ea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17"/>
            <a:ext cx="12192000" cy="109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6313" y="371475"/>
            <a:ext cx="7207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图形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369888"/>
            <a:ext cx="3977371"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文本框 2"/>
          <p:cNvSpPr txBox="1">
            <a:spLocks noChangeArrowheads="1"/>
          </p:cNvSpPr>
          <p:nvPr/>
        </p:nvSpPr>
        <p:spPr bwMode="auto">
          <a:xfrm>
            <a:off x="950913" y="341313"/>
            <a:ext cx="397737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100" b="1" dirty="0">
                <a:latin typeface="宋体" panose="02010600030101010101" pitchFamily="2" charset="-122"/>
              </a:rPr>
              <a:t>企业实名认证（对公打款认证）</a:t>
            </a:r>
            <a:endParaRPr lang="zh-CN" altLang="en-US" sz="2100" b="1" dirty="0">
              <a:latin typeface="宋体" panose="02010600030101010101" pitchFamily="2" charset="-122"/>
            </a:endParaRPr>
          </a:p>
        </p:txBody>
      </p:sp>
      <p:grpSp>
        <p:nvGrpSpPr>
          <p:cNvPr id="8" name="组合 7"/>
          <p:cNvGrpSpPr/>
          <p:nvPr/>
        </p:nvGrpSpPr>
        <p:grpSpPr>
          <a:xfrm>
            <a:off x="650623" y="1462089"/>
            <a:ext cx="10890754" cy="5132152"/>
            <a:chOff x="658027" y="1330286"/>
            <a:chExt cx="10890754" cy="5132152"/>
          </a:xfrm>
        </p:grpSpPr>
        <p:grpSp>
          <p:nvGrpSpPr>
            <p:cNvPr id="11" name="组合 10"/>
            <p:cNvGrpSpPr/>
            <p:nvPr/>
          </p:nvGrpSpPr>
          <p:grpSpPr>
            <a:xfrm>
              <a:off x="658027" y="1330286"/>
              <a:ext cx="5252720" cy="4675893"/>
              <a:chOff x="6742176" y="1445697"/>
              <a:chExt cx="5252720" cy="4064574"/>
            </a:xfrm>
          </p:grpSpPr>
          <p:sp>
            <p:nvSpPr>
              <p:cNvPr id="15" name="文本框 14"/>
              <p:cNvSpPr txBox="1"/>
              <p:nvPr/>
            </p:nvSpPr>
            <p:spPr>
              <a:xfrm>
                <a:off x="6742176" y="1445697"/>
                <a:ext cx="5032670" cy="499907"/>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1.</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企业管理员需先完成个人实名认证，然后选择企业管理员身份（企业法人或企业授权代理人）。</a:t>
                </a:r>
                <a:endParaRPr lang="en-US" altLang="zh-CN"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6" name="图片 15"/>
              <p:cNvPicPr/>
              <p:nvPr/>
            </p:nvPicPr>
            <p:blipFill>
              <a:blip r:embed="rId4"/>
              <a:stretch>
                <a:fillRect/>
              </a:stretch>
            </p:blipFill>
            <p:spPr>
              <a:xfrm>
                <a:off x="6742176" y="2462271"/>
                <a:ext cx="5252720" cy="3048000"/>
              </a:xfrm>
              <a:prstGeom prst="rect">
                <a:avLst/>
              </a:prstGeom>
              <a:noFill/>
              <a:ln w="9525">
                <a:noFill/>
              </a:ln>
            </p:spPr>
          </p:pic>
        </p:grpSp>
        <p:grpSp>
          <p:nvGrpSpPr>
            <p:cNvPr id="12" name="组合 11"/>
            <p:cNvGrpSpPr/>
            <p:nvPr/>
          </p:nvGrpSpPr>
          <p:grpSpPr>
            <a:xfrm>
              <a:off x="6516111" y="1330286"/>
              <a:ext cx="5032670" cy="5132152"/>
              <a:chOff x="6516111" y="1330286"/>
              <a:chExt cx="5032670" cy="5132152"/>
            </a:xfrm>
          </p:grpSpPr>
          <p:sp>
            <p:nvSpPr>
              <p:cNvPr id="13" name="文本框 12"/>
              <p:cNvSpPr txBox="1"/>
              <p:nvPr/>
            </p:nvSpPr>
            <p:spPr>
              <a:xfrm>
                <a:off x="6516111" y="1330286"/>
                <a:ext cx="5032670" cy="833626"/>
              </a:xfrm>
              <a:prstGeom prst="rect">
                <a:avLst/>
              </a:prstGeom>
              <a:noFill/>
            </p:spPr>
            <p:txBody>
              <a:bodyPr wrap="square" rtlCol="0">
                <a:spAutoFit/>
              </a:bodyPr>
              <a:lstStyle/>
              <a:p>
                <a:pPr>
                  <a:lnSpc>
                    <a:spcPct val="120000"/>
                  </a:lnSpc>
                </a:pP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2.</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填写企业详细信息，选择对公打款认证方式，并填写企业对公账户；完成后点击</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下一步</a:t>
                </a:r>
                <a:r>
                  <a:rPr lang="en-US" altLang="zh-CN" sz="1400" dirty="0">
                    <a:latin typeface="宋体" panose="02010600030101010101" pitchFamily="2" charset="-122"/>
                    <a:ea typeface="宋体" panose="02010600030101010101" pitchFamily="2" charset="-122"/>
                    <a:sym typeface="Copperplate Gothic Bold" panose="020E0705020206020404" pitchFamily="34" charset="0"/>
                  </a:rPr>
                  <a:t>】</a:t>
                </a:r>
                <a:r>
                  <a:rPr lang="zh-CN" altLang="en-US" sz="1400" dirty="0">
                    <a:latin typeface="宋体" panose="02010600030101010101" pitchFamily="2" charset="-122"/>
                    <a:ea typeface="宋体" panose="02010600030101010101" pitchFamily="2" charset="-122"/>
                    <a:sym typeface="Copperplate Gothic Bold" panose="020E0705020206020404" pitchFamily="34" charset="0"/>
                  </a:rPr>
                  <a:t>，系统会对您填写的企业信息进行真实性校验。</a:t>
                </a:r>
                <a:endParaRPr lang="zh-CN" altLang="en-US" sz="1400" dirty="0">
                  <a:latin typeface="宋体" panose="02010600030101010101" pitchFamily="2" charset="-122"/>
                  <a:ea typeface="宋体" panose="02010600030101010101" pitchFamily="2" charset="-122"/>
                  <a:sym typeface="Copperplate Gothic Bold" panose="020E0705020206020404" pitchFamily="34" charset="0"/>
                </a:endParaRPr>
              </a:p>
            </p:txBody>
          </p:sp>
          <p:pic>
            <p:nvPicPr>
              <p:cNvPr id="14" name="图片 13"/>
              <p:cNvPicPr>
                <a:picLocks noChangeAspect="1"/>
              </p:cNvPicPr>
              <p:nvPr/>
            </p:nvPicPr>
            <p:blipFill>
              <a:blip r:embed="rId5"/>
              <a:stretch>
                <a:fillRect/>
              </a:stretch>
            </p:blipFill>
            <p:spPr>
              <a:xfrm>
                <a:off x="6516111" y="2315916"/>
                <a:ext cx="4934668" cy="4146522"/>
              </a:xfrm>
              <a:prstGeom prst="rect">
                <a:avLst/>
              </a:prstGeom>
            </p:spPr>
          </p:pic>
        </p:grpSp>
      </p:grpSp>
    </p:spTree>
  </p:cSld>
  <p:clrMapOvr>
    <a:masterClrMapping/>
  </p:clrMapOvr>
</p:sld>
</file>

<file path=ppt/tags/tag1.xml><?xml version="1.0" encoding="utf-8"?>
<p:tagLst xmlns:p="http://schemas.openxmlformats.org/presentationml/2006/main">
  <p:tag name="KSO_WM_UNIT_TABLE_BEAUTIFY" val="smartTable{944e9696-928f-419c-b8a4-101f29829405}"/>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6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2824</Words>
  <Application>WPS 演示</Application>
  <PresentationFormat>宽屏</PresentationFormat>
  <Paragraphs>198</Paragraphs>
  <Slides>19</Slides>
  <Notes>17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Calibri</vt:lpstr>
      <vt:lpstr>Calibri Light</vt:lpstr>
      <vt:lpstr>微软雅黑</vt:lpstr>
      <vt:lpstr>Copperplate Gothic Bold</vt:lpstr>
      <vt:lpstr>Times New Roman</vt:lpstr>
      <vt:lpstr>Arial Unicode MS</vt:lpstr>
      <vt:lpstr>等线 Light</vt:lpstr>
      <vt:lpstr>等线</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Fadada-Designer</dc:creator>
  <cp:lastModifiedBy>in1404290612</cp:lastModifiedBy>
  <cp:revision>327</cp:revision>
  <dcterms:created xsi:type="dcterms:W3CDTF">2018-10-08T07:05:00Z</dcterms:created>
  <dcterms:modified xsi:type="dcterms:W3CDTF">2021-05-26T08:38:02Z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7FC0F4CB5AC64FD6B48E3B029D8B72E9</vt:lpwstr>
  </property>
</Properties>
</file>