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6" r:id="rId11"/>
    <p:sldId id="292" r:id="rId12"/>
    <p:sldId id="293" r:id="rId13"/>
    <p:sldId id="282" r:id="rId14"/>
    <p:sldId id="258" r:id="rId15"/>
    <p:sldId id="259" r:id="rId16"/>
    <p:sldId id="302" r:id="rId17"/>
    <p:sldId id="260" r:id="rId18"/>
    <p:sldId id="261" r:id="rId19"/>
    <p:sldId id="263" r:id="rId20"/>
    <p:sldId id="264" r:id="rId21"/>
    <p:sldId id="265" r:id="rId22"/>
    <p:sldId id="266" r:id="rId23"/>
    <p:sldId id="267" r:id="rId24"/>
    <p:sldId id="269" r:id="rId25"/>
    <p:sldId id="270" r:id="rId26"/>
    <p:sldId id="272" r:id="rId27"/>
    <p:sldId id="274" r:id="rId28"/>
    <p:sldId id="275" r:id="rId29"/>
    <p:sldId id="297" r:id="rId30"/>
    <p:sldId id="277" r:id="rId31"/>
    <p:sldId id="299" r:id="rId32"/>
    <p:sldId id="300" r:id="rId33"/>
    <p:sldId id="301" r:id="rId34"/>
  </p:sldIdLst>
  <p:sldSz cx="10693400" cy="7561263"/>
  <p:notesSz cx="6858000" cy="9144000"/>
  <p:defaultTextStyle>
    <a:defPPr>
      <a:defRPr lang="zh-CN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1E8"/>
    <a:srgbClr val="E5E7EA"/>
    <a:srgbClr val="E0E9F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>
        <p:scale>
          <a:sx n="100" d="100"/>
          <a:sy n="100" d="100"/>
        </p:scale>
        <p:origin x="-1422" y="-7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06000d331bddfa914e3f56312b2342ee427309013c13-ojppFJ_fw658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693401" cy="7561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9915" y="5004767"/>
            <a:ext cx="333136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Berlin Sans FB Demi" pitchFamily="34" charset="0"/>
              </a:rPr>
              <a:t>OUTDOOR</a:t>
            </a:r>
          </a:p>
          <a:p>
            <a:r>
              <a:rPr lang="en-US" altLang="zh-CN" sz="3200" dirty="0" smtClean="0">
                <a:latin typeface="Berlin Sans FB Demi" pitchFamily="34" charset="0"/>
              </a:rPr>
              <a:t>Autumn &amp;Winter</a:t>
            </a:r>
          </a:p>
          <a:p>
            <a:r>
              <a:rPr lang="en-US" altLang="zh-CN" sz="3200" dirty="0" smtClean="0">
                <a:latin typeface="Berlin Sans FB Demi" pitchFamily="34" charset="0"/>
              </a:rPr>
              <a:t> </a:t>
            </a:r>
            <a:r>
              <a:rPr lang="en-US" altLang="zh-CN" sz="3200" dirty="0" smtClean="0">
                <a:latin typeface="Arial Black" pitchFamily="34" charset="0"/>
              </a:rPr>
              <a:t>2020/2021</a:t>
            </a:r>
            <a:endParaRPr lang="zh-CN" altLang="en-US" sz="3200" dirty="0">
              <a:latin typeface="Arial Black" pitchFamily="34" charset="0"/>
            </a:endParaRPr>
          </a:p>
        </p:txBody>
      </p:sp>
      <p:pic>
        <p:nvPicPr>
          <p:cNvPr id="5" name="图片 4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189" y="900311"/>
            <a:ext cx="2808312" cy="1048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0916" y="651693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Cooper Black" pitchFamily="18" charset="0"/>
                <a:ea typeface="华文琥珀" pitchFamily="2" charset="-122"/>
              </a:rPr>
              <a:t>滑 雪 运 动</a:t>
            </a:r>
            <a:endParaRPr lang="zh-CN" altLang="en-US" sz="3600" dirty="0">
              <a:latin typeface="Cooper Black" pitchFamily="18" charset="0"/>
              <a:ea typeface="华文琥珀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212" y="684287"/>
            <a:ext cx="20040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2.</a:t>
            </a:r>
            <a:r>
              <a:rPr lang="zh-CN" altLang="en-US" dirty="0" smtClean="0"/>
              <a:t>神秘马卡龙色</a:t>
            </a:r>
            <a:endParaRPr lang="zh-CN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212" y="1260351"/>
            <a:ext cx="4680520" cy="410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882204" y="5508823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生活需要多姿多彩，设计师在</a:t>
            </a:r>
            <a:r>
              <a:rPr lang="en-US" altLang="zh-CN" dirty="0" smtClean="0"/>
              <a:t>2020</a:t>
            </a:r>
            <a:r>
              <a:rPr lang="zh-CN" altLang="en-US" dirty="0" smtClean="0"/>
              <a:t>秋冬系列的设计中也加入了不少清新的颜色，如清新蓝绿、樱花粉、牛轧糖桃粉、粉蓝、桃红、淡紫色等。这些缤纷多样的马卡龙色为服装乃至穿着者的生活带来积极的气息。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81" y="1044327"/>
            <a:ext cx="5328592" cy="460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8188" y="468263"/>
            <a:ext cx="11961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3.</a:t>
            </a:r>
            <a:r>
              <a:rPr lang="zh-CN" altLang="en-US" dirty="0" smtClean="0"/>
              <a:t>神秘黑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66180" y="5868863"/>
            <a:ext cx="82089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黑，火所熏之色也”，黑色具有神秘意义，早在夏朝便是服饰的主色，历经数千年，这一色彩已成为每一季服装设计中必不可少的色彩，经久不衰。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172" y="828303"/>
            <a:ext cx="5112568" cy="448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522164" y="5580831"/>
            <a:ext cx="92890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白色是圣洁的象征，和黑、灰同为无彩色，与黑色的搭配最为经典，是服装设计中最为常见的色彩。</a:t>
            </a:r>
          </a:p>
          <a:p>
            <a:r>
              <a:rPr lang="zh-CN" altLang="en-US" dirty="0" smtClean="0"/>
              <a:t>如果在搭配上对色彩有所顾忌，最为便利的选择莫过于不会出错的黑、白、灰。设计师显然也深谙此道，在</a:t>
            </a:r>
            <a:r>
              <a:rPr lang="en-US" altLang="zh-CN" dirty="0" smtClean="0"/>
              <a:t>2020</a:t>
            </a:r>
            <a:r>
              <a:rPr lang="zh-CN" altLang="en-US" dirty="0" smtClean="0"/>
              <a:t>秋冬不少款式的设计中均采用了这三种色彩。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180" y="396255"/>
            <a:ext cx="11961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4.</a:t>
            </a:r>
            <a:r>
              <a:rPr lang="zh-CN" altLang="en-US" dirty="0" smtClean="0"/>
              <a:t>圣洁白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WOMEN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F:\业务员\朱新凤\内销滑雪装\导出图片\改好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4452" y="2988543"/>
            <a:ext cx="7267872" cy="3584848"/>
          </a:xfrm>
          <a:prstGeom prst="rect">
            <a:avLst/>
          </a:prstGeom>
          <a:noFill/>
        </p:spPr>
      </p:pic>
      <p:pic>
        <p:nvPicPr>
          <p:cNvPr id="18" name="图片 17" descr="1602840850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132" y="1908423"/>
            <a:ext cx="2692540" cy="4572720"/>
          </a:xfrm>
          <a:prstGeom prst="rect">
            <a:avLst/>
          </a:prstGeom>
        </p:spPr>
      </p:pic>
      <p:pic>
        <p:nvPicPr>
          <p:cNvPr id="19" name="图片 18" descr="未标题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24" y="2556495"/>
            <a:ext cx="3366381" cy="386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2.png"/>
          <p:cNvPicPr>
            <a:picLocks noChangeAspect="1"/>
          </p:cNvPicPr>
          <p:nvPr/>
        </p:nvPicPr>
        <p:blipFill>
          <a:blip r:embed="rId3" cstate="print"/>
          <a:srcRect l="3190" r="1113" b="4880"/>
          <a:stretch>
            <a:fillRect/>
          </a:stretch>
        </p:blipFill>
        <p:spPr>
          <a:xfrm>
            <a:off x="3906540" y="1908423"/>
            <a:ext cx="6480720" cy="44644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WOMEN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未标题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业务员\朱新凤\内销滑雪装\导出图片\改好\3.png"/>
          <p:cNvPicPr>
            <a:picLocks noChangeAspect="1" noChangeArrowheads="1"/>
          </p:cNvPicPr>
          <p:nvPr/>
        </p:nvPicPr>
        <p:blipFill>
          <a:blip r:embed="rId2" cstate="print"/>
          <a:srcRect b="2845"/>
          <a:stretch>
            <a:fillRect/>
          </a:stretch>
        </p:blipFill>
        <p:spPr bwMode="auto">
          <a:xfrm>
            <a:off x="1026220" y="1764407"/>
            <a:ext cx="8933978" cy="441778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WOMEN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未标题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WOMEN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6033"/>
          <a:stretch>
            <a:fillRect/>
          </a:stretch>
        </p:blipFill>
        <p:spPr bwMode="auto">
          <a:xfrm>
            <a:off x="954212" y="2196455"/>
            <a:ext cx="2448272" cy="391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r="2166"/>
          <a:stretch>
            <a:fillRect/>
          </a:stretch>
        </p:blipFill>
        <p:spPr bwMode="auto">
          <a:xfrm>
            <a:off x="7002884" y="2412479"/>
            <a:ext cx="285275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6540" y="2196455"/>
            <a:ext cx="23064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WOMEN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9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  <p:pic>
        <p:nvPicPr>
          <p:cNvPr id="9" name="图片 8" descr="23.png"/>
          <p:cNvPicPr>
            <a:picLocks noChangeAspect="1"/>
          </p:cNvPicPr>
          <p:nvPr/>
        </p:nvPicPr>
        <p:blipFill>
          <a:blip r:embed="rId3" cstate="print"/>
          <a:srcRect l="3029"/>
          <a:stretch>
            <a:fillRect/>
          </a:stretch>
        </p:blipFill>
        <p:spPr>
          <a:xfrm>
            <a:off x="1026220" y="1764407"/>
            <a:ext cx="9220407" cy="49206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业务员\朱新凤\内销滑雪装\导出图片\改好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244" y="1548383"/>
            <a:ext cx="7585906" cy="50405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WOMEN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未标题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.png"/>
          <p:cNvPicPr>
            <a:picLocks noChangeAspect="1"/>
          </p:cNvPicPr>
          <p:nvPr/>
        </p:nvPicPr>
        <p:blipFill>
          <a:blip r:embed="rId2" cstate="print"/>
          <a:srcRect l="3139" t="6234" r="5035" b="8989"/>
          <a:stretch>
            <a:fillRect/>
          </a:stretch>
        </p:blipFill>
        <p:spPr>
          <a:xfrm>
            <a:off x="738188" y="1548383"/>
            <a:ext cx="8796624" cy="51125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未标题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2444" y="531560"/>
            <a:ext cx="491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/>
              <a:t>2020/2021</a:t>
            </a:r>
            <a:r>
              <a:rPr lang="zh-CN" altLang="en-US" sz="3200" b="1" dirty="0" smtClean="0"/>
              <a:t>秋冬年度流行色</a:t>
            </a:r>
            <a:endParaRPr lang="zh-CN" altLang="en-US" sz="3200" b="1" dirty="0"/>
          </a:p>
        </p:txBody>
      </p:sp>
      <p:sp>
        <p:nvSpPr>
          <p:cNvPr id="7" name="矩形 6"/>
          <p:cNvSpPr/>
          <p:nvPr/>
        </p:nvSpPr>
        <p:spPr>
          <a:xfrm>
            <a:off x="666180" y="1225942"/>
            <a:ext cx="943304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        2020/2021</a:t>
            </a:r>
            <a:r>
              <a:rPr lang="zh-CN" altLang="en-US" dirty="0" smtClean="0"/>
              <a:t>秋冬伦敦时装流行色反映出我们渴望拥有实质意义的色彩系列，这些色彩表达出一种经典的英式感性：恒久、坚毅与耐性，展现振奋的力量，传达乐观的趣味与目标，它们本质上的灵性性能鼓舞创意并灌输信心。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180" y="2861077"/>
            <a:ext cx="14654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彩色系列</a:t>
            </a:r>
            <a:endParaRPr lang="zh-CN" alt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3564607"/>
            <a:ext cx="281432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906540" y="5460622"/>
            <a:ext cx="53467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800" dirty="0" smtClean="0"/>
              <a:t>柑橘红 </a:t>
            </a:r>
            <a:r>
              <a:rPr lang="en-US" altLang="zh-CN" sz="1800" dirty="0" smtClean="0"/>
              <a:t>Mandarin Red</a:t>
            </a:r>
          </a:p>
          <a:p>
            <a:r>
              <a:rPr lang="en-US" altLang="zh-CN" sz="1800" dirty="0" smtClean="0"/>
              <a:t>PANTONE 17-1562</a:t>
            </a:r>
          </a:p>
          <a:p>
            <a:r>
              <a:rPr lang="zh-CN" altLang="en-US" sz="1800" dirty="0" smtClean="0"/>
              <a:t>主要是增强、挑逗、注入了橘色的红色调，是一股活跃的力量。</a:t>
            </a:r>
            <a:endParaRPr lang="zh-CN" alt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8.png"/>
          <p:cNvPicPr>
            <a:picLocks noChangeAspect="1"/>
          </p:cNvPicPr>
          <p:nvPr/>
        </p:nvPicPr>
        <p:blipFill>
          <a:blip r:embed="rId2" cstate="print"/>
          <a:srcRect l="3859" t="5456" r="1217" b="7240"/>
          <a:stretch>
            <a:fillRect/>
          </a:stretch>
        </p:blipFill>
        <p:spPr>
          <a:xfrm>
            <a:off x="954212" y="2700511"/>
            <a:ext cx="8784976" cy="3428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未标题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172" y="1260351"/>
            <a:ext cx="9630231" cy="5537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未标题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男装有意向款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764" y="2700511"/>
            <a:ext cx="4411791" cy="3532188"/>
          </a:xfrm>
          <a:prstGeom prst="rect">
            <a:avLst/>
          </a:prstGeom>
          <a:noFill/>
        </p:spPr>
      </p:pic>
      <p:pic>
        <p:nvPicPr>
          <p:cNvPr id="7173" name="Picture 5" descr="C:\Users\Administrator\Desktop\男装有意向款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0476" y="2628503"/>
            <a:ext cx="2523205" cy="3581414"/>
          </a:xfrm>
          <a:prstGeom prst="rect">
            <a:avLst/>
          </a:prstGeom>
          <a:noFill/>
        </p:spPr>
      </p:pic>
      <p:pic>
        <p:nvPicPr>
          <p:cNvPr id="7175" name="Picture 7" descr="C:\Users\Administrator\Desktop\男装有意向款\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132" y="2628503"/>
            <a:ext cx="2759886" cy="391312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未标题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男装有意向款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156" y="2340471"/>
            <a:ext cx="2623884" cy="3529399"/>
          </a:xfrm>
          <a:prstGeom prst="rect">
            <a:avLst/>
          </a:prstGeom>
          <a:noFill/>
        </p:spPr>
      </p:pic>
      <p:pic>
        <p:nvPicPr>
          <p:cNvPr id="8195" name="Picture 3" descr="C:\Users\Administrator\Desktop\男装有意向款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8788" y="2124447"/>
            <a:ext cx="4346411" cy="3920471"/>
          </a:xfrm>
          <a:prstGeom prst="rect">
            <a:avLst/>
          </a:prstGeom>
          <a:noFill/>
        </p:spPr>
      </p:pic>
      <p:pic>
        <p:nvPicPr>
          <p:cNvPr id="8196" name="Picture 4" descr="C:\Users\Administrator\Desktop\男装有意向款\4.png"/>
          <p:cNvPicPr>
            <a:picLocks noChangeAspect="1" noChangeArrowheads="1"/>
          </p:cNvPicPr>
          <p:nvPr/>
        </p:nvPicPr>
        <p:blipFill>
          <a:blip r:embed="rId4" cstate="print"/>
          <a:srcRect b="8696"/>
          <a:stretch>
            <a:fillRect/>
          </a:stretch>
        </p:blipFill>
        <p:spPr bwMode="auto">
          <a:xfrm>
            <a:off x="3258468" y="2268463"/>
            <a:ext cx="2776149" cy="366637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MEN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未标题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" name="图片 9" descr="11.png"/>
          <p:cNvPicPr>
            <a:picLocks noChangeAspect="1"/>
          </p:cNvPicPr>
          <p:nvPr/>
        </p:nvPicPr>
        <p:blipFill>
          <a:blip r:embed="rId2" cstate="print"/>
          <a:srcRect t="111"/>
          <a:stretch>
            <a:fillRect/>
          </a:stretch>
        </p:blipFill>
        <p:spPr>
          <a:xfrm>
            <a:off x="2538388" y="2844527"/>
            <a:ext cx="7853574" cy="3740238"/>
          </a:xfrm>
          <a:prstGeom prst="rect">
            <a:avLst/>
          </a:prstGeom>
        </p:spPr>
      </p:pic>
      <p:pic>
        <p:nvPicPr>
          <p:cNvPr id="9219" name="Picture 3" descr="C:\Users\Administrator\Desktop\童装有意向款\女童\32193501_17-2036_c.png"/>
          <p:cNvPicPr>
            <a:picLocks noChangeAspect="1" noChangeArrowheads="1"/>
          </p:cNvPicPr>
          <p:nvPr/>
        </p:nvPicPr>
        <p:blipFill>
          <a:blip r:embed="rId3" cstate="print"/>
          <a:srcRect l="8473" t="3565"/>
          <a:stretch>
            <a:fillRect/>
          </a:stretch>
        </p:blipFill>
        <p:spPr bwMode="auto">
          <a:xfrm>
            <a:off x="162124" y="2318725"/>
            <a:ext cx="2158491" cy="450395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GIRL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未标题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童装有意向款\女童\1602816052(1).png"/>
          <p:cNvPicPr>
            <a:picLocks noChangeAspect="1" noChangeArrowheads="1"/>
          </p:cNvPicPr>
          <p:nvPr/>
        </p:nvPicPr>
        <p:blipFill>
          <a:blip r:embed="rId2" cstate="print"/>
          <a:srcRect b="2688"/>
          <a:stretch>
            <a:fillRect/>
          </a:stretch>
        </p:blipFill>
        <p:spPr bwMode="auto">
          <a:xfrm>
            <a:off x="306140" y="1692399"/>
            <a:ext cx="1975076" cy="4608510"/>
          </a:xfrm>
          <a:prstGeom prst="rect">
            <a:avLst/>
          </a:prstGeom>
          <a:noFill/>
        </p:spPr>
      </p:pic>
      <p:pic>
        <p:nvPicPr>
          <p:cNvPr id="12" name="图片 11" descr="12.png"/>
          <p:cNvPicPr>
            <a:picLocks noChangeAspect="1"/>
          </p:cNvPicPr>
          <p:nvPr/>
        </p:nvPicPr>
        <p:blipFill>
          <a:blip r:embed="rId3" cstate="print"/>
          <a:srcRect l="2057"/>
          <a:stretch>
            <a:fillRect/>
          </a:stretch>
        </p:blipFill>
        <p:spPr>
          <a:xfrm>
            <a:off x="2322364" y="2628503"/>
            <a:ext cx="8101404" cy="36180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GIRL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未标题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业务员\朱新凤\内销滑雪装\导出图片\改好\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96" y="1764407"/>
            <a:ext cx="9289032" cy="464284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GIRL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未标题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GIRL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  <p:pic>
        <p:nvPicPr>
          <p:cNvPr id="16" name="图片 15" descr="15-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634" y="2700511"/>
            <a:ext cx="2515756" cy="3312368"/>
          </a:xfrm>
          <a:prstGeom prst="rect">
            <a:avLst/>
          </a:prstGeom>
        </p:spPr>
      </p:pic>
      <p:pic>
        <p:nvPicPr>
          <p:cNvPr id="17" name="图片 16" descr="15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5238" y="2628503"/>
            <a:ext cx="2453895" cy="3312368"/>
          </a:xfrm>
          <a:prstGeom prst="rect">
            <a:avLst/>
          </a:prstGeom>
        </p:spPr>
      </p:pic>
      <p:pic>
        <p:nvPicPr>
          <p:cNvPr id="18" name="图片 17" descr="15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5663" y="2517801"/>
            <a:ext cx="1930607" cy="258039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GIRL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  <p:pic>
        <p:nvPicPr>
          <p:cNvPr id="15" name="图片 14" descr="17-1.png"/>
          <p:cNvPicPr>
            <a:picLocks noChangeAspect="1"/>
          </p:cNvPicPr>
          <p:nvPr/>
        </p:nvPicPr>
        <p:blipFill>
          <a:blip r:embed="rId3" cstate="print"/>
          <a:srcRect l="7670"/>
          <a:stretch>
            <a:fillRect/>
          </a:stretch>
        </p:blipFill>
        <p:spPr>
          <a:xfrm>
            <a:off x="1746300" y="2340471"/>
            <a:ext cx="3053166" cy="4195246"/>
          </a:xfrm>
          <a:prstGeom prst="rect">
            <a:avLst/>
          </a:prstGeom>
        </p:spPr>
      </p:pic>
      <p:pic>
        <p:nvPicPr>
          <p:cNvPr id="16" name="图片 15" descr="17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724" y="2484487"/>
            <a:ext cx="2232248" cy="257107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BOY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  <p:pic>
        <p:nvPicPr>
          <p:cNvPr id="3074" name="Picture 2" descr="F:\业务员\朱新凤\内销滑雪装\导出图片\改好\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212" y="1260351"/>
            <a:ext cx="8802688" cy="5711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156" y="396254"/>
            <a:ext cx="3312368" cy="388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48072" y="4951050"/>
            <a:ext cx="53467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森巴红 </a:t>
            </a:r>
            <a:r>
              <a:rPr lang="en-US" altLang="zh-CN" dirty="0" smtClean="0"/>
              <a:t>Samba</a:t>
            </a:r>
          </a:p>
          <a:p>
            <a:r>
              <a:rPr lang="en-US" altLang="zh-CN" dirty="0" smtClean="0"/>
              <a:t>PANTONE 19-1662</a:t>
            </a:r>
          </a:p>
          <a:p>
            <a:r>
              <a:rPr lang="zh-CN" altLang="en-US" dirty="0" smtClean="0"/>
              <a:t>风骚肉感的颜色，带来高昂的能量</a:t>
            </a:r>
            <a:endParaRPr lang="zh-CN" alt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668" y="468263"/>
            <a:ext cx="395490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BOY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  <p:pic>
        <p:nvPicPr>
          <p:cNvPr id="2050" name="Picture 2" descr="F:\业务员\朱新凤\内销滑雪装\导出图片\改好\16-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292" y="1908423"/>
            <a:ext cx="3449003" cy="4248472"/>
          </a:xfrm>
          <a:prstGeom prst="rect">
            <a:avLst/>
          </a:prstGeom>
          <a:noFill/>
        </p:spPr>
      </p:pic>
      <p:pic>
        <p:nvPicPr>
          <p:cNvPr id="2051" name="Picture 3" descr="F:\业务员\朱新凤\内销滑雪装\导出图片\改好\16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2684" y="1836415"/>
            <a:ext cx="2822575" cy="2435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BOY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  <p:pic>
        <p:nvPicPr>
          <p:cNvPr id="15" name="图片 14" descr="21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4292" y="2052439"/>
            <a:ext cx="3240360" cy="4404401"/>
          </a:xfrm>
          <a:prstGeom prst="rect">
            <a:avLst/>
          </a:prstGeom>
        </p:spPr>
      </p:pic>
      <p:pic>
        <p:nvPicPr>
          <p:cNvPr id="16" name="图片 15" descr="21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4692" y="1836415"/>
            <a:ext cx="2637378" cy="230884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BOY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  <p:pic>
        <p:nvPicPr>
          <p:cNvPr id="5123" name="Picture 3" descr="C:\Users\Administrator\Desktop\5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6260" y="1980431"/>
            <a:ext cx="7841725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14652" y="52110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BOY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0996" y="5402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latin typeface="黑体" pitchFamily="49" charset="-122"/>
                <a:ea typeface="黑体" pitchFamily="49" charset="-122"/>
              </a:rPr>
              <a:t>WINTER 2020/21</a:t>
            </a:r>
            <a:endParaRPr lang="zh-CN" altLang="en-US" sz="26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012" y="108223"/>
            <a:ext cx="2538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latin typeface="黑体" pitchFamily="49" charset="-122"/>
                <a:ea typeface="黑体" pitchFamily="49" charset="-122"/>
              </a:rPr>
              <a:t>SPORT PERFORMACE</a:t>
            </a:r>
            <a:endParaRPr lang="zh-CN" altLang="en-US" sz="2200" b="1" dirty="0"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1116335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0" y="7165007"/>
            <a:ext cx="106934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未标题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124" y="180231"/>
            <a:ext cx="3456384" cy="794609"/>
          </a:xfrm>
          <a:prstGeom prst="rect">
            <a:avLst/>
          </a:prstGeom>
        </p:spPr>
      </p:pic>
      <p:pic>
        <p:nvPicPr>
          <p:cNvPr id="4098" name="Picture 2" descr="C:\Users\Administrator\Desktop\222-01.jpg"/>
          <p:cNvPicPr>
            <a:picLocks noChangeAspect="1" noChangeArrowheads="1"/>
          </p:cNvPicPr>
          <p:nvPr/>
        </p:nvPicPr>
        <p:blipFill>
          <a:blip r:embed="rId3" cstate="print"/>
          <a:srcRect l="26266" t="20942" r="44792" b="22894"/>
          <a:stretch>
            <a:fillRect/>
          </a:stretch>
        </p:blipFill>
        <p:spPr bwMode="auto">
          <a:xfrm>
            <a:off x="1530276" y="2052439"/>
            <a:ext cx="2945230" cy="4043604"/>
          </a:xfrm>
          <a:prstGeom prst="rect">
            <a:avLst/>
          </a:prstGeom>
          <a:noFill/>
        </p:spPr>
      </p:pic>
      <p:pic>
        <p:nvPicPr>
          <p:cNvPr id="15" name="图片 14" descr="222.jpg"/>
          <p:cNvPicPr>
            <a:picLocks noChangeAspect="1"/>
          </p:cNvPicPr>
          <p:nvPr/>
        </p:nvPicPr>
        <p:blipFill>
          <a:blip r:embed="rId4" cstate="print"/>
          <a:srcRect l="61098" b="36238"/>
          <a:stretch>
            <a:fillRect/>
          </a:stretch>
        </p:blipFill>
        <p:spPr>
          <a:xfrm>
            <a:off x="5778748" y="1620391"/>
            <a:ext cx="2019308" cy="30026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0156" y="3276575"/>
            <a:ext cx="53467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800" dirty="0" smtClean="0"/>
              <a:t>正蓝 </a:t>
            </a:r>
            <a:r>
              <a:rPr lang="en-US" altLang="zh-CN" sz="1800" dirty="0" smtClean="0"/>
              <a:t>True Blue</a:t>
            </a:r>
          </a:p>
          <a:p>
            <a:r>
              <a:rPr lang="en-US" altLang="zh-CN" sz="1800" dirty="0" smtClean="0"/>
              <a:t>PANTONE 19-4057</a:t>
            </a:r>
          </a:p>
          <a:p>
            <a:r>
              <a:rPr lang="zh-CN" altLang="en-US" sz="1800" dirty="0" smtClean="0"/>
              <a:t>明确可靠的蓝色调，恒常而忠实</a:t>
            </a:r>
            <a:endParaRPr lang="zh-CN" altLang="en-US" sz="18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164" y="180230"/>
            <a:ext cx="2664296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676" y="396255"/>
            <a:ext cx="241863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274692" y="3204567"/>
            <a:ext cx="53467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800" dirty="0" smtClean="0"/>
              <a:t>强力蓝 </a:t>
            </a:r>
            <a:r>
              <a:rPr lang="en-US" altLang="zh-CN" sz="1800" dirty="0" smtClean="0"/>
              <a:t>Strong Blue</a:t>
            </a:r>
          </a:p>
          <a:p>
            <a:r>
              <a:rPr lang="en-US" altLang="zh-CN" sz="1800" dirty="0" smtClean="0"/>
              <a:t>PANTONE 18-4051</a:t>
            </a:r>
          </a:p>
          <a:p>
            <a:r>
              <a:rPr lang="zh-CN" altLang="en-US" sz="1800" dirty="0" smtClean="0"/>
              <a:t>它的红色基调为这个自信的蓝色调注入活力</a:t>
            </a:r>
            <a:endParaRPr lang="zh-CN" altLang="en-US" sz="1800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56" y="4284687"/>
            <a:ext cx="3294223" cy="303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7" y="540271"/>
            <a:ext cx="347480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668" y="540271"/>
            <a:ext cx="4225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954212" y="4807034"/>
            <a:ext cx="53467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正装蓝 </a:t>
            </a:r>
            <a:r>
              <a:rPr lang="en-US" altLang="zh-CN" dirty="0" smtClean="0"/>
              <a:t>Dress Blues</a:t>
            </a:r>
          </a:p>
          <a:p>
            <a:r>
              <a:rPr lang="en-US" altLang="zh-CN" dirty="0" smtClean="0"/>
              <a:t>PANTONE 19-4024</a:t>
            </a:r>
          </a:p>
          <a:p>
            <a:r>
              <a:rPr lang="zh-CN" altLang="en-US" dirty="0" smtClean="0"/>
              <a:t>传达正真与信赖的讯息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80" y="324247"/>
            <a:ext cx="342195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2644" y="324247"/>
            <a:ext cx="416250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738188" y="4915916"/>
            <a:ext cx="53467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丰盛橘 </a:t>
            </a:r>
            <a:r>
              <a:rPr lang="en-US" altLang="zh-CN" dirty="0" smtClean="0"/>
              <a:t>Exuberance</a:t>
            </a:r>
          </a:p>
          <a:p>
            <a:r>
              <a:rPr lang="en-US" altLang="zh-CN" dirty="0" smtClean="0"/>
              <a:t>PANTONE 17-1349</a:t>
            </a:r>
          </a:p>
          <a:p>
            <a:r>
              <a:rPr lang="zh-CN" altLang="en-US" dirty="0" smtClean="0"/>
              <a:t>美好丰富的橘色调，</a:t>
            </a:r>
          </a:p>
          <a:p>
            <a:r>
              <a:rPr lang="zh-CN" altLang="en-US" dirty="0" smtClean="0"/>
              <a:t>传达自然而生与快乐的讯息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173" y="540271"/>
            <a:ext cx="36105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2645" y="612279"/>
            <a:ext cx="4536504" cy="429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882204" y="5455106"/>
            <a:ext cx="53467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橄榄绿 </a:t>
            </a:r>
            <a:r>
              <a:rPr lang="en-US" altLang="zh-CN" dirty="0" smtClean="0"/>
              <a:t>Military Olive</a:t>
            </a:r>
          </a:p>
          <a:p>
            <a:r>
              <a:rPr lang="en-US" altLang="zh-CN" dirty="0" smtClean="0"/>
              <a:t>PANTONE 19-0622</a:t>
            </a:r>
          </a:p>
          <a:p>
            <a:r>
              <a:rPr lang="zh-CN" altLang="en-US" dirty="0" smtClean="0"/>
              <a:t>强烈忠贞的绿色调，蕴含丰富的故事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79" y="396255"/>
            <a:ext cx="368909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4691" y="396255"/>
            <a:ext cx="433810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234132" y="5203948"/>
            <a:ext cx="53467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        芹菜绿 </a:t>
            </a:r>
            <a:r>
              <a:rPr lang="en-US" altLang="zh-CN" dirty="0" smtClean="0"/>
              <a:t>Celery</a:t>
            </a:r>
          </a:p>
          <a:p>
            <a:r>
              <a:rPr lang="zh-CN" altLang="en-US" dirty="0" smtClean="0"/>
              <a:t>　　</a:t>
            </a:r>
            <a:r>
              <a:rPr lang="en-US" altLang="zh-CN" dirty="0" smtClean="0"/>
              <a:t>PANTONE 14-0647</a:t>
            </a:r>
          </a:p>
          <a:p>
            <a:r>
              <a:rPr lang="zh-CN" altLang="en-US" dirty="0" smtClean="0"/>
              <a:t>　　充满活力的黄绿色，给人植物的感觉，</a:t>
            </a:r>
          </a:p>
          <a:p>
            <a:r>
              <a:rPr lang="zh-CN" altLang="en-US" dirty="0" smtClean="0"/>
              <a:t>　　反映出大自然的清新感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80" y="684287"/>
            <a:ext cx="334433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684" y="828303"/>
            <a:ext cx="468595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-53900" y="5148783"/>
            <a:ext cx="53467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         群青绿 </a:t>
            </a:r>
            <a:r>
              <a:rPr lang="en-US" altLang="zh-CN" dirty="0" smtClean="0"/>
              <a:t>Ultramarine Green</a:t>
            </a:r>
          </a:p>
          <a:p>
            <a:r>
              <a:rPr lang="zh-CN" altLang="en-US" dirty="0" smtClean="0"/>
              <a:t>　　</a:t>
            </a:r>
            <a:r>
              <a:rPr lang="en-US" altLang="zh-CN" dirty="0" smtClean="0"/>
              <a:t>PANTONE 18-5338</a:t>
            </a:r>
          </a:p>
          <a:p>
            <a:r>
              <a:rPr lang="zh-CN" altLang="en-US" dirty="0" smtClean="0"/>
              <a:t>　　深冷的蓝绿色，散发自信与淡定</a:t>
            </a:r>
            <a:endParaRPr lang="zh-CN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509</Words>
  <Application>Microsoft Office PowerPoint</Application>
  <PresentationFormat>自定义</PresentationFormat>
  <Paragraphs>106</Paragraphs>
  <Slides>33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86</cp:revision>
  <dcterms:created xsi:type="dcterms:W3CDTF">2020-10-16T00:27:24Z</dcterms:created>
  <dcterms:modified xsi:type="dcterms:W3CDTF">2021-09-15T03:48:46Z</dcterms:modified>
</cp:coreProperties>
</file>