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87" r:id="rId6"/>
    <p:sldId id="260" r:id="rId7"/>
    <p:sldId id="261" r:id="rId8"/>
    <p:sldId id="269" r:id="rId9"/>
    <p:sldId id="267" r:id="rId10"/>
    <p:sldId id="270" r:id="rId11"/>
    <p:sldId id="271" r:id="rId12"/>
    <p:sldId id="272" r:id="rId13"/>
    <p:sldId id="288" r:id="rId14"/>
    <p:sldId id="275" r:id="rId15"/>
    <p:sldId id="276" r:id="rId16"/>
    <p:sldId id="277" r:id="rId17"/>
    <p:sldId id="279" r:id="rId18"/>
    <p:sldId id="282" r:id="rId19"/>
    <p:sldId id="283" r:id="rId20"/>
    <p:sldId id="280" r:id="rId21"/>
    <p:sldId id="281" r:id="rId22"/>
    <p:sldId id="284" r:id="rId23"/>
  </p:sldIdLst>
  <p:sldSz cx="9144000" cy="6858000" type="screen4x3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333333"/>
    <a:srgbClr val="23639D"/>
    <a:srgbClr val="996600"/>
    <a:srgbClr val="006699"/>
    <a:srgbClr val="16A90B"/>
    <a:srgbClr val="A3E7FF"/>
    <a:srgbClr val="8080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DDD6-CE99-4123-A5D4-C70AE6E5609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53942-1342-4BB1-A898-3540E5C4231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BEA91-64A9-45B4-B962-F0FAF89B99E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663C2-0D44-4358-A6E7-FCF7AAC5160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B3A80-F55F-44F9-8C6C-C4E9FA56C3B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17A41-58A8-43BA-A273-50DC14A25CB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F84B2-6BC4-41A1-AA02-821FF291A540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75671-3753-4C36-B9E7-0D80913BED8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8FE2F-A652-4E2E-A8E8-95492D167BF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3C7DF-3F2E-4322-BAAD-3EF1536CF33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8EFE7-E6EE-4107-B03A-B29BCD809DF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charset="-120"/>
              </a:defRPr>
            </a:lvl1pPr>
          </a:lstStyle>
          <a:p>
            <a:pPr>
              <a:defRPr/>
            </a:pPr>
            <a:fld id="{9628102F-D046-4828-B100-FFEF1228B8A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55.jpeg"/><Relationship Id="rId7" Type="http://schemas.openxmlformats.org/officeDocument/2006/relationships/image" Target="../media/image4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-button.com.tw/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10.jpeg"/><Relationship Id="rId21" Type="http://schemas.openxmlformats.org/officeDocument/2006/relationships/image" Target="../media/image28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image" Target="../media/image9.jpeg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23" Type="http://schemas.openxmlformats.org/officeDocument/2006/relationships/image" Target="../media/image30.pn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Relationship Id="rId22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oleObject" Target="../embeddings/oleObject3.bin"/><Relationship Id="rId3" Type="http://schemas.openxmlformats.org/officeDocument/2006/relationships/image" Target="../media/image2.jpeg"/><Relationship Id="rId7" Type="http://schemas.openxmlformats.org/officeDocument/2006/relationships/image" Target="../media/image43.jpe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41.jpeg"/><Relationship Id="rId15" Type="http://schemas.openxmlformats.org/officeDocument/2006/relationships/image" Target="../media/image45.png"/><Relationship Id="rId10" Type="http://schemas.openxmlformats.org/officeDocument/2006/relationships/image" Target="../media/image38.png"/><Relationship Id="rId4" Type="http://schemas.openxmlformats.org/officeDocument/2006/relationships/hyperlink" Target="http://www.archdaily.com/123519/the-base-sales-gallery-supermachine-studio/the_base_14/" TargetMode="Externa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3076" name="圖片 3" descr="cover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0"/>
            <a:ext cx="92075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539750" y="981075"/>
            <a:ext cx="835342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60000"/>
              </a:lnSpc>
              <a:spcBef>
                <a:spcPts val="300"/>
              </a:spcBef>
              <a:buFontTx/>
              <a:buChar char="•"/>
              <a:defRPr/>
            </a:pPr>
            <a:r>
              <a:rPr lang="zh-TW" altLang="en-US" sz="2400" b="1" dirty="0">
                <a:solidFill>
                  <a:srgbClr val="333333"/>
                </a:solidFill>
                <a:latin typeface="+mj-ea"/>
                <a:ea typeface="+mj-ea"/>
              </a:rPr>
              <a:t>獲得</a:t>
            </a:r>
            <a:r>
              <a:rPr lang="en-US" altLang="zh-TW" sz="2400" b="1" dirty="0" err="1">
                <a:solidFill>
                  <a:srgbClr val="333333"/>
                </a:solidFill>
                <a:latin typeface="+mj-ea"/>
                <a:ea typeface="+mj-ea"/>
              </a:rPr>
              <a:t>bluesign</a:t>
            </a:r>
            <a:r>
              <a:rPr lang="en-US" altLang="zh-TW" sz="2400" b="1" dirty="0">
                <a:solidFill>
                  <a:srgbClr val="333333"/>
                </a:solidFill>
                <a:latin typeface="+mj-ea"/>
                <a:ea typeface="+mj-ea"/>
              </a:rPr>
              <a:t> ® </a:t>
            </a:r>
            <a:r>
              <a:rPr lang="zh-TW" altLang="en-US" sz="2400" b="1" dirty="0">
                <a:solidFill>
                  <a:srgbClr val="333333"/>
                </a:solidFill>
                <a:latin typeface="+mj-ea"/>
                <a:ea typeface="+mj-ea"/>
              </a:rPr>
              <a:t>認證</a:t>
            </a:r>
            <a:r>
              <a:rPr lang="en-US" altLang="zh-TW" sz="2400" b="1" dirty="0">
                <a:solidFill>
                  <a:srgbClr val="333333"/>
                </a:solidFill>
                <a:latin typeface="+mj-ea"/>
                <a:ea typeface="+mj-ea"/>
              </a:rPr>
              <a:t> </a:t>
            </a:r>
          </a:p>
          <a:p>
            <a:pPr marL="342900" indent="-342900">
              <a:lnSpc>
                <a:spcPct val="160000"/>
              </a:lnSpc>
              <a:spcBef>
                <a:spcPts val="300"/>
              </a:spcBef>
              <a:buFontTx/>
              <a:buChar char="•"/>
              <a:defRPr/>
            </a:pPr>
            <a:r>
              <a:rPr lang="zh-TW" altLang="en-US" sz="2400" b="1" dirty="0">
                <a:solidFill>
                  <a:srgbClr val="333333"/>
                </a:solidFill>
                <a:latin typeface="+mj-ea"/>
                <a:ea typeface="+mj-ea"/>
              </a:rPr>
              <a:t>增添全自動包裝機台</a:t>
            </a:r>
            <a:endParaRPr lang="en-US" altLang="zh-TW" sz="2400" b="1" dirty="0">
              <a:solidFill>
                <a:srgbClr val="333333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60000"/>
              </a:lnSpc>
              <a:spcBef>
                <a:spcPts val="300"/>
              </a:spcBef>
              <a:buFontTx/>
              <a:buChar char="•"/>
              <a:defRPr/>
            </a:pPr>
            <a:r>
              <a:rPr lang="zh-TW" altLang="en-US" sz="2400" b="1" dirty="0">
                <a:solidFill>
                  <a:srgbClr val="333333"/>
                </a:solidFill>
                <a:latin typeface="+mj-ea"/>
                <a:ea typeface="+mj-ea"/>
              </a:rPr>
              <a:t>公司網頁升級</a:t>
            </a:r>
            <a:endParaRPr lang="en-US" altLang="zh-TW" sz="2400" b="1" dirty="0">
              <a:solidFill>
                <a:srgbClr val="333333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60000"/>
              </a:lnSpc>
              <a:spcBef>
                <a:spcPts val="300"/>
              </a:spcBef>
              <a:buFontTx/>
              <a:buChar char="•"/>
              <a:defRPr/>
            </a:pPr>
            <a:r>
              <a:rPr lang="zh-TW" altLang="en-US" sz="2400" b="1" dirty="0">
                <a:solidFill>
                  <a:srgbClr val="333333"/>
                </a:solidFill>
                <a:latin typeface="+mj-ea"/>
                <a:ea typeface="+mj-ea"/>
              </a:rPr>
              <a:t>全新產品設計型錄 </a:t>
            </a:r>
            <a:r>
              <a:rPr lang="en-US" altLang="zh-TW" sz="2400" b="1" dirty="0">
                <a:solidFill>
                  <a:srgbClr val="333333"/>
                </a:solidFill>
                <a:latin typeface="+mj-ea"/>
                <a:ea typeface="+mj-ea"/>
              </a:rPr>
              <a:t>&amp; </a:t>
            </a:r>
            <a:r>
              <a:rPr lang="zh-TW" altLang="en-US" sz="2400" b="1" dirty="0">
                <a:solidFill>
                  <a:srgbClr val="333333"/>
                </a:solidFill>
                <a:latin typeface="+mj-ea"/>
                <a:ea typeface="+mj-ea"/>
              </a:rPr>
              <a:t>電鍍系列樣圖</a:t>
            </a:r>
            <a:endParaRPr lang="en-US" altLang="zh-TW" sz="2400" b="1" dirty="0">
              <a:solidFill>
                <a:srgbClr val="333333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60000"/>
              </a:lnSpc>
              <a:spcBef>
                <a:spcPts val="300"/>
              </a:spcBef>
              <a:buFontTx/>
              <a:buChar char="•"/>
              <a:defRPr/>
            </a:pPr>
            <a:r>
              <a:rPr lang="en-US" altLang="zh-TW" sz="2400" b="1" dirty="0">
                <a:solidFill>
                  <a:srgbClr val="333333"/>
                </a:solidFill>
                <a:latin typeface="+mj-ea"/>
                <a:ea typeface="+mj-ea"/>
              </a:rPr>
              <a:t>In-House</a:t>
            </a:r>
            <a:r>
              <a:rPr lang="zh-TW" altLang="en-US" sz="2400" b="1" dirty="0">
                <a:solidFill>
                  <a:srgbClr val="333333"/>
                </a:solidFill>
                <a:latin typeface="+mj-ea"/>
                <a:ea typeface="+mj-ea"/>
              </a:rPr>
              <a:t> </a:t>
            </a:r>
            <a:r>
              <a:rPr lang="en-US" altLang="zh-TW" sz="2400" b="1" dirty="0">
                <a:solidFill>
                  <a:srgbClr val="333333"/>
                </a:solidFill>
                <a:latin typeface="+mj-ea"/>
                <a:ea typeface="+mj-ea"/>
              </a:rPr>
              <a:t>Lab</a:t>
            </a:r>
            <a:r>
              <a:rPr lang="zh-TW" altLang="en-US" sz="2400" b="1" dirty="0">
                <a:solidFill>
                  <a:srgbClr val="333333"/>
                </a:solidFill>
                <a:latin typeface="+mj-ea"/>
                <a:ea typeface="+mj-ea"/>
              </a:rPr>
              <a:t> 取得第三方認證</a:t>
            </a:r>
            <a:endParaRPr lang="en-US" altLang="zh-TW" sz="2400" b="1" dirty="0">
              <a:solidFill>
                <a:srgbClr val="333333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60000"/>
              </a:lnSpc>
              <a:spcBef>
                <a:spcPts val="300"/>
              </a:spcBef>
              <a:buFontTx/>
              <a:buChar char="•"/>
              <a:defRPr/>
            </a:pPr>
            <a:r>
              <a:rPr lang="zh-TW" altLang="en-US" sz="2400" b="1" dirty="0">
                <a:solidFill>
                  <a:srgbClr val="333333"/>
                </a:solidFill>
                <a:latin typeface="+mj-ea"/>
                <a:ea typeface="+mj-ea"/>
              </a:rPr>
              <a:t>第二季添購全自動噴色機台</a:t>
            </a:r>
            <a:endParaRPr lang="en-US" altLang="zh-TW" sz="2400" b="1" dirty="0">
              <a:solidFill>
                <a:srgbClr val="333333"/>
              </a:solidFill>
              <a:latin typeface="+mj-ea"/>
              <a:ea typeface="+mj-ea"/>
            </a:endParaRPr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1116013" y="444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4000" b="1" dirty="0" smtClean="0">
                <a:solidFill>
                  <a:schemeClr val="bg1"/>
                </a:solidFill>
              </a:rPr>
              <a:t>2014</a:t>
            </a:r>
            <a:r>
              <a:rPr lang="zh-TW" altLang="en-US" sz="4000" b="1" dirty="0" smtClean="0">
                <a:solidFill>
                  <a:schemeClr val="bg1"/>
                </a:solidFill>
              </a:rPr>
              <a:t> 成果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  <p:grpSp>
        <p:nvGrpSpPr>
          <p:cNvPr id="10244" name="群組 8"/>
          <p:cNvGrpSpPr>
            <a:grpSpLocks/>
          </p:cNvGrpSpPr>
          <p:nvPr/>
        </p:nvGrpSpPr>
        <p:grpSpPr bwMode="auto">
          <a:xfrm>
            <a:off x="900113" y="4868863"/>
            <a:ext cx="8064500" cy="1657350"/>
            <a:chOff x="1114921" y="4998021"/>
            <a:chExt cx="7849567" cy="1527670"/>
          </a:xfrm>
        </p:grpSpPr>
        <p:pic>
          <p:nvPicPr>
            <p:cNvPr id="10245" name="Picture 6" descr="_MG_0134-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868143" y="5013176"/>
              <a:ext cx="1512317" cy="1512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6" name="Picture 7" descr="_MG_0132-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99791" y="5013176"/>
              <a:ext cx="1514120" cy="1506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7" name="Picture 8" descr="_MG_5274-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83967" y="5013176"/>
              <a:ext cx="1510514" cy="1510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8" name="Picture 9" descr="_MG_0141-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14921" y="4998021"/>
              <a:ext cx="1513218" cy="1512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9" name="Picture 10" descr="_MG_0254-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452320" y="5015234"/>
              <a:ext cx="1512168" cy="1510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468313" y="981075"/>
            <a:ext cx="835342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85000"/>
              </a:lnSpc>
              <a:spcBef>
                <a:spcPct val="20000"/>
              </a:spcBef>
              <a:defRPr/>
            </a:pPr>
            <a:r>
              <a:rPr lang="zh-TW" altLang="en-US" sz="2400" b="1" dirty="0">
                <a:solidFill>
                  <a:srgbClr val="006699"/>
                </a:solidFill>
                <a:latin typeface="+mj-ea"/>
                <a:ea typeface="+mj-ea"/>
              </a:rPr>
              <a:t>全新軟體和硬體設備</a:t>
            </a:r>
            <a:endParaRPr lang="en-US" altLang="zh-TW" sz="2400" b="1" dirty="0">
              <a:solidFill>
                <a:srgbClr val="006699"/>
              </a:solidFill>
              <a:latin typeface="+mj-ea"/>
              <a:ea typeface="+mj-ea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zh-TW" altLang="en-US" b="1" dirty="0">
                <a:solidFill>
                  <a:srgbClr val="808080"/>
                </a:solidFill>
                <a:latin typeface="+mj-ea"/>
                <a:ea typeface="+mj-ea"/>
              </a:rPr>
              <a:t>軟體設備</a:t>
            </a:r>
            <a:r>
              <a:rPr lang="en-US" altLang="zh-TW" b="1" dirty="0">
                <a:solidFill>
                  <a:srgbClr val="808080"/>
                </a:solidFill>
                <a:latin typeface="+mj-ea"/>
                <a:ea typeface="+mj-ea"/>
              </a:rPr>
              <a:t>: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TW" sz="1600" dirty="0">
                <a:latin typeface="Times New Roman" pitchFamily="18" charset="0"/>
                <a:ea typeface="+mj-ea"/>
                <a:cs typeface="Times New Roman" pitchFamily="18" charset="0"/>
              </a:rPr>
              <a:t>ERP </a:t>
            </a:r>
            <a:r>
              <a:rPr lang="en-US" altLang="zh-TW" sz="1600" dirty="0">
                <a:latin typeface="+mj-ea"/>
                <a:ea typeface="+mj-ea"/>
              </a:rPr>
              <a:t>(</a:t>
            </a:r>
            <a:r>
              <a:rPr lang="zh-TW" altLang="en-US" sz="1600" dirty="0">
                <a:latin typeface="+mj-ea"/>
                <a:ea typeface="+mj-ea"/>
              </a:rPr>
              <a:t>企業資源規劃系統</a:t>
            </a:r>
            <a:r>
              <a:rPr lang="en-US" altLang="zh-TW" sz="1600" dirty="0">
                <a:latin typeface="+mj-ea"/>
                <a:ea typeface="+mj-ea"/>
              </a:rPr>
              <a:t>): </a:t>
            </a:r>
            <a:r>
              <a:rPr lang="zh-TW" altLang="en-US" sz="1600" dirty="0">
                <a:latin typeface="+mj-ea"/>
                <a:ea typeface="+mj-ea"/>
              </a:rPr>
              <a:t>公司資源整合與運營</a:t>
            </a:r>
            <a:endParaRPr lang="en-US" altLang="zh-TW" sz="1600" dirty="0">
              <a:latin typeface="+mj-ea"/>
              <a:ea typeface="+mj-ea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TW" sz="1600" dirty="0">
                <a:latin typeface="Times New Roman" pitchFamily="18" charset="0"/>
                <a:ea typeface="+mj-ea"/>
                <a:cs typeface="Times New Roman" pitchFamily="18" charset="0"/>
              </a:rPr>
              <a:t>TCC </a:t>
            </a:r>
            <a:r>
              <a:rPr lang="en-US" altLang="zh-TW" sz="1600" dirty="0">
                <a:latin typeface="+mj-ea"/>
                <a:ea typeface="+mj-ea"/>
              </a:rPr>
              <a:t>(</a:t>
            </a:r>
            <a:r>
              <a:rPr lang="zh-TW" altLang="en-US" sz="1600" dirty="0">
                <a:latin typeface="+mj-ea"/>
                <a:ea typeface="+mj-ea"/>
              </a:rPr>
              <a:t>團隊運算平台中心</a:t>
            </a:r>
            <a:r>
              <a:rPr lang="en-US" altLang="zh-TW" sz="1600" dirty="0">
                <a:latin typeface="+mj-ea"/>
                <a:ea typeface="+mj-ea"/>
              </a:rPr>
              <a:t>): </a:t>
            </a:r>
            <a:r>
              <a:rPr lang="zh-TW" altLang="en-US" sz="1600" dirty="0">
                <a:latin typeface="+mj-ea"/>
                <a:ea typeface="+mj-ea"/>
              </a:rPr>
              <a:t>涵蓋模具生產規劃至客戶服務平台</a:t>
            </a:r>
            <a:endParaRPr lang="en-US" altLang="zh-TW" sz="1600" dirty="0">
              <a:latin typeface="+mj-ea"/>
              <a:ea typeface="+mj-ea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altLang="zh-TW" sz="1400" dirty="0">
              <a:latin typeface="+mj-ea"/>
              <a:ea typeface="+mj-ea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zh-TW" altLang="en-US" b="1" dirty="0">
                <a:solidFill>
                  <a:srgbClr val="808080"/>
                </a:solidFill>
                <a:latin typeface="+mj-ea"/>
                <a:ea typeface="+mj-ea"/>
              </a:rPr>
              <a:t>硬體設備</a:t>
            </a:r>
            <a:r>
              <a:rPr lang="en-US" altLang="zh-TW" b="1" dirty="0">
                <a:solidFill>
                  <a:srgbClr val="808080"/>
                </a:solidFill>
                <a:latin typeface="+mj-ea"/>
                <a:ea typeface="+mj-ea"/>
              </a:rPr>
              <a:t>: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TW" sz="1600" dirty="0">
                <a:latin typeface="Times New Roman" pitchFamily="18" charset="0"/>
                <a:ea typeface="+mj-ea"/>
                <a:cs typeface="Times New Roman" pitchFamily="18" charset="0"/>
              </a:rPr>
              <a:t>Rapid Prototype Machine</a:t>
            </a:r>
            <a:r>
              <a:rPr lang="zh-TW" altLang="en-US" sz="16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TW" sz="1600" dirty="0">
                <a:latin typeface="+mj-ea"/>
                <a:ea typeface="+mj-ea"/>
              </a:rPr>
              <a:t>(</a:t>
            </a:r>
            <a:r>
              <a:rPr lang="zh-TW" altLang="en-US" sz="1600" dirty="0">
                <a:latin typeface="+mj-ea"/>
                <a:ea typeface="+mj-ea"/>
              </a:rPr>
              <a:t>高速製樣機台</a:t>
            </a:r>
            <a:r>
              <a:rPr lang="en-US" altLang="zh-TW" sz="1600" dirty="0">
                <a:latin typeface="+mj-ea"/>
                <a:ea typeface="+mj-ea"/>
              </a:rPr>
              <a:t>)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TW" sz="1600" dirty="0">
                <a:latin typeface="Times New Roman" pitchFamily="18" charset="0"/>
                <a:ea typeface="+mj-ea"/>
                <a:cs typeface="Times New Roman" pitchFamily="18" charset="0"/>
              </a:rPr>
              <a:t>Automatic packaging machine</a:t>
            </a:r>
            <a:r>
              <a:rPr lang="zh-TW" altLang="en-US" sz="1600" dirty="0">
                <a:latin typeface="+mj-ea"/>
                <a:ea typeface="+mj-ea"/>
              </a:rPr>
              <a:t> </a:t>
            </a:r>
            <a:r>
              <a:rPr lang="en-US" altLang="zh-TW" sz="1600" dirty="0">
                <a:latin typeface="+mj-ea"/>
                <a:ea typeface="+mj-ea"/>
              </a:rPr>
              <a:t>(</a:t>
            </a:r>
            <a:r>
              <a:rPr lang="zh-TW" altLang="en-US" sz="1600" dirty="0">
                <a:latin typeface="+mj-ea"/>
                <a:ea typeface="+mj-ea"/>
              </a:rPr>
              <a:t>全自動包裝機台</a:t>
            </a:r>
            <a:r>
              <a:rPr lang="en-US" altLang="zh-TW" sz="1600" dirty="0">
                <a:latin typeface="+mj-ea"/>
                <a:ea typeface="+mj-ea"/>
              </a:rPr>
              <a:t>): 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TW" altLang="en-US" sz="1600" dirty="0">
                <a:latin typeface="+mj-ea"/>
                <a:ea typeface="+mj-ea"/>
              </a:rPr>
              <a:t>可將高量產品迅速裝袋，大幅降低人工處理時間</a:t>
            </a:r>
            <a:endParaRPr lang="en-US" altLang="zh-TW" sz="1600" dirty="0">
              <a:latin typeface="+mj-ea"/>
              <a:ea typeface="+mj-ea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endParaRPr lang="en-US" altLang="zh-TW" sz="1400" dirty="0">
              <a:latin typeface="+mj-ea"/>
              <a:ea typeface="+mj-ea"/>
            </a:endParaRP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1116013" y="444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4000" b="1">
                <a:solidFill>
                  <a:schemeClr val="bg1"/>
                </a:solidFill>
              </a:rPr>
              <a:t>競 爭 優 勢</a:t>
            </a:r>
            <a:endParaRPr lang="en-US" altLang="en-US" sz="4000" b="1">
              <a:solidFill>
                <a:schemeClr val="bg1"/>
              </a:solidFill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4797425"/>
            <a:ext cx="558006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784725"/>
            <a:ext cx="28432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1116013" y="444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4000" b="1">
                <a:solidFill>
                  <a:schemeClr val="bg1"/>
                </a:solidFill>
              </a:rPr>
              <a:t>合 作 客 戶</a:t>
            </a:r>
            <a:endParaRPr lang="en-US" altLang="en-US" sz="4000" b="1">
              <a:solidFill>
                <a:schemeClr val="bg1"/>
              </a:solidFill>
            </a:endParaRPr>
          </a:p>
        </p:txBody>
      </p:sp>
      <p:pic>
        <p:nvPicPr>
          <p:cNvPr id="12291" name="Picture 5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52513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116013" y="444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zh-TW" altLang="en-US" sz="4000" b="1" dirty="0" smtClean="0">
                <a:solidFill>
                  <a:schemeClr val="bg1"/>
                </a:solidFill>
              </a:rPr>
              <a:t>            專業化生產流程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  <p:pic>
        <p:nvPicPr>
          <p:cNvPr id="4" name="圖片 9" descr="6s-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3380993" cy="326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圖片 2" descr="流程圖-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916832"/>
            <a:ext cx="512794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群組 8"/>
          <p:cNvGrpSpPr>
            <a:grpSpLocks/>
          </p:cNvGrpSpPr>
          <p:nvPr/>
        </p:nvGrpSpPr>
        <p:grpSpPr bwMode="auto">
          <a:xfrm>
            <a:off x="179512" y="5301208"/>
            <a:ext cx="8784976" cy="1297310"/>
            <a:chOff x="1114921" y="4998021"/>
            <a:chExt cx="7849567" cy="1527670"/>
          </a:xfrm>
        </p:grpSpPr>
        <p:pic>
          <p:nvPicPr>
            <p:cNvPr id="6" name="Picture 6" descr="_MG_0134-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68143" y="5013176"/>
              <a:ext cx="1512317" cy="1512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7" descr="_MG_0132-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99791" y="5013176"/>
              <a:ext cx="1514120" cy="1506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8" descr="_MG_5274-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83967" y="5013176"/>
              <a:ext cx="1510514" cy="1510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9" descr="_MG_0141-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14921" y="4998021"/>
              <a:ext cx="1513218" cy="1512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0" descr="_MG_0254-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452320" y="5015234"/>
              <a:ext cx="1512168" cy="1510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文字方塊 10"/>
          <p:cNvSpPr txBox="1"/>
          <p:nvPr/>
        </p:nvSpPr>
        <p:spPr>
          <a:xfrm>
            <a:off x="683568" y="119675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實作核心概念</a:t>
            </a:r>
            <a:r>
              <a:rPr lang="en-US" altLang="zh-TW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  <a:r>
              <a:rPr lang="zh-TW" alt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altLang="zh-TW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6S</a:t>
            </a:r>
            <a:r>
              <a:rPr lang="zh-TW" alt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計畫</a:t>
            </a:r>
            <a:endParaRPr lang="zh-TW" altLang="en-US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148064" y="112474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執行面</a:t>
            </a:r>
            <a:r>
              <a:rPr lang="en-US" altLang="zh-TW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  <a:p>
            <a:pPr algn="ctr"/>
            <a:r>
              <a:rPr lang="zh-TW" alt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完整生產步驟</a:t>
            </a:r>
            <a:endParaRPr lang="zh-TW" altLang="en-US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08504" cy="76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37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116013" y="444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4000" b="1">
                <a:solidFill>
                  <a:schemeClr val="bg1"/>
                </a:solidFill>
              </a:rPr>
              <a:t>生 產 機 台</a:t>
            </a:r>
            <a:endParaRPr lang="en-US" altLang="en-US" sz="4000" b="1">
              <a:solidFill>
                <a:schemeClr val="bg1"/>
              </a:solidFill>
            </a:endParaRPr>
          </a:p>
        </p:txBody>
      </p:sp>
      <p:pic>
        <p:nvPicPr>
          <p:cNvPr id="15363" name="Picture 3" descr="C:\Documents and Settings\00300\桌面\2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125538"/>
            <a:ext cx="41052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 descr="C:\Documents and Settings\00300\桌面\2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860800"/>
            <a:ext cx="4129087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" descr="C:\Documents and Settings\00300\桌面\0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125538"/>
            <a:ext cx="4176713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0" y="4005263"/>
            <a:ext cx="40322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"/>
              <a:defRPr/>
            </a:pPr>
            <a:r>
              <a:rPr lang="en-US" altLang="zh-TW" kern="0" dirty="0">
                <a:solidFill>
                  <a:srgbClr val="3333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CNC</a:t>
            </a:r>
            <a:r>
              <a:rPr lang="zh-TW" altLang="en-US" kern="0" dirty="0">
                <a:solidFill>
                  <a:srgbClr val="333333"/>
                </a:solidFill>
                <a:latin typeface="+mj-ea"/>
                <a:ea typeface="+mj-ea"/>
              </a:rPr>
              <a:t>機台</a:t>
            </a:r>
            <a:endParaRPr lang="en-US" altLang="zh-TW" kern="0" dirty="0">
              <a:solidFill>
                <a:srgbClr val="333333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"/>
              <a:defRPr/>
            </a:pPr>
            <a:r>
              <a:rPr lang="en-US" altLang="zh-TW" kern="0" dirty="0">
                <a:solidFill>
                  <a:srgbClr val="3333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EDM</a:t>
            </a:r>
            <a:r>
              <a:rPr lang="zh-TW" altLang="en-US" kern="0" dirty="0">
                <a:solidFill>
                  <a:srgbClr val="333333"/>
                </a:solidFill>
                <a:latin typeface="+mj-ea"/>
                <a:ea typeface="+mj-ea"/>
              </a:rPr>
              <a:t> </a:t>
            </a:r>
            <a:r>
              <a:rPr lang="en-US" altLang="zh-TW" kern="0" dirty="0">
                <a:solidFill>
                  <a:srgbClr val="333333"/>
                </a:solidFill>
                <a:latin typeface="+mj-ea"/>
                <a:ea typeface="+mj-ea"/>
              </a:rPr>
              <a:t>(</a:t>
            </a:r>
            <a:r>
              <a:rPr lang="zh-TW" altLang="en-US" kern="0" dirty="0">
                <a:solidFill>
                  <a:srgbClr val="333333"/>
                </a:solidFill>
                <a:latin typeface="+mj-ea"/>
                <a:ea typeface="+mj-ea"/>
              </a:rPr>
              <a:t>電子雕刻機台</a:t>
            </a:r>
            <a:r>
              <a:rPr lang="en-US" altLang="zh-TW" kern="0" dirty="0">
                <a:solidFill>
                  <a:srgbClr val="333333"/>
                </a:solidFill>
                <a:latin typeface="+mj-ea"/>
                <a:ea typeface="+mj-ea"/>
              </a:rPr>
              <a:t>)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zh-TW" kern="0" dirty="0">
                <a:solidFill>
                  <a:srgbClr val="333333"/>
                </a:solidFill>
                <a:latin typeface="+mj-ea"/>
                <a:ea typeface="+mj-ea"/>
                <a:sym typeface="Wingdings"/>
              </a:rPr>
              <a:t></a:t>
            </a:r>
            <a:r>
              <a:rPr lang="zh-TW" altLang="en-US" kern="0" dirty="0">
                <a:solidFill>
                  <a:srgbClr val="333333"/>
                </a:solidFill>
                <a:latin typeface="+mj-ea"/>
                <a:ea typeface="+mj-ea"/>
                <a:sym typeface="Wingdings"/>
              </a:rPr>
              <a:t>   </a:t>
            </a:r>
            <a:r>
              <a:rPr lang="en-US" altLang="zh-TW" kern="0" dirty="0">
                <a:solidFill>
                  <a:srgbClr val="3333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3D</a:t>
            </a:r>
            <a:r>
              <a:rPr lang="zh-TW" altLang="en-US" kern="0" dirty="0">
                <a:solidFill>
                  <a:srgbClr val="333333"/>
                </a:solidFill>
                <a:latin typeface="+mj-ea"/>
                <a:ea typeface="+mj-ea"/>
              </a:rPr>
              <a:t>雷射雕刻機</a:t>
            </a:r>
            <a:endParaRPr lang="en-US" altLang="zh-TW" kern="0" dirty="0">
              <a:solidFill>
                <a:srgbClr val="333333"/>
              </a:solidFill>
              <a:latin typeface="+mj-ea"/>
              <a:ea typeface="+mj-ea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95288" y="3500438"/>
            <a:ext cx="3603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TW" sz="1600" kern="0" dirty="0">
                <a:solidFill>
                  <a:schemeClr val="bg1"/>
                </a:solidFill>
                <a:latin typeface="+mn-lt"/>
                <a:ea typeface="Adobe Myungjo Std M" pitchFamily="18" charset="-128"/>
                <a:sym typeface="Wingdings"/>
              </a:rPr>
              <a:t></a:t>
            </a:r>
            <a:endParaRPr lang="en-US" altLang="zh-TW" sz="1600" kern="0" dirty="0">
              <a:solidFill>
                <a:schemeClr val="bg1"/>
              </a:solidFill>
              <a:latin typeface="+mn-lt"/>
              <a:ea typeface="Adobe Myungjo Std M" pitchFamily="18" charset="-128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5288" y="6237288"/>
            <a:ext cx="3603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TW" sz="1600" kern="0" dirty="0">
                <a:solidFill>
                  <a:schemeClr val="bg1"/>
                </a:solidFill>
                <a:latin typeface="+mn-lt"/>
                <a:ea typeface="Adobe Myungjo Std M" pitchFamily="18" charset="-128"/>
                <a:sym typeface="Wingdings"/>
              </a:rPr>
              <a:t></a:t>
            </a:r>
            <a:endParaRPr lang="en-US" altLang="zh-TW" sz="1600" kern="0" dirty="0">
              <a:solidFill>
                <a:schemeClr val="bg1"/>
              </a:solidFill>
              <a:latin typeface="+mn-lt"/>
              <a:ea typeface="Adobe Myungjo Std M" pitchFamily="18" charset="-128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572000" y="3500438"/>
            <a:ext cx="36036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TW" sz="1600" kern="0" dirty="0">
                <a:solidFill>
                  <a:schemeClr val="bg1"/>
                </a:solidFill>
                <a:latin typeface="+mn-lt"/>
                <a:ea typeface="Adobe Myungjo Std M" pitchFamily="18" charset="-128"/>
                <a:sym typeface="Wingdings"/>
              </a:rPr>
              <a:t></a:t>
            </a:r>
            <a:endParaRPr lang="en-US" altLang="zh-TW" sz="1600" kern="0" dirty="0">
              <a:solidFill>
                <a:schemeClr val="bg1"/>
              </a:solidFill>
              <a:latin typeface="+mn-lt"/>
              <a:ea typeface="Adobe Myungjo Std M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1116013" y="444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4000" b="1">
                <a:solidFill>
                  <a:schemeClr val="bg1"/>
                </a:solidFill>
              </a:rPr>
              <a:t>工 廠 設 備</a:t>
            </a:r>
            <a:endParaRPr lang="en-US" altLang="en-US" sz="4000" b="1">
              <a:solidFill>
                <a:schemeClr val="bg1"/>
              </a:solidFill>
            </a:endParaRPr>
          </a:p>
        </p:txBody>
      </p:sp>
      <p:pic>
        <p:nvPicPr>
          <p:cNvPr id="16387" name="Picture 3" descr="C:\Documents and Settings\00300\桌面\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052513"/>
            <a:ext cx="7775575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文字方塊 3"/>
          <p:cNvSpPr txBox="1">
            <a:spLocks noChangeArrowheads="1"/>
          </p:cNvSpPr>
          <p:nvPr/>
        </p:nvSpPr>
        <p:spPr bwMode="auto">
          <a:xfrm>
            <a:off x="684213" y="3421063"/>
            <a:ext cx="3384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臥式射出機</a:t>
            </a:r>
          </a:p>
        </p:txBody>
      </p:sp>
      <p:sp>
        <p:nvSpPr>
          <p:cNvPr id="16389" name="文字方塊 4"/>
          <p:cNvSpPr txBox="1">
            <a:spLocks noChangeArrowheads="1"/>
          </p:cNvSpPr>
          <p:nvPr/>
        </p:nvSpPr>
        <p:spPr bwMode="auto">
          <a:xfrm>
            <a:off x="4643438" y="3421063"/>
            <a:ext cx="3382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立式射出機</a:t>
            </a:r>
          </a:p>
        </p:txBody>
      </p:sp>
      <p:sp>
        <p:nvSpPr>
          <p:cNvPr id="16390" name="文字方塊 5"/>
          <p:cNvSpPr txBox="1">
            <a:spLocks noChangeArrowheads="1"/>
          </p:cNvSpPr>
          <p:nvPr/>
        </p:nvSpPr>
        <p:spPr bwMode="auto">
          <a:xfrm>
            <a:off x="684213" y="6165850"/>
            <a:ext cx="3382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沖壓機</a:t>
            </a:r>
          </a:p>
        </p:txBody>
      </p:sp>
      <p:sp>
        <p:nvSpPr>
          <p:cNvPr id="16391" name="文字方塊 6"/>
          <p:cNvSpPr txBox="1">
            <a:spLocks noChangeArrowheads="1"/>
          </p:cNvSpPr>
          <p:nvPr/>
        </p:nvSpPr>
        <p:spPr bwMode="auto">
          <a:xfrm>
            <a:off x="4643438" y="6165850"/>
            <a:ext cx="3384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壓鑄機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1116013" y="444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4000" b="1">
                <a:solidFill>
                  <a:schemeClr val="bg1"/>
                </a:solidFill>
              </a:rPr>
              <a:t>核 色 部 門</a:t>
            </a:r>
            <a:endParaRPr lang="en-US" altLang="en-US" sz="4000" b="1">
              <a:solidFill>
                <a:schemeClr val="bg1"/>
              </a:solidFill>
            </a:endParaRPr>
          </a:p>
        </p:txBody>
      </p:sp>
      <p:pic>
        <p:nvPicPr>
          <p:cNvPr id="17411" name="Picture 2" descr="C:\Documents and Settings\00300\桌面\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052513"/>
            <a:ext cx="76898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00300\桌面\0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196975"/>
            <a:ext cx="5761038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" descr="C:\Documents and Settings\00300\桌面\00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4025" y="3933825"/>
            <a:ext cx="448468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0825" y="3862388"/>
            <a:ext cx="38893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defRPr/>
            </a:pPr>
            <a:r>
              <a:rPr lang="zh-TW" altLang="en-US" sz="1600" b="1" kern="0" dirty="0">
                <a:solidFill>
                  <a:srgbClr val="333333"/>
                </a:solidFill>
                <a:latin typeface="+mj-ea"/>
                <a:ea typeface="+mj-ea"/>
              </a:rPr>
              <a:t> ▲ 風淋室</a:t>
            </a:r>
            <a:endParaRPr lang="en-US" altLang="zh-TW" sz="1600" b="1" kern="0" dirty="0">
              <a:solidFill>
                <a:srgbClr val="333333"/>
              </a:solidFill>
              <a:latin typeface="+mj-ea"/>
              <a:ea typeface="+mj-ea"/>
            </a:endParaRPr>
          </a:p>
        </p:txBody>
      </p:sp>
      <p:sp>
        <p:nvSpPr>
          <p:cNvPr id="18437" name="矩形 7"/>
          <p:cNvSpPr>
            <a:spLocks noChangeArrowheads="1"/>
          </p:cNvSpPr>
          <p:nvPr/>
        </p:nvSpPr>
        <p:spPr bwMode="auto">
          <a:xfrm>
            <a:off x="1116013" y="100013"/>
            <a:ext cx="80279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000" b="1">
                <a:solidFill>
                  <a:schemeClr val="bg1"/>
                </a:solidFill>
              </a:rPr>
              <a:t>隔 塵 室</a:t>
            </a:r>
            <a:endParaRPr lang="en-US" altLang="en-US" sz="4000" b="1">
              <a:solidFill>
                <a:schemeClr val="bg1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299200" y="1198563"/>
            <a:ext cx="86518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defRPr/>
            </a:pPr>
            <a:r>
              <a:rPr lang="zh-TW" altLang="en-US" sz="1600" b="1" kern="0" dirty="0">
                <a:solidFill>
                  <a:srgbClr val="333333"/>
                </a:solidFill>
                <a:latin typeface="+mj-ea"/>
                <a:ea typeface="+mj-ea"/>
              </a:rPr>
              <a:t> 靜電槍</a:t>
            </a:r>
            <a:endParaRPr lang="en-US" altLang="zh-TW" sz="1600" b="1" kern="0" dirty="0">
              <a:solidFill>
                <a:srgbClr val="333333"/>
              </a:solidFill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 rot="5400000">
            <a:off x="6077744" y="1156494"/>
            <a:ext cx="382588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b="1" kern="0" dirty="0">
                <a:solidFill>
                  <a:srgbClr val="333333"/>
                </a:solidFill>
                <a:latin typeface="+mj-ea"/>
              </a:rPr>
              <a:t>▼</a:t>
            </a:r>
            <a:endParaRPr lang="zh-TW" altLang="en-US" dirty="0"/>
          </a:p>
        </p:txBody>
      </p:sp>
      <p:grpSp>
        <p:nvGrpSpPr>
          <p:cNvPr id="18440" name="群組 10"/>
          <p:cNvGrpSpPr>
            <a:grpSpLocks/>
          </p:cNvGrpSpPr>
          <p:nvPr/>
        </p:nvGrpSpPr>
        <p:grpSpPr bwMode="auto">
          <a:xfrm>
            <a:off x="2771775" y="6237288"/>
            <a:ext cx="1423988" cy="382587"/>
            <a:chOff x="2771800" y="6237311"/>
            <a:chExt cx="1424000" cy="382587"/>
          </a:xfrm>
        </p:grpSpPr>
        <p:sp>
          <p:nvSpPr>
            <p:cNvPr id="7" name="Rectangle 3"/>
            <p:cNvSpPr txBox="1">
              <a:spLocks noChangeArrowheads="1"/>
            </p:cNvSpPr>
            <p:nvPr/>
          </p:nvSpPr>
          <p:spPr bwMode="auto">
            <a:xfrm>
              <a:off x="2771800" y="6309320"/>
              <a:ext cx="1296144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cene3d>
                <a:camera prst="orthographicFront">
                  <a:rot lat="0" lon="0" rev="0"/>
                </a:camera>
                <a:lightRig rig="threePt" dir="t"/>
              </a:scene3d>
              <a:flatTx/>
            </a:bodyPr>
            <a:lstStyle/>
            <a:p>
              <a:pPr marL="342900" indent="-342900">
                <a:lnSpc>
                  <a:spcPct val="90000"/>
                </a:lnSpc>
                <a:spcBef>
                  <a:spcPts val="600"/>
                </a:spcBef>
                <a:defRPr/>
              </a:pPr>
              <a:r>
                <a:rPr lang="zh-TW" altLang="en-US" sz="1600" b="1" kern="0" dirty="0">
                  <a:solidFill>
                    <a:srgbClr val="333333"/>
                  </a:solidFill>
                  <a:latin typeface="+mj-ea"/>
                  <a:ea typeface="+mj-ea"/>
                </a:rPr>
                <a:t>移印和網印</a:t>
              </a:r>
              <a:endParaRPr lang="en-US" altLang="zh-TW" sz="1600" b="1" kern="0" dirty="0">
                <a:solidFill>
                  <a:srgbClr val="333333"/>
                </a:solidFill>
                <a:latin typeface="+mj-ea"/>
                <a:ea typeface="+mj-ea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 rot="16200000">
              <a:off x="3850518" y="6274616"/>
              <a:ext cx="382587" cy="307978"/>
            </a:xfrm>
            <a:prstGeom prst="rect">
              <a:avLst/>
            </a:prstGeom>
          </p:spPr>
          <p:txBody>
            <a:bodyPr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9pPr>
            </a:lstStyle>
            <a:p>
              <a:pPr>
                <a:defRPr/>
              </a:pPr>
              <a:r>
                <a:rPr lang="zh-TW" altLang="en-US" sz="1400" b="1" kern="0" dirty="0">
                  <a:solidFill>
                    <a:srgbClr val="333333"/>
                  </a:solidFill>
                  <a:latin typeface="+mj-ea"/>
                </a:rPr>
                <a:t>▼</a:t>
              </a:r>
              <a:endParaRPr lang="zh-TW" alt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1116013" y="444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4000" b="1">
                <a:solidFill>
                  <a:schemeClr val="bg1"/>
                </a:solidFill>
              </a:rPr>
              <a:t>6S </a:t>
            </a:r>
            <a:r>
              <a:rPr lang="zh-TW" altLang="en-US" sz="4000" b="1">
                <a:solidFill>
                  <a:schemeClr val="bg1"/>
                </a:solidFill>
              </a:rPr>
              <a:t>執 行 計 畫</a:t>
            </a:r>
            <a:endParaRPr lang="en-US" altLang="en-US" sz="4000" b="1">
              <a:solidFill>
                <a:schemeClr val="bg1"/>
              </a:solidFill>
            </a:endParaRP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-180975" y="1484313"/>
            <a:ext cx="3097213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160000"/>
              </a:lnSpc>
              <a:spcBef>
                <a:spcPts val="200"/>
              </a:spcBef>
              <a:defRPr/>
            </a:pPr>
            <a:r>
              <a:rPr lang="en-US" altLang="zh-TW" sz="2800" b="1" dirty="0">
                <a:solidFill>
                  <a:srgbClr val="333333"/>
                </a:solidFill>
                <a:latin typeface="+mn-ea"/>
                <a:ea typeface="+mn-ea"/>
              </a:rPr>
              <a:t>1S : </a:t>
            </a:r>
            <a:r>
              <a:rPr lang="zh-TW" altLang="en-US" sz="2800" b="1" dirty="0">
                <a:solidFill>
                  <a:srgbClr val="333333"/>
                </a:solidFill>
                <a:latin typeface="+mn-ea"/>
                <a:ea typeface="+mn-ea"/>
              </a:rPr>
              <a:t>整理     </a:t>
            </a:r>
            <a:r>
              <a:rPr lang="en-US" altLang="zh-TW" sz="2800" b="1" dirty="0">
                <a:solidFill>
                  <a:srgbClr val="333333"/>
                </a:solidFill>
                <a:latin typeface="+mn-ea"/>
                <a:ea typeface="+mn-ea"/>
              </a:rPr>
              <a:t> </a:t>
            </a:r>
          </a:p>
          <a:p>
            <a:pPr marL="342900" indent="-342900" algn="ctr">
              <a:lnSpc>
                <a:spcPct val="160000"/>
              </a:lnSpc>
              <a:spcBef>
                <a:spcPts val="200"/>
              </a:spcBef>
              <a:defRPr/>
            </a:pPr>
            <a:r>
              <a:rPr lang="en-US" altLang="zh-TW" sz="2800" b="1" dirty="0">
                <a:solidFill>
                  <a:srgbClr val="333333"/>
                </a:solidFill>
                <a:latin typeface="+mn-ea"/>
                <a:ea typeface="+mn-ea"/>
              </a:rPr>
              <a:t>2S : </a:t>
            </a:r>
            <a:r>
              <a:rPr lang="zh-TW" altLang="en-US" sz="2800" b="1" dirty="0">
                <a:solidFill>
                  <a:srgbClr val="333333"/>
                </a:solidFill>
                <a:latin typeface="+mn-ea"/>
                <a:ea typeface="+mn-ea"/>
              </a:rPr>
              <a:t>整頓</a:t>
            </a:r>
            <a:endParaRPr lang="en-US" altLang="zh-TW" sz="2800" b="1" dirty="0">
              <a:solidFill>
                <a:srgbClr val="333333"/>
              </a:solidFill>
              <a:latin typeface="+mn-ea"/>
              <a:ea typeface="+mn-ea"/>
            </a:endParaRPr>
          </a:p>
          <a:p>
            <a:pPr marL="342900" indent="-342900" algn="ctr">
              <a:lnSpc>
                <a:spcPct val="160000"/>
              </a:lnSpc>
              <a:spcBef>
                <a:spcPts val="200"/>
              </a:spcBef>
              <a:defRPr/>
            </a:pPr>
            <a:r>
              <a:rPr lang="en-US" altLang="zh-TW" sz="2800" b="1" dirty="0">
                <a:solidFill>
                  <a:srgbClr val="333333"/>
                </a:solidFill>
                <a:latin typeface="+mn-ea"/>
                <a:ea typeface="+mn-ea"/>
              </a:rPr>
              <a:t>3S : </a:t>
            </a:r>
            <a:r>
              <a:rPr lang="zh-TW" altLang="en-US" sz="2800" b="1" dirty="0">
                <a:solidFill>
                  <a:srgbClr val="333333"/>
                </a:solidFill>
                <a:latin typeface="+mn-ea"/>
                <a:ea typeface="+mn-ea"/>
              </a:rPr>
              <a:t>整潔      </a:t>
            </a:r>
            <a:endParaRPr lang="en-US" altLang="zh-TW" sz="2800" b="1" dirty="0">
              <a:solidFill>
                <a:srgbClr val="333333"/>
              </a:solidFill>
              <a:latin typeface="+mn-ea"/>
              <a:ea typeface="+mn-ea"/>
            </a:endParaRPr>
          </a:p>
          <a:p>
            <a:pPr marL="342900" indent="-342900" algn="ctr">
              <a:lnSpc>
                <a:spcPct val="160000"/>
              </a:lnSpc>
              <a:spcBef>
                <a:spcPts val="200"/>
              </a:spcBef>
              <a:defRPr/>
            </a:pPr>
            <a:r>
              <a:rPr lang="en-US" altLang="zh-TW" sz="2800" b="1" dirty="0">
                <a:solidFill>
                  <a:srgbClr val="333333"/>
                </a:solidFill>
                <a:latin typeface="+mn-ea"/>
              </a:rPr>
              <a:t>4S : </a:t>
            </a:r>
            <a:r>
              <a:rPr lang="zh-TW" altLang="en-US" sz="2800" b="1" dirty="0">
                <a:solidFill>
                  <a:srgbClr val="333333"/>
                </a:solidFill>
                <a:latin typeface="+mn-ea"/>
              </a:rPr>
              <a:t>標準</a:t>
            </a:r>
            <a:endParaRPr lang="en-US" altLang="zh-TW" sz="2800" b="1" dirty="0">
              <a:solidFill>
                <a:srgbClr val="333333"/>
              </a:solidFill>
              <a:latin typeface="+mn-ea"/>
            </a:endParaRPr>
          </a:p>
          <a:p>
            <a:pPr marL="342900" indent="-342900" algn="ctr">
              <a:lnSpc>
                <a:spcPct val="160000"/>
              </a:lnSpc>
              <a:spcBef>
                <a:spcPts val="200"/>
              </a:spcBef>
              <a:defRPr/>
            </a:pPr>
            <a:r>
              <a:rPr lang="en-US" altLang="zh-TW" sz="2800" b="1" dirty="0">
                <a:solidFill>
                  <a:srgbClr val="333333"/>
                </a:solidFill>
                <a:latin typeface="+mn-ea"/>
              </a:rPr>
              <a:t>5S : </a:t>
            </a:r>
            <a:r>
              <a:rPr lang="zh-TW" altLang="en-US" sz="2800" b="1" dirty="0">
                <a:solidFill>
                  <a:srgbClr val="333333"/>
                </a:solidFill>
                <a:latin typeface="+mn-ea"/>
              </a:rPr>
              <a:t>持續     </a:t>
            </a:r>
            <a:endParaRPr lang="en-US" altLang="zh-TW" sz="2800" b="1" dirty="0">
              <a:solidFill>
                <a:srgbClr val="333333"/>
              </a:solidFill>
              <a:latin typeface="+mn-ea"/>
            </a:endParaRPr>
          </a:p>
          <a:p>
            <a:pPr marL="342900" indent="-342900" algn="ctr">
              <a:lnSpc>
                <a:spcPct val="160000"/>
              </a:lnSpc>
              <a:spcBef>
                <a:spcPts val="200"/>
              </a:spcBef>
              <a:defRPr/>
            </a:pPr>
            <a:r>
              <a:rPr lang="en-US" altLang="zh-TW" sz="2800" b="1" dirty="0">
                <a:solidFill>
                  <a:srgbClr val="333333"/>
                </a:solidFill>
                <a:latin typeface="+mn-ea"/>
              </a:rPr>
              <a:t>6S : </a:t>
            </a:r>
            <a:r>
              <a:rPr lang="zh-TW" altLang="en-US" sz="2800" b="1" dirty="0">
                <a:solidFill>
                  <a:srgbClr val="333333"/>
                </a:solidFill>
                <a:latin typeface="+mn-ea"/>
              </a:rPr>
              <a:t>安全</a:t>
            </a:r>
            <a:endParaRPr lang="en-US" altLang="zh-TW" sz="2800" b="1" dirty="0">
              <a:solidFill>
                <a:srgbClr val="333333"/>
              </a:solidFill>
              <a:latin typeface="+mn-ea"/>
            </a:endParaRPr>
          </a:p>
          <a:p>
            <a:pPr marL="342900" indent="-342900" algn="ctr">
              <a:lnSpc>
                <a:spcPct val="160000"/>
              </a:lnSpc>
              <a:spcBef>
                <a:spcPts val="200"/>
              </a:spcBef>
              <a:defRPr/>
            </a:pPr>
            <a:endParaRPr lang="en-US" altLang="zh-TW" sz="2800" b="1" dirty="0">
              <a:solidFill>
                <a:srgbClr val="333333"/>
              </a:solidFill>
              <a:latin typeface="+mn-ea"/>
              <a:ea typeface="+mn-ea"/>
            </a:endParaRPr>
          </a:p>
        </p:txBody>
      </p:sp>
      <p:pic>
        <p:nvPicPr>
          <p:cNvPr id="19460" name="圖片 9" descr="6s-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412875"/>
            <a:ext cx="4616450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116013" y="444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TW" altLang="en-US" sz="3500" b="1" spc="-150" dirty="0">
                <a:solidFill>
                  <a:schemeClr val="bg1"/>
                </a:solidFill>
                <a:ea typeface="新細明體" charset="-120"/>
              </a:rPr>
              <a:t>機台張貼標準作業流程和圖片說明</a:t>
            </a:r>
            <a:endParaRPr lang="en-US" altLang="en-US" sz="3500" b="1" spc="-150" dirty="0">
              <a:solidFill>
                <a:schemeClr val="bg1"/>
              </a:solidFill>
              <a:ea typeface="新細明體" charset="-120"/>
            </a:endParaRPr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75" y="1268413"/>
            <a:ext cx="3598863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1270000"/>
            <a:ext cx="475932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AutoShape 6"/>
          <p:cNvSpPr>
            <a:spLocks noChangeArrowheads="1"/>
          </p:cNvSpPr>
          <p:nvPr/>
        </p:nvSpPr>
        <p:spPr bwMode="auto">
          <a:xfrm>
            <a:off x="827088" y="3429000"/>
            <a:ext cx="1000125" cy="450850"/>
          </a:xfrm>
          <a:prstGeom prst="rightArrow">
            <a:avLst>
              <a:gd name="adj1" fmla="val 50000"/>
              <a:gd name="adj2" fmla="val 50261"/>
            </a:avLst>
          </a:prstGeom>
          <a:solidFill>
            <a:srgbClr val="16A90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066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8" descr="oeko-tex_log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5949950"/>
            <a:ext cx="13938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050" y="1268413"/>
            <a:ext cx="7092950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r>
              <a:rPr lang="zh-TW" altLang="en-US" sz="2000" b="1" dirty="0" smtClean="0">
                <a:latin typeface="+mj-ea"/>
                <a:ea typeface="+mj-ea"/>
              </a:rPr>
              <a:t>成立年份：</a:t>
            </a:r>
            <a:r>
              <a:rPr lang="en-US" altLang="zh-TW" sz="2000" b="1" dirty="0" smtClean="0">
                <a:latin typeface="+mj-ea"/>
                <a:ea typeface="+mj-ea"/>
              </a:rPr>
              <a:t> </a:t>
            </a:r>
            <a:r>
              <a:rPr lang="en-US" altLang="zh-TW" sz="2000" b="1" dirty="0" smtClean="0">
                <a:ea typeface="+mj-ea"/>
                <a:cs typeface="Times New Roman" pitchFamily="18" charset="0"/>
              </a:rPr>
              <a:t>1994</a:t>
            </a:r>
            <a:r>
              <a:rPr lang="en-US" altLang="zh-TW" sz="20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   </a:t>
            </a:r>
            <a:r>
              <a:rPr lang="en-US" altLang="zh-TW" sz="2000" b="1" dirty="0" smtClean="0">
                <a:latin typeface="+mj-ea"/>
                <a:ea typeface="+mj-ea"/>
              </a:rPr>
              <a:t>    </a:t>
            </a:r>
            <a:r>
              <a:rPr lang="zh-TW" altLang="en-US" sz="2000" b="1" dirty="0" smtClean="0">
                <a:latin typeface="+mj-ea"/>
                <a:ea typeface="+mj-ea"/>
              </a:rPr>
              <a:t>員工人數</a:t>
            </a:r>
            <a:r>
              <a:rPr lang="zh-TW" altLang="en-US" sz="2000" b="1" dirty="0" smtClean="0">
                <a:latin typeface="+mj-ea"/>
              </a:rPr>
              <a:t>： </a:t>
            </a:r>
            <a:r>
              <a:rPr lang="en-US" altLang="zh-TW" sz="2000" b="1" dirty="0" smtClean="0">
                <a:ea typeface="+mj-ea"/>
                <a:cs typeface="Times New Roman" pitchFamily="18" charset="0"/>
              </a:rPr>
              <a:t>400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endParaRPr lang="en-US" altLang="zh-TW" sz="1800" b="1" dirty="0" smtClean="0">
              <a:solidFill>
                <a:srgbClr val="006699"/>
              </a:solidFill>
              <a:latin typeface="+mj-ea"/>
              <a:ea typeface="+mj-ea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r>
              <a:rPr lang="zh-TW" altLang="en-US" sz="1600" b="1" dirty="0" smtClean="0">
                <a:solidFill>
                  <a:srgbClr val="006699"/>
                </a:solidFill>
                <a:latin typeface="+mn-ea"/>
              </a:rPr>
              <a:t>主要產品</a:t>
            </a:r>
            <a:endParaRPr lang="en-US" altLang="zh-TW" sz="1600" b="1" dirty="0" smtClean="0">
              <a:solidFill>
                <a:srgbClr val="006699"/>
              </a:solidFill>
              <a:latin typeface="+mn-ea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r>
              <a:rPr lang="zh-TW" altLang="en-US" sz="1400" dirty="0" smtClean="0">
                <a:latin typeface="+mn-ea"/>
              </a:rPr>
              <a:t>面扣、鈕扣、拉片、繩扣、金屬扣、車縫片、徽章、撞釘、牛仔立扣、佛珠</a:t>
            </a:r>
            <a:endParaRPr lang="en-US" altLang="zh-TW" sz="1400" dirty="0" smtClean="0">
              <a:latin typeface="+mn-ea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endParaRPr lang="en-US" altLang="zh-TW" sz="1400" dirty="0" smtClean="0">
              <a:latin typeface="+mj-ea"/>
              <a:ea typeface="+mj-ea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r>
              <a:rPr lang="zh-TW" altLang="en-US" sz="1600" b="1" dirty="0" smtClean="0">
                <a:solidFill>
                  <a:srgbClr val="006699"/>
                </a:solidFill>
                <a:latin typeface="+mj-ea"/>
                <a:ea typeface="+mj-ea"/>
              </a:rPr>
              <a:t>製造能力</a:t>
            </a:r>
            <a:endParaRPr lang="en-US" altLang="zh-TW" sz="1600" b="1" dirty="0" smtClean="0">
              <a:solidFill>
                <a:srgbClr val="006699"/>
              </a:solidFill>
              <a:latin typeface="+mj-ea"/>
              <a:ea typeface="+mj-ea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r>
              <a:rPr lang="zh-TW" altLang="en-US" sz="1400" dirty="0" smtClean="0">
                <a:latin typeface="+mn-ea"/>
              </a:rPr>
              <a:t>射出、壓製、壓鑄、烤漆、印刷</a:t>
            </a:r>
            <a:r>
              <a:rPr lang="zh-CN" altLang="en-US" sz="1400" dirty="0" smtClean="0">
                <a:latin typeface="+mn-ea"/>
              </a:rPr>
              <a:t>、</a:t>
            </a:r>
            <a:endParaRPr lang="en-US" altLang="zh-CN" sz="1400" dirty="0" smtClean="0">
              <a:latin typeface="+mn-ea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r>
              <a:rPr lang="zh-CN" altLang="en-US" sz="1400" dirty="0">
                <a:latin typeface="+mn-ea"/>
              </a:rPr>
              <a:t>电镀</a:t>
            </a:r>
            <a:endParaRPr lang="en-US" altLang="zh-TW" sz="1400" dirty="0" smtClean="0">
              <a:latin typeface="+mn-ea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endParaRPr lang="en-US" altLang="zh-TW" sz="1400" dirty="0" smtClean="0">
              <a:latin typeface="+mj-ea"/>
              <a:ea typeface="+mj-ea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r>
              <a:rPr lang="zh-TW" altLang="en-US" sz="1600" b="1" dirty="0" smtClean="0">
                <a:solidFill>
                  <a:srgbClr val="006699"/>
                </a:solidFill>
                <a:latin typeface="+mj-ea"/>
                <a:ea typeface="+mj-ea"/>
              </a:rPr>
              <a:t>產能 </a:t>
            </a:r>
            <a:r>
              <a:rPr lang="en-US" altLang="zh-TW" sz="1600" b="1" dirty="0" smtClean="0">
                <a:solidFill>
                  <a:srgbClr val="006699"/>
                </a:solidFill>
                <a:latin typeface="+mj-ea"/>
                <a:ea typeface="+mj-ea"/>
              </a:rPr>
              <a:t>(</a:t>
            </a:r>
            <a:r>
              <a:rPr lang="zh-TW" altLang="en-US" sz="1600" b="1" dirty="0" smtClean="0">
                <a:solidFill>
                  <a:srgbClr val="006699"/>
                </a:solidFill>
                <a:latin typeface="+mj-ea"/>
                <a:ea typeface="+mj-ea"/>
              </a:rPr>
              <a:t>件</a:t>
            </a:r>
            <a:r>
              <a:rPr lang="en-US" altLang="zh-TW" sz="1600" b="1" dirty="0" smtClean="0">
                <a:solidFill>
                  <a:srgbClr val="006699"/>
                </a:solidFill>
                <a:latin typeface="+mj-ea"/>
                <a:ea typeface="+mj-ea"/>
              </a:rPr>
              <a:t>/</a:t>
            </a:r>
            <a:r>
              <a:rPr lang="zh-TW" altLang="en-US" sz="1600" b="1" dirty="0" smtClean="0">
                <a:solidFill>
                  <a:srgbClr val="006699"/>
                </a:solidFill>
                <a:latin typeface="+mj-ea"/>
                <a:ea typeface="+mj-ea"/>
              </a:rPr>
              <a:t>月</a:t>
            </a:r>
            <a:r>
              <a:rPr lang="en-US" altLang="zh-TW" sz="1600" b="1" dirty="0" smtClean="0">
                <a:solidFill>
                  <a:srgbClr val="006699"/>
                </a:solidFill>
                <a:latin typeface="+mj-ea"/>
                <a:ea typeface="+mj-ea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r>
              <a:rPr lang="zh-CN" altLang="en-US" sz="1400" dirty="0" smtClean="0">
                <a:latin typeface="+mn-ea"/>
              </a:rPr>
              <a:t>塑膠</a:t>
            </a:r>
            <a:r>
              <a:rPr lang="zh-TW" altLang="en-US" sz="1400" dirty="0" smtClean="0">
                <a:latin typeface="+mn-ea"/>
              </a:rPr>
              <a:t>： </a:t>
            </a:r>
            <a:r>
              <a:rPr lang="en-US" altLang="zh-CN" sz="1400" dirty="0" smtClean="0">
                <a:latin typeface="+mn-ea"/>
              </a:rPr>
              <a:t>2700</a:t>
            </a:r>
            <a:r>
              <a:rPr lang="zh-CN" altLang="en-US" sz="1400" dirty="0" smtClean="0">
                <a:latin typeface="+mn-ea"/>
              </a:rPr>
              <a:t>萬</a:t>
            </a:r>
            <a:r>
              <a:rPr lang="zh-TW" altLang="en-US" sz="1400" dirty="0" smtClean="0">
                <a:latin typeface="+mn-ea"/>
              </a:rPr>
              <a:t>      </a:t>
            </a:r>
            <a:r>
              <a:rPr lang="zh-CN" altLang="en-US" sz="1400" dirty="0" smtClean="0">
                <a:latin typeface="+mn-ea"/>
              </a:rPr>
              <a:t>金屬</a:t>
            </a:r>
            <a:r>
              <a:rPr lang="zh-TW" altLang="en-US" sz="1400" dirty="0" smtClean="0">
                <a:latin typeface="+mn-ea"/>
              </a:rPr>
              <a:t>： </a:t>
            </a:r>
            <a:r>
              <a:rPr lang="en-US" altLang="zh-CN" sz="1400" dirty="0" smtClean="0">
                <a:latin typeface="+mn-ea"/>
              </a:rPr>
              <a:t>5573</a:t>
            </a:r>
            <a:r>
              <a:rPr lang="zh-CN" altLang="en-US" sz="1400" dirty="0" smtClean="0">
                <a:latin typeface="+mn-ea"/>
              </a:rPr>
              <a:t>萬</a:t>
            </a:r>
            <a:r>
              <a:rPr lang="zh-TW" altLang="en-US" sz="1400" dirty="0" smtClean="0">
                <a:latin typeface="+mn-ea"/>
              </a:rPr>
              <a:t>      </a:t>
            </a:r>
            <a:r>
              <a:rPr lang="zh-CN" altLang="en-US" sz="1400" dirty="0" smtClean="0">
                <a:latin typeface="+mn-ea"/>
              </a:rPr>
              <a:t>塗裝</a:t>
            </a:r>
            <a:r>
              <a:rPr lang="zh-TW" altLang="en-US" sz="1400" dirty="0" smtClean="0">
                <a:latin typeface="+mn-ea"/>
              </a:rPr>
              <a:t>： </a:t>
            </a:r>
            <a:r>
              <a:rPr lang="en-US" altLang="zh-CN" sz="1400" dirty="0" smtClean="0">
                <a:latin typeface="+mn-ea"/>
              </a:rPr>
              <a:t>663</a:t>
            </a:r>
            <a:r>
              <a:rPr lang="zh-CN" altLang="en-US" sz="1400" dirty="0" smtClean="0">
                <a:latin typeface="+mn-ea"/>
              </a:rPr>
              <a:t>萬</a:t>
            </a:r>
            <a:r>
              <a:rPr lang="zh-TW" altLang="en-US" sz="1400" dirty="0" smtClean="0">
                <a:latin typeface="+mn-ea"/>
              </a:rPr>
              <a:t>      </a:t>
            </a:r>
            <a:r>
              <a:rPr lang="zh-CN" altLang="en-US" sz="1400" dirty="0" smtClean="0">
                <a:latin typeface="+mn-ea"/>
              </a:rPr>
              <a:t>合金</a:t>
            </a:r>
            <a:r>
              <a:rPr lang="zh-TW" altLang="en-US" sz="1400" dirty="0" smtClean="0">
                <a:latin typeface="+mn-ea"/>
              </a:rPr>
              <a:t>： </a:t>
            </a:r>
            <a:r>
              <a:rPr lang="en-US" altLang="zh-CN" sz="1400" dirty="0" smtClean="0">
                <a:latin typeface="+mn-ea"/>
              </a:rPr>
              <a:t>255</a:t>
            </a:r>
            <a:r>
              <a:rPr lang="zh-CN" altLang="en-US" sz="1400" dirty="0" smtClean="0">
                <a:latin typeface="+mn-ea"/>
              </a:rPr>
              <a:t>萬</a:t>
            </a:r>
            <a:endParaRPr lang="en-US" altLang="zh-TW" sz="1400" b="1" dirty="0" smtClean="0">
              <a:solidFill>
                <a:srgbClr val="0070C0"/>
              </a:solidFill>
              <a:latin typeface="+mn-ea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endParaRPr lang="en-US" altLang="zh-TW" sz="1600" dirty="0" smtClean="0">
              <a:latin typeface="+mj-ea"/>
              <a:ea typeface="+mj-ea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r>
              <a:rPr lang="zh-TW" altLang="en-US" sz="1600" b="1" dirty="0" smtClean="0">
                <a:solidFill>
                  <a:srgbClr val="006699"/>
                </a:solidFill>
                <a:latin typeface="+mj-ea"/>
                <a:ea typeface="+mj-ea"/>
              </a:rPr>
              <a:t>創新導向</a:t>
            </a:r>
            <a:endParaRPr lang="en-US" altLang="zh-TW" sz="1600" b="1" dirty="0" smtClean="0">
              <a:solidFill>
                <a:srgbClr val="006699"/>
              </a:solidFill>
              <a:latin typeface="+mj-ea"/>
              <a:ea typeface="+mj-ea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r>
              <a:rPr lang="en-US" altLang="zh-TW" sz="1400" b="1" dirty="0" smtClean="0">
                <a:latin typeface="+mn-ea"/>
              </a:rPr>
              <a:t>‧</a:t>
            </a:r>
            <a:r>
              <a:rPr lang="zh-TW" altLang="en-US" sz="1400" dirty="0" smtClean="0">
                <a:latin typeface="+mn-ea"/>
              </a:rPr>
              <a:t>破壞性創新能力，領先並擴大市場需求</a:t>
            </a:r>
            <a:endParaRPr lang="en-US" altLang="zh-TW" sz="1400" dirty="0" smtClean="0">
              <a:latin typeface="+mn-ea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r>
              <a:rPr lang="en-US" altLang="zh-TW" sz="1400" b="1" dirty="0" smtClean="0">
                <a:latin typeface="+mn-ea"/>
              </a:rPr>
              <a:t>‧</a:t>
            </a:r>
            <a:r>
              <a:rPr lang="zh-TW" altLang="en-US" sz="1400" dirty="0" smtClean="0">
                <a:latin typeface="+mn-ea"/>
              </a:rPr>
              <a:t>提供市場快速回應與服務</a:t>
            </a:r>
            <a:endParaRPr lang="en-US" altLang="zh-TW" sz="1400" dirty="0" smtClean="0">
              <a:latin typeface="+mn-ea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r>
              <a:rPr lang="en-US" altLang="zh-TW" sz="1400" b="1" dirty="0" smtClean="0">
                <a:latin typeface="+mn-ea"/>
                <a:cs typeface="Times New Roman" pitchFamily="18" charset="0"/>
              </a:rPr>
              <a:t>‧</a:t>
            </a:r>
            <a:r>
              <a:rPr lang="zh-TW" altLang="en-US" sz="1400" dirty="0" smtClean="0">
                <a:latin typeface="+mn-ea"/>
                <a:cs typeface="Times New Roman" pitchFamily="18" charset="0"/>
              </a:rPr>
              <a:t>異業結合協力發展</a:t>
            </a:r>
            <a:endParaRPr lang="en-US" altLang="zh-TW" sz="1400" dirty="0" smtClean="0">
              <a:latin typeface="+mn-ea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r>
              <a:rPr lang="en-US" altLang="zh-TW" sz="1400" b="1" dirty="0" smtClean="0">
                <a:latin typeface="+mn-ea"/>
                <a:cs typeface="Times New Roman" pitchFamily="18" charset="0"/>
              </a:rPr>
              <a:t>‧</a:t>
            </a:r>
            <a:r>
              <a:rPr lang="zh-TW" altLang="en-US" sz="1400" dirty="0" smtClean="0">
                <a:latin typeface="+mn-ea"/>
                <a:cs typeface="Times New Roman" pitchFamily="18" charset="0"/>
              </a:rPr>
              <a:t>工業設計團隊</a:t>
            </a:r>
            <a:endParaRPr lang="en-US" altLang="zh-TW" sz="1400" dirty="0" smtClean="0">
              <a:latin typeface="+mn-ea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endParaRPr lang="en-US" altLang="zh-TW" sz="14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r>
              <a:rPr lang="zh-TW" altLang="en-US" sz="1600" b="1" dirty="0" smtClean="0">
                <a:solidFill>
                  <a:srgbClr val="006699"/>
                </a:solidFill>
                <a:latin typeface="+mj-ea"/>
                <a:ea typeface="+mj-ea"/>
              </a:rPr>
              <a:t>永續經營</a:t>
            </a:r>
            <a:endParaRPr lang="en-US" altLang="zh-TW" sz="1600" b="1" dirty="0" smtClean="0">
              <a:solidFill>
                <a:srgbClr val="006699"/>
              </a:solidFill>
              <a:latin typeface="+mj-ea"/>
              <a:ea typeface="+mj-ea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r>
              <a:rPr lang="en-US" altLang="zh-TW" sz="1400" b="1" dirty="0" smtClean="0">
                <a:latin typeface="+mn-ea"/>
                <a:cs typeface="Times New Roman" pitchFamily="18" charset="0"/>
              </a:rPr>
              <a:t>‧</a:t>
            </a:r>
            <a:r>
              <a:rPr lang="en-US" altLang="zh-TW" sz="1400" dirty="0" err="1" smtClean="0">
                <a:latin typeface="+mn-ea"/>
                <a:cs typeface="Times New Roman" pitchFamily="18" charset="0"/>
              </a:rPr>
              <a:t>bluesign</a:t>
            </a:r>
            <a:r>
              <a:rPr lang="en-US" altLang="zh-TW" sz="1400" dirty="0" smtClean="0">
                <a:latin typeface="+mn-ea"/>
                <a:cs typeface="Times New Roman" pitchFamily="18" charset="0"/>
              </a:rPr>
              <a:t>®</a:t>
            </a:r>
            <a:r>
              <a:rPr lang="zh-TW" altLang="en-US" sz="1400" dirty="0" smtClean="0">
                <a:latin typeface="+mn-ea"/>
                <a:cs typeface="Times New Roman" pitchFamily="18" charset="0"/>
              </a:rPr>
              <a:t> 體系合作夥伴</a:t>
            </a:r>
            <a:endParaRPr lang="en-US" altLang="zh-TW" sz="1400" dirty="0" smtClean="0">
              <a:latin typeface="+mn-ea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r>
              <a:rPr lang="en-US" altLang="zh-TW" sz="1400" b="1" dirty="0" smtClean="0">
                <a:latin typeface="+mn-ea"/>
                <a:cs typeface="Times New Roman" pitchFamily="18" charset="0"/>
              </a:rPr>
              <a:t>‧</a:t>
            </a:r>
            <a:r>
              <a:rPr lang="en-US" altLang="zh-TW" sz="1400" dirty="0" err="1" smtClean="0">
                <a:latin typeface="+mn-ea"/>
                <a:cs typeface="Times New Roman" pitchFamily="18" charset="0"/>
              </a:rPr>
              <a:t>Oeko-tex</a:t>
            </a:r>
            <a:r>
              <a:rPr lang="en-US" altLang="zh-TW" sz="1400" dirty="0" smtClean="0">
                <a:latin typeface="+mn-ea"/>
                <a:cs typeface="Times New Roman" pitchFamily="18" charset="0"/>
              </a:rPr>
              <a:t> </a:t>
            </a:r>
            <a:r>
              <a:rPr lang="zh-TW" altLang="en-US" sz="1400" dirty="0" smtClean="0">
                <a:latin typeface="+mn-ea"/>
                <a:cs typeface="Times New Roman" pitchFamily="18" charset="0"/>
              </a:rPr>
              <a:t> 環保認證</a:t>
            </a:r>
            <a:endParaRPr lang="en-US" altLang="zh-TW" sz="1400" dirty="0" smtClean="0">
              <a:latin typeface="+mn-ea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r>
              <a:rPr lang="en-US" altLang="zh-TW" sz="1400" b="1" dirty="0" smtClean="0">
                <a:latin typeface="+mn-ea"/>
                <a:cs typeface="Times New Roman" pitchFamily="18" charset="0"/>
              </a:rPr>
              <a:t>‧</a:t>
            </a:r>
            <a:r>
              <a:rPr lang="zh-TW" altLang="en-US" sz="1400" dirty="0" smtClean="0">
                <a:latin typeface="+mn-ea"/>
                <a:cs typeface="Times New Roman" pitchFamily="18" charset="0"/>
              </a:rPr>
              <a:t>回收塑膠和黃銅原料再利用</a:t>
            </a:r>
            <a:endParaRPr lang="en-US" altLang="zh-TW" sz="1400" dirty="0" smtClean="0">
              <a:latin typeface="+mn-ea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Tx/>
              <a:buNone/>
              <a:defRPr/>
            </a:pPr>
            <a:endParaRPr lang="en-US" altLang="zh-TW" sz="1400" dirty="0" smtClean="0">
              <a:latin typeface="+mn-ea"/>
              <a:cs typeface="Times New Roman" pitchFamily="18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119188" y="44450"/>
            <a:ext cx="802481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000" b="1" dirty="0">
                <a:solidFill>
                  <a:srgbClr val="FFFFFF"/>
                </a:solidFill>
                <a:latin typeface="+mj-ea"/>
                <a:ea typeface="+mj-ea"/>
              </a:rPr>
              <a:t>公 司 簡 介</a:t>
            </a:r>
            <a:endParaRPr lang="en-US" altLang="zh-TW" sz="4000" b="1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grpSp>
        <p:nvGrpSpPr>
          <p:cNvPr id="4101" name="群組 7"/>
          <p:cNvGrpSpPr>
            <a:grpSpLocks/>
          </p:cNvGrpSpPr>
          <p:nvPr/>
        </p:nvGrpSpPr>
        <p:grpSpPr bwMode="auto">
          <a:xfrm>
            <a:off x="323850" y="1341438"/>
            <a:ext cx="1547813" cy="4608512"/>
            <a:chOff x="0" y="1412775"/>
            <a:chExt cx="1547664" cy="4609192"/>
          </a:xfrm>
        </p:grpSpPr>
        <p:pic>
          <p:nvPicPr>
            <p:cNvPr id="4102" name="Picture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" y="1412775"/>
              <a:ext cx="1512000" cy="1248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3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2708921"/>
              <a:ext cx="1512000" cy="1254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4005065"/>
              <a:ext cx="1512000" cy="1180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5" name="圖片 6" descr="認證.jpg"/>
            <p:cNvPicPr>
              <a:picLocks noChangeAspect="1"/>
            </p:cNvPicPr>
            <p:nvPr/>
          </p:nvPicPr>
          <p:blipFill>
            <a:blip r:embed="rId7"/>
            <a:srcRect b="32045"/>
            <a:stretch>
              <a:fillRect/>
            </a:stretch>
          </p:blipFill>
          <p:spPr bwMode="auto">
            <a:xfrm>
              <a:off x="0" y="5229200"/>
              <a:ext cx="1547664" cy="792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114425" y="44450"/>
            <a:ext cx="80295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4000" b="1">
                <a:solidFill>
                  <a:schemeClr val="bg1"/>
                </a:solidFill>
              </a:rPr>
              <a:t>實 驗 室 設 備</a:t>
            </a:r>
            <a:endParaRPr lang="en-US" altLang="en-US" sz="4000" b="1">
              <a:solidFill>
                <a:schemeClr val="bg1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95288" y="1412875"/>
          <a:ext cx="5039915" cy="4824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576"/>
                <a:gridCol w="3150339"/>
              </a:tblGrid>
              <a:tr h="37786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/>
                        <a:t>儀器</a:t>
                      </a:r>
                      <a:r>
                        <a:rPr lang="zh-TW" altLang="en-US" sz="1600" u="none" strike="noStrike" dirty="0" smtClean="0"/>
                        <a:t>名稱</a:t>
                      </a:r>
                      <a:endParaRPr lang="zh-TW" altLang="en-US" sz="1600" b="0" i="0" u="none" strike="noStrike" dirty="0">
                        <a:solidFill>
                          <a:srgbClr val="006699"/>
                        </a:solidFill>
                        <a:latin typeface="微軟正黑體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/>
                        <a:t>適用範圍</a:t>
                      </a:r>
                      <a:endParaRPr lang="zh-TW" altLang="en-US" sz="1600" b="0" i="0" u="none" strike="noStrike" dirty="0">
                        <a:solidFill>
                          <a:srgbClr val="006699"/>
                        </a:solidFill>
                        <a:latin typeface="微軟正黑體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9D"/>
                    </a:solidFill>
                  </a:tcPr>
                </a:tc>
              </a:tr>
              <a:tr h="40424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 dirty="0">
                          <a:latin typeface="微軟正黑體"/>
                        </a:rPr>
                        <a:t>自動輸送檢針機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>
                          <a:latin typeface="微軟正黑體"/>
                        </a:rPr>
                        <a:t>金屬，合金類產品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424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 dirty="0">
                          <a:latin typeface="微軟正黑體"/>
                        </a:rPr>
                        <a:t>耐黄變實驗機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 dirty="0">
                          <a:latin typeface="微軟正黑體"/>
                        </a:rPr>
                        <a:t>淺色系塑膠</a:t>
                      </a:r>
                      <a:r>
                        <a:rPr lang="zh-TW" altLang="en-US" sz="1100" b="0" i="0" u="none" strike="noStrike" dirty="0" smtClean="0">
                          <a:latin typeface="微軟正黑體"/>
                        </a:rPr>
                        <a:t>類、淺色</a:t>
                      </a:r>
                      <a:r>
                        <a:rPr lang="zh-TW" altLang="en-US" sz="1100" b="0" i="0" u="none" strike="noStrike" dirty="0">
                          <a:latin typeface="微軟正黑體"/>
                        </a:rPr>
                        <a:t>系烤</a:t>
                      </a:r>
                      <a:r>
                        <a:rPr lang="zh-TW" altLang="en-US" sz="1100" b="0" i="0" u="none" strike="noStrike" dirty="0" smtClean="0">
                          <a:latin typeface="微軟正黑體"/>
                        </a:rPr>
                        <a:t>漆產品</a:t>
                      </a:r>
                      <a:endParaRPr lang="zh-TW" altLang="en-US" sz="1100" b="0" i="0" u="none" strike="noStrike" dirty="0">
                        <a:latin typeface="微軟正黑體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424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 dirty="0">
                          <a:latin typeface="微軟正黑體"/>
                        </a:rPr>
                        <a:t>洗衣機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 dirty="0">
                          <a:latin typeface="微軟正黑體"/>
                        </a:rPr>
                        <a:t>烤漆，電鍍，印刷，</a:t>
                      </a:r>
                      <a:r>
                        <a:rPr lang="en-US" altLang="zh-TW" sz="1100" b="0" i="0" u="none" strike="noStrike" dirty="0">
                          <a:latin typeface="微軟正黑體"/>
                        </a:rPr>
                        <a:t>epoxy</a:t>
                      </a:r>
                      <a:r>
                        <a:rPr lang="zh-TW" altLang="en-US" sz="1100" b="0" i="0" u="none" strike="noStrike" dirty="0">
                          <a:latin typeface="微軟正黑體"/>
                        </a:rPr>
                        <a:t>產品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424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 dirty="0">
                          <a:latin typeface="微軟正黑體"/>
                        </a:rPr>
                        <a:t>烘乾機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 dirty="0">
                          <a:latin typeface="微軟正黑體"/>
                        </a:rPr>
                        <a:t>烤漆，電鍍，印刷，</a:t>
                      </a:r>
                      <a:r>
                        <a:rPr lang="en-US" altLang="zh-TW" sz="1100" b="0" i="0" u="none" strike="noStrike" dirty="0">
                          <a:latin typeface="微軟正黑體"/>
                        </a:rPr>
                        <a:t>epoxy</a:t>
                      </a:r>
                      <a:r>
                        <a:rPr lang="zh-TW" altLang="en-US" sz="1100" b="0" i="0" u="none" strike="noStrike" dirty="0">
                          <a:latin typeface="微軟正黑體"/>
                        </a:rPr>
                        <a:t>產品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424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 dirty="0">
                          <a:latin typeface="微軟正黑體"/>
                        </a:rPr>
                        <a:t>氣動铆合機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 dirty="0">
                          <a:latin typeface="微軟正黑體"/>
                        </a:rPr>
                        <a:t>產品試釘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424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 dirty="0">
                          <a:latin typeface="微軟正黑體"/>
                        </a:rPr>
                        <a:t>微電腦拉力試驗機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 dirty="0">
                          <a:latin typeface="微軟正黑體"/>
                        </a:rPr>
                        <a:t>插扣類，掛鉤類，調節環類產品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424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 dirty="0">
                          <a:latin typeface="微軟正黑體"/>
                        </a:rPr>
                        <a:t>撞擊試驗機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 dirty="0">
                          <a:latin typeface="微軟正黑體"/>
                        </a:rPr>
                        <a:t>烤漆、電鍍產品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424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>
                          <a:latin typeface="微軟正黑體"/>
                        </a:rPr>
                        <a:t>邵氏</a:t>
                      </a:r>
                      <a:r>
                        <a:rPr lang="en-US" altLang="zh-TW" sz="1100" b="0" i="0" u="none" strike="noStrike">
                          <a:latin typeface="微軟正黑體"/>
                        </a:rPr>
                        <a:t>A</a:t>
                      </a:r>
                      <a:r>
                        <a:rPr lang="zh-TW" altLang="en-US" sz="1100" b="0" i="0" u="none" strike="noStrike">
                          <a:latin typeface="微軟正黑體"/>
                        </a:rPr>
                        <a:t>硬度測試機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 dirty="0">
                          <a:latin typeface="微軟正黑體"/>
                        </a:rPr>
                        <a:t>塑膠類產品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424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>
                          <a:latin typeface="微軟正黑體"/>
                        </a:rPr>
                        <a:t>數顯顯微維氏硬度儀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 dirty="0">
                          <a:latin typeface="微軟正黑體"/>
                        </a:rPr>
                        <a:t>銅板、鋁板原材料或產品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424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>
                          <a:latin typeface="微軟正黑體"/>
                        </a:rPr>
                        <a:t>洛氏硬度測試機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 dirty="0" smtClean="0">
                          <a:latin typeface="微軟正黑體"/>
                        </a:rPr>
                        <a:t>銅質</a:t>
                      </a:r>
                      <a:r>
                        <a:rPr lang="en-US" altLang="zh-TW" sz="1100" b="0" i="0" u="none" strike="noStrike" dirty="0" smtClean="0">
                          <a:latin typeface="微軟正黑體"/>
                        </a:rPr>
                        <a:t>/</a:t>
                      </a:r>
                      <a:r>
                        <a:rPr lang="zh-TW" altLang="en-US" sz="1100" b="0" i="0" u="none" strike="noStrike" dirty="0" smtClean="0">
                          <a:latin typeface="微軟正黑體"/>
                        </a:rPr>
                        <a:t>鋅合金產品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424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 dirty="0">
                          <a:latin typeface="微軟正黑體"/>
                        </a:rPr>
                        <a:t>拉力測試機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 dirty="0">
                          <a:latin typeface="微軟正黑體"/>
                        </a:rPr>
                        <a:t>所有扣扣類產品扣</a:t>
                      </a:r>
                      <a:r>
                        <a:rPr lang="zh-TW" altLang="en-US" sz="1100" b="0" i="0" u="none" strike="noStrike" dirty="0" smtClean="0">
                          <a:latin typeface="微軟正黑體"/>
                        </a:rPr>
                        <a:t>合力 </a:t>
                      </a:r>
                      <a:r>
                        <a:rPr lang="en-US" altLang="zh-TW" sz="1100" b="0" i="0" u="none" strike="noStrike" dirty="0" smtClean="0">
                          <a:latin typeface="微軟正黑體"/>
                        </a:rPr>
                        <a:t>/</a:t>
                      </a:r>
                      <a:r>
                        <a:rPr lang="zh-TW" altLang="en-US" sz="1100" b="0" i="0" u="none" strike="noStrike" dirty="0" smtClean="0">
                          <a:latin typeface="微軟正黑體"/>
                        </a:rPr>
                        <a:t> 拉出</a:t>
                      </a:r>
                      <a:r>
                        <a:rPr lang="zh-TW" altLang="en-US" sz="1100" b="0" i="0" u="none" strike="noStrike" dirty="0">
                          <a:latin typeface="微軟正黑體"/>
                        </a:rPr>
                        <a:t>力</a:t>
                      </a:r>
                      <a:r>
                        <a:rPr lang="zh-TW" altLang="en-US" sz="1100" b="0" i="0" u="none" strike="noStrike" dirty="0" smtClean="0">
                          <a:latin typeface="微軟正黑體"/>
                        </a:rPr>
                        <a:t>，</a:t>
                      </a:r>
                      <a:endParaRPr lang="en-US" altLang="zh-TW" sz="1100" b="0" i="0" u="none" strike="noStrike" dirty="0" smtClean="0">
                        <a:latin typeface="微軟正黑體"/>
                      </a:endParaRPr>
                    </a:p>
                    <a:p>
                      <a:pPr algn="l" fontAlgn="ctr"/>
                      <a:r>
                        <a:rPr lang="zh-TW" altLang="en-US" sz="1100" b="0" i="0" u="none" strike="noStrike" dirty="0" smtClean="0">
                          <a:latin typeface="微軟正黑體"/>
                        </a:rPr>
                        <a:t>拉片 </a:t>
                      </a:r>
                      <a:r>
                        <a:rPr lang="en-US" altLang="zh-TW" sz="1100" b="0" i="0" u="none" strike="noStrike" dirty="0" smtClean="0">
                          <a:latin typeface="微軟正黑體"/>
                        </a:rPr>
                        <a:t>/</a:t>
                      </a:r>
                      <a:r>
                        <a:rPr lang="zh-TW" altLang="en-US" sz="1100" b="0" i="0" u="none" strike="noStrike" dirty="0" smtClean="0">
                          <a:latin typeface="微軟正黑體"/>
                        </a:rPr>
                        <a:t> 繩索</a:t>
                      </a:r>
                      <a:r>
                        <a:rPr lang="zh-TW" altLang="en-US" sz="1100" b="0" i="0" u="none" strike="noStrike" dirty="0">
                          <a:latin typeface="微軟正黑體"/>
                        </a:rPr>
                        <a:t>類產品拉力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1532" name="圖片 4" descr="實驗室設備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8950" y="1412875"/>
            <a:ext cx="3335338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1116013" y="444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</a:rPr>
              <a:t>實 驗 室 設 備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3950"/>
            <a:ext cx="27146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1125538"/>
            <a:ext cx="28082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9113" y="3789363"/>
            <a:ext cx="2800350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5188" y="3789363"/>
            <a:ext cx="2947987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07950" y="3789363"/>
            <a:ext cx="2879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400"/>
              </a:spcBef>
              <a:defRPr/>
            </a:pPr>
            <a:r>
              <a:rPr lang="zh-TW" altLang="en-US" sz="1600" b="1" kern="0" dirty="0">
                <a:solidFill>
                  <a:srgbClr val="333333"/>
                </a:solidFill>
                <a:latin typeface="+mn-lt"/>
                <a:ea typeface="+mj-ea"/>
              </a:rPr>
              <a:t> </a:t>
            </a:r>
            <a:r>
              <a:rPr lang="zh-TW" altLang="en-US" sz="1600" b="1" kern="0" dirty="0">
                <a:solidFill>
                  <a:srgbClr val="333333"/>
                </a:solidFill>
                <a:latin typeface="+mn-lt"/>
                <a:ea typeface="+mj-ea"/>
                <a:sym typeface="Wingdings"/>
              </a:rPr>
              <a:t> </a:t>
            </a:r>
            <a:r>
              <a:rPr lang="zh-TW" altLang="en-US" sz="1600" b="1" dirty="0">
                <a:solidFill>
                  <a:srgbClr val="333333"/>
                </a:solidFill>
                <a:latin typeface="+mn-lt"/>
                <a:ea typeface="+mj-ea"/>
                <a:sym typeface="Wingdings"/>
              </a:rPr>
              <a:t>耐</a:t>
            </a:r>
            <a:r>
              <a:rPr lang="zh-TW" altLang="en-US" sz="1600" b="1" dirty="0">
                <a:solidFill>
                  <a:srgbClr val="333333"/>
                </a:solidFill>
                <a:latin typeface="+mn-lt"/>
                <a:ea typeface="+mj-ea"/>
              </a:rPr>
              <a:t>黃變試驗機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defRPr/>
            </a:pPr>
            <a:r>
              <a:rPr lang="zh-TW" altLang="en-US" sz="1600" b="1" kern="0" dirty="0">
                <a:solidFill>
                  <a:srgbClr val="333333"/>
                </a:solidFill>
                <a:latin typeface="+mn-lt"/>
                <a:ea typeface="+mj-ea"/>
              </a:rPr>
              <a:t> </a:t>
            </a:r>
            <a:r>
              <a:rPr lang="zh-TW" altLang="en-US" sz="1600" b="1" kern="0" dirty="0">
                <a:solidFill>
                  <a:srgbClr val="333333"/>
                </a:solidFill>
                <a:latin typeface="+mn-lt"/>
                <a:ea typeface="+mj-ea"/>
                <a:sym typeface="Wingdings"/>
              </a:rPr>
              <a:t></a:t>
            </a:r>
            <a:r>
              <a:rPr lang="zh-TW" altLang="en-US" sz="1600" b="1" kern="0" dirty="0">
                <a:solidFill>
                  <a:srgbClr val="333333"/>
                </a:solidFill>
                <a:latin typeface="+mn-lt"/>
                <a:ea typeface="+mj-ea"/>
              </a:rPr>
              <a:t> 拉力檢測儀</a:t>
            </a:r>
            <a:endParaRPr lang="en-US" altLang="zh-TW" sz="1600" b="1" kern="0" dirty="0">
              <a:solidFill>
                <a:srgbClr val="333333"/>
              </a:solidFill>
              <a:latin typeface="+mn-lt"/>
              <a:ea typeface="+mj-ea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50825" y="3429000"/>
            <a:ext cx="36036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TW" sz="1600" kern="0" dirty="0">
                <a:solidFill>
                  <a:schemeClr val="bg1"/>
                </a:solidFill>
                <a:latin typeface="+mn-lt"/>
                <a:ea typeface="Adobe Myungjo Std M" pitchFamily="18" charset="-128"/>
                <a:sym typeface="Wingdings"/>
              </a:rPr>
              <a:t></a:t>
            </a:r>
            <a:endParaRPr lang="en-US" altLang="zh-TW" sz="1600" kern="0" dirty="0">
              <a:solidFill>
                <a:schemeClr val="bg1"/>
              </a:solidFill>
              <a:latin typeface="+mn-lt"/>
              <a:ea typeface="Adobe Myungjo Std M" pitchFamily="18" charset="-128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059113" y="3429000"/>
            <a:ext cx="360362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TW" sz="1600" kern="0" dirty="0">
                <a:solidFill>
                  <a:schemeClr val="bg1"/>
                </a:solidFill>
                <a:latin typeface="+mn-lt"/>
                <a:ea typeface="Adobe Myungjo Std M" pitchFamily="18" charset="-128"/>
                <a:sym typeface="Wingdings"/>
              </a:rPr>
              <a:t></a:t>
            </a:r>
            <a:endParaRPr lang="en-US" altLang="zh-TW" sz="1600" kern="0" dirty="0">
              <a:solidFill>
                <a:schemeClr val="bg1"/>
              </a:solidFill>
              <a:latin typeface="+mn-lt"/>
              <a:ea typeface="Adobe Myungjo Std M" pitchFamily="18" charset="-128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059113" y="6237288"/>
            <a:ext cx="3603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TW" sz="1600" kern="0" dirty="0">
                <a:solidFill>
                  <a:schemeClr val="bg1"/>
                </a:solidFill>
                <a:latin typeface="+mn-lt"/>
                <a:ea typeface="Adobe Myungjo Std M" pitchFamily="18" charset="-128"/>
                <a:sym typeface="Wingdings"/>
              </a:rPr>
              <a:t></a:t>
            </a:r>
            <a:endParaRPr lang="en-US" altLang="zh-TW" sz="1600" kern="0" dirty="0">
              <a:solidFill>
                <a:schemeClr val="bg1"/>
              </a:solidFill>
              <a:latin typeface="+mn-lt"/>
              <a:ea typeface="Adobe Myungjo Std M" pitchFamily="18" charset="-128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5940425" y="6237288"/>
            <a:ext cx="360363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TW" sz="1600" kern="0" dirty="0">
                <a:solidFill>
                  <a:schemeClr val="bg1"/>
                </a:solidFill>
                <a:latin typeface="+mn-lt"/>
                <a:ea typeface="Adobe Myungjo Std M" pitchFamily="18" charset="-128"/>
                <a:sym typeface="Wingdings"/>
              </a:rPr>
              <a:t></a:t>
            </a:r>
            <a:endParaRPr lang="en-US" altLang="zh-TW" sz="1600" kern="0" dirty="0">
              <a:solidFill>
                <a:schemeClr val="bg1"/>
              </a:solidFill>
              <a:latin typeface="+mn-lt"/>
              <a:ea typeface="Adobe Myungjo Std M" pitchFamily="18" charset="-128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5867400" y="3141663"/>
            <a:ext cx="288131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400"/>
              </a:spcBef>
              <a:defRPr/>
            </a:pPr>
            <a:r>
              <a:rPr lang="zh-TW" altLang="en-US" sz="1600" b="1" kern="0" dirty="0">
                <a:solidFill>
                  <a:srgbClr val="333333"/>
                </a:solidFill>
                <a:latin typeface="+mn-ea"/>
                <a:ea typeface="+mn-ea"/>
                <a:cs typeface="Times New Roman" pitchFamily="18" charset="0"/>
              </a:rPr>
              <a:t> </a:t>
            </a:r>
            <a:r>
              <a:rPr lang="zh-TW" altLang="en-US" sz="1600" b="1" kern="0" dirty="0">
                <a:solidFill>
                  <a:srgbClr val="333333"/>
                </a:solidFill>
                <a:latin typeface="+mn-ea"/>
                <a:ea typeface="+mn-ea"/>
                <a:cs typeface="Times New Roman" pitchFamily="18" charset="0"/>
                <a:sym typeface="Wingdings"/>
              </a:rPr>
              <a:t></a:t>
            </a:r>
            <a:r>
              <a:rPr lang="zh-TW" altLang="en-US" sz="1600" b="1" kern="0" dirty="0">
                <a:solidFill>
                  <a:srgbClr val="333333"/>
                </a:solidFill>
                <a:latin typeface="+mn-ea"/>
                <a:ea typeface="+mn-ea"/>
                <a:cs typeface="Times New Roman" pitchFamily="18" charset="0"/>
              </a:rPr>
              <a:t> 五爪破壞力檢測儀</a:t>
            </a:r>
            <a:endParaRPr lang="en-US" altLang="zh-TW" sz="1600" b="1" kern="0" dirty="0">
              <a:solidFill>
                <a:srgbClr val="333333"/>
              </a:solidFill>
              <a:latin typeface="+mn-ea"/>
              <a:ea typeface="+mn-ea"/>
              <a:cs typeface="Times New Roman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defRPr/>
            </a:pPr>
            <a:r>
              <a:rPr lang="zh-TW" altLang="en-US" sz="1600" b="1" kern="0" dirty="0">
                <a:solidFill>
                  <a:srgbClr val="333333"/>
                </a:solidFill>
                <a:latin typeface="+mn-ea"/>
                <a:ea typeface="+mn-ea"/>
                <a:cs typeface="Times New Roman" pitchFamily="18" charset="0"/>
              </a:rPr>
              <a:t> </a:t>
            </a:r>
            <a:r>
              <a:rPr lang="zh-TW" altLang="en-US" sz="1600" b="1" kern="0" dirty="0">
                <a:solidFill>
                  <a:srgbClr val="333333"/>
                </a:solidFill>
                <a:latin typeface="+mn-ea"/>
                <a:ea typeface="+mn-ea"/>
                <a:cs typeface="Times New Roman" pitchFamily="18" charset="0"/>
                <a:sym typeface="Wingdings"/>
              </a:rPr>
              <a:t></a:t>
            </a:r>
            <a:r>
              <a:rPr lang="zh-TW" altLang="en-US" sz="1600" b="1" kern="0" dirty="0">
                <a:solidFill>
                  <a:srgbClr val="333333"/>
                </a:solidFill>
                <a:latin typeface="+mn-ea"/>
                <a:ea typeface="+mn-ea"/>
                <a:cs typeface="Times New Roman" pitchFamily="18" charset="0"/>
              </a:rPr>
              <a:t> 塑料硬度測試儀</a:t>
            </a:r>
            <a:endParaRPr lang="en-US" altLang="zh-TW" sz="1600" b="1" kern="0" dirty="0">
              <a:solidFill>
                <a:srgbClr val="333333"/>
              </a:solidFill>
              <a:latin typeface="+mn-ea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圖片 2" descr="LAS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16113"/>
            <a:ext cx="9144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矩形 4"/>
          <p:cNvSpPr>
            <a:spLocks noChangeArrowheads="1"/>
          </p:cNvSpPr>
          <p:nvPr/>
        </p:nvSpPr>
        <p:spPr bwMode="auto">
          <a:xfrm>
            <a:off x="0" y="4356100"/>
            <a:ext cx="91440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400"/>
              </a:spcBef>
            </a:pPr>
            <a:r>
              <a:rPr lang="zh-TW" altLang="en-US" sz="1600">
                <a:solidFill>
                  <a:schemeClr val="bg1"/>
                </a:solidFill>
              </a:rPr>
              <a:t>更多詳細資訊請瀏覽</a:t>
            </a:r>
            <a:endParaRPr lang="en-US" altLang="zh-TW" sz="1600">
              <a:solidFill>
                <a:schemeClr val="bg1"/>
              </a:solidFill>
            </a:endParaRPr>
          </a:p>
          <a:p>
            <a:pPr algn="ctr">
              <a:spcBef>
                <a:spcPts val="400"/>
              </a:spcBef>
            </a:pPr>
            <a:r>
              <a:rPr lang="en-US" altLang="zh-TW" sz="1600" u="sng">
                <a:solidFill>
                  <a:schemeClr val="bg1"/>
                </a:solidFill>
                <a:hlinkClick r:id="rId3"/>
              </a:rPr>
              <a:t>www.e-button.com.tw</a:t>
            </a:r>
            <a:endParaRPr lang="zh-TW" altLang="en-US" sz="1600" u="sng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116013" y="444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4000" b="1">
                <a:solidFill>
                  <a:schemeClr val="bg1"/>
                </a:solidFill>
              </a:rPr>
              <a:t>組 織 圖</a:t>
            </a:r>
            <a:endParaRPr lang="en-US" altLang="zh-TW" sz="4000" b="1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089517" y="1233389"/>
            <a:ext cx="187220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台北总公司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5932099" y="1772717"/>
            <a:ext cx="800141" cy="0"/>
          </a:xfrm>
          <a:prstGeom prst="straightConnector1">
            <a:avLst/>
          </a:prstGeom>
          <a:ln>
            <a:solidFill>
              <a:srgbClr val="23639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6732240" y="1264320"/>
            <a:ext cx="2088232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北京分公司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cxnSp>
        <p:nvCxnSpPr>
          <p:cNvPr id="7" name="直接连接符 6"/>
          <p:cNvCxnSpPr>
            <a:stCxn id="2" idx="1"/>
            <a:endCxn id="10" idx="6"/>
          </p:cNvCxnSpPr>
          <p:nvPr/>
        </p:nvCxnSpPr>
        <p:spPr>
          <a:xfrm flipH="1" flipV="1">
            <a:off x="3203848" y="1337126"/>
            <a:ext cx="885669" cy="508331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3346575" y="1837173"/>
            <a:ext cx="742942" cy="642156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1691680" y="869074"/>
            <a:ext cx="1512168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八德厂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730269" y="1933088"/>
            <a:ext cx="1616306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苏州工厂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3" name="下箭头 12"/>
          <p:cNvSpPr/>
          <p:nvPr/>
        </p:nvSpPr>
        <p:spPr>
          <a:xfrm rot="10800000">
            <a:off x="4716016" y="2514022"/>
            <a:ext cx="628351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4089517" y="3717033"/>
            <a:ext cx="1881347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业务部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pPr algn="ctr"/>
            <a:endParaRPr lang="en-US" alt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研发设计部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pPr algn="ctr"/>
            <a:endParaRPr lang="en-US" alt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客服部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sp>
        <p:nvSpPr>
          <p:cNvPr id="17" name="下箭头 16"/>
          <p:cNvSpPr/>
          <p:nvPr/>
        </p:nvSpPr>
        <p:spPr>
          <a:xfrm>
            <a:off x="2447764" y="2986225"/>
            <a:ext cx="252028" cy="554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1925706" y="3645024"/>
            <a:ext cx="1296144" cy="2592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研发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模具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大</a:t>
            </a:r>
            <a:r>
              <a:rPr lang="zh-CN" altLang="en-US" b="1" dirty="0" smtClean="0">
                <a:solidFill>
                  <a:schemeClr val="tx1"/>
                </a:solidFill>
              </a:rPr>
              <a:t>货生产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压铸</a:t>
            </a:r>
            <a:r>
              <a:rPr lang="zh-CN" altLang="en-US" b="1" dirty="0" smtClean="0">
                <a:solidFill>
                  <a:schemeClr val="tx1"/>
                </a:solidFill>
              </a:rPr>
              <a:t>机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涂</a:t>
            </a:r>
            <a:r>
              <a:rPr lang="zh-CN" altLang="en-US" b="1" dirty="0" smtClean="0">
                <a:solidFill>
                  <a:schemeClr val="tx1"/>
                </a:solidFill>
              </a:rPr>
              <a:t>装部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实验室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仓库</a:t>
            </a:r>
            <a:endParaRPr lang="en-US" altLang="zh-CN" b="1" dirty="0" smtClean="0">
              <a:solidFill>
                <a:schemeClr val="tx1"/>
              </a:solidFill>
            </a:endParaRPr>
          </a:p>
        </p:txBody>
      </p:sp>
      <p:sp>
        <p:nvSpPr>
          <p:cNvPr id="24" name="下箭头 23"/>
          <p:cNvSpPr/>
          <p:nvPr/>
        </p:nvSpPr>
        <p:spPr>
          <a:xfrm rot="5400000">
            <a:off x="1378363" y="1201379"/>
            <a:ext cx="249892" cy="2714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179512" y="1049093"/>
            <a:ext cx="1188048" cy="7124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2018</a:t>
            </a:r>
            <a:r>
              <a:rPr lang="zh-CN" altLang="en-US" b="1" dirty="0" smtClean="0">
                <a:solidFill>
                  <a:schemeClr val="tx1"/>
                </a:solidFill>
              </a:rPr>
              <a:t>年新建工厂</a:t>
            </a:r>
            <a:endParaRPr lang="zh-CN" alt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1116013" y="444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4000" b="1">
                <a:solidFill>
                  <a:schemeClr val="bg1"/>
                </a:solidFill>
              </a:rPr>
              <a:t>開 發 流 程</a:t>
            </a:r>
            <a:endParaRPr lang="en-US" altLang="en-US" sz="4000" b="1">
              <a:solidFill>
                <a:schemeClr val="bg1"/>
              </a:solidFill>
            </a:endParaRPr>
          </a:p>
        </p:txBody>
      </p:sp>
      <p:pic>
        <p:nvPicPr>
          <p:cNvPr id="13315" name="圖片 2" descr="流程圖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1171575"/>
            <a:ext cx="5544616" cy="528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4"/>
          <p:cNvSpPr txBox="1"/>
          <p:nvPr/>
        </p:nvSpPr>
        <p:spPr>
          <a:xfrm>
            <a:off x="5796136" y="1052736"/>
            <a:ext cx="3347864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創新研發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設計客製款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TW" altLang="en-US" sz="1400" b="1" dirty="0" smtClean="0">
                <a:solidFill>
                  <a:schemeClr val="bg2">
                    <a:lumMod val="50000"/>
                  </a:schemeClr>
                </a:solidFill>
              </a:rPr>
              <a:t>符合市場需求</a:t>
            </a:r>
            <a:endParaRPr lang="en-US" altLang="zh-TW" sz="1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TW" altLang="en-US" sz="1400" b="1" dirty="0" smtClean="0">
                <a:solidFill>
                  <a:schemeClr val="bg2">
                    <a:lumMod val="50000"/>
                  </a:schemeClr>
                </a:solidFill>
              </a:rPr>
              <a:t>突破性創意</a:t>
            </a:r>
            <a:endParaRPr lang="en-US" altLang="zh-TW" sz="1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TW" altLang="en-US" sz="1400" b="1" dirty="0" smtClean="0">
                <a:solidFill>
                  <a:schemeClr val="bg2">
                    <a:lumMod val="50000"/>
                  </a:schemeClr>
                </a:solidFill>
              </a:rPr>
              <a:t>挑戰功能性價值</a:t>
            </a:r>
            <a:endParaRPr lang="en-US" altLang="zh-TW" sz="1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TW" altLang="en-US" sz="1400" b="1" dirty="0" smtClean="0">
                <a:solidFill>
                  <a:schemeClr val="bg2">
                    <a:lumMod val="50000"/>
                  </a:schemeClr>
                </a:solidFill>
              </a:rPr>
              <a:t>滿足客戶端期待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RP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製作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TW" altLang="en-US" sz="1400" b="1" dirty="0" smtClean="0">
                <a:solidFill>
                  <a:schemeClr val="bg2">
                    <a:lumMod val="50000"/>
                  </a:schemeClr>
                </a:solidFill>
              </a:rPr>
              <a:t>先進設備</a:t>
            </a:r>
            <a:endParaRPr lang="en-US" altLang="zh-TW" sz="1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TW" altLang="en-US" sz="1400" b="1" dirty="0" smtClean="0">
                <a:solidFill>
                  <a:schemeClr val="bg2">
                    <a:lumMod val="50000"/>
                  </a:schemeClr>
                </a:solidFill>
              </a:rPr>
              <a:t>提供開模前的確認樣</a:t>
            </a:r>
            <a:endParaRPr lang="en-US" altLang="zh-TW" sz="1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TW" altLang="en-US" sz="1400" b="1" dirty="0" smtClean="0">
                <a:solidFill>
                  <a:schemeClr val="bg2">
                    <a:lumMod val="50000"/>
                  </a:schemeClr>
                </a:solidFill>
              </a:rPr>
              <a:t>調整、修正、研議</a:t>
            </a:r>
            <a:endParaRPr lang="en-US" altLang="zh-TW" sz="1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開模→成品需經多重檢查測試與送驗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TW" sz="1400" b="1" dirty="0" smtClean="0">
                <a:solidFill>
                  <a:schemeClr val="bg2">
                    <a:lumMod val="50000"/>
                  </a:schemeClr>
                </a:solidFill>
              </a:rPr>
              <a:t>RD</a:t>
            </a:r>
            <a:r>
              <a:rPr lang="zh-TW" altLang="en-US" sz="1400" b="1" dirty="0" smtClean="0">
                <a:solidFill>
                  <a:schemeClr val="bg2">
                    <a:lumMod val="50000"/>
                  </a:schemeClr>
                </a:solidFill>
              </a:rPr>
              <a:t>測量、核對、把關</a:t>
            </a:r>
            <a:endParaRPr lang="en-US" altLang="zh-TW" sz="1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市場推廣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遞交客戶端確認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大貨生產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交期內出貨 </a:t>
            </a:r>
            <a:endParaRPr lang="zh-TW" altLang="en-US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1116013" y="444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4400" b="1">
                <a:solidFill>
                  <a:srgbClr val="A3E7FF"/>
                </a:solidFill>
                <a:latin typeface="Times New Roman" pitchFamily="18" charset="0"/>
                <a:cs typeface="Times New Roman" pitchFamily="18" charset="0"/>
              </a:rPr>
              <a:t>ID</a:t>
            </a:r>
            <a:r>
              <a:rPr lang="en-US" altLang="zh-TW" sz="4000" b="1">
                <a:solidFill>
                  <a:schemeClr val="bg1"/>
                </a:solidFill>
              </a:rPr>
              <a:t> </a:t>
            </a:r>
            <a:r>
              <a:rPr lang="zh-TW" altLang="en-US" sz="4000" b="1">
                <a:solidFill>
                  <a:schemeClr val="bg1"/>
                </a:solidFill>
              </a:rPr>
              <a:t>產品設計</a:t>
            </a:r>
            <a:endParaRPr lang="en-US" altLang="zh-TW" sz="4000" b="1">
              <a:solidFill>
                <a:schemeClr val="bg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148064" y="980728"/>
            <a:ext cx="3744416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每年設計開發新樣式：逾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款</a:t>
            </a:r>
            <a:endParaRPr lang="en-US" altLang="zh-TW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面扣種類：逾</a:t>
            </a:r>
            <a:r>
              <a:rPr lang="en-US" altLang="zh-TW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350</a:t>
            </a: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款</a:t>
            </a:r>
            <a:endParaRPr lang="en-US" altLang="zh-TW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鈕釦種類：逾</a:t>
            </a:r>
            <a:r>
              <a:rPr lang="en-US" altLang="zh-TW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300</a:t>
            </a: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款</a:t>
            </a:r>
            <a:endParaRPr lang="en-US" altLang="zh-TW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雞眼種類：逾</a:t>
            </a:r>
            <a:r>
              <a:rPr lang="en-US" altLang="zh-TW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80</a:t>
            </a: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款</a:t>
            </a:r>
            <a:endParaRPr lang="en-US" altLang="zh-TW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撞釘種類：逾</a:t>
            </a:r>
            <a:r>
              <a:rPr lang="en-US" altLang="zh-TW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50</a:t>
            </a: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款</a:t>
            </a:r>
            <a:endParaRPr lang="en-US" altLang="zh-TW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徽章種類：逾</a:t>
            </a:r>
            <a:r>
              <a:rPr lang="en-US" altLang="zh-TW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60</a:t>
            </a: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款</a:t>
            </a:r>
            <a:endParaRPr lang="en-US" altLang="zh-TW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拉片種類：逾</a:t>
            </a:r>
            <a:r>
              <a:rPr lang="en-US" altLang="zh-TW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320</a:t>
            </a: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款</a:t>
            </a:r>
            <a:endParaRPr lang="en-US" altLang="zh-TW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扣具種類：逾</a:t>
            </a:r>
            <a:r>
              <a:rPr lang="en-US" altLang="zh-TW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100</a:t>
            </a: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款</a:t>
            </a:r>
            <a:endParaRPr lang="en-US" altLang="zh-TW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車縫片種類：逾</a:t>
            </a:r>
            <a:r>
              <a:rPr lang="en-US" altLang="zh-TW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100</a:t>
            </a: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款</a:t>
            </a:r>
            <a:endParaRPr lang="en-US" altLang="zh-TW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佛珠</a:t>
            </a:r>
            <a:r>
              <a:rPr lang="en-US" altLang="zh-TW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</a:t>
            </a: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豬鼻子種類：逾</a:t>
            </a:r>
            <a:r>
              <a:rPr lang="en-US" altLang="zh-TW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100</a:t>
            </a: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款</a:t>
            </a:r>
            <a:endParaRPr lang="en-US" altLang="zh-TW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彈簧繩扣種類：逾</a:t>
            </a:r>
            <a:r>
              <a:rPr lang="en-US" altLang="zh-TW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150</a:t>
            </a: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款</a:t>
            </a:r>
            <a:endParaRPr lang="zh-TW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179512" y="1196752"/>
            <a:ext cx="4785320" cy="4248472"/>
            <a:chOff x="2987824" y="1196752"/>
            <a:chExt cx="4785320" cy="4248472"/>
          </a:xfrm>
        </p:grpSpPr>
        <p:pic>
          <p:nvPicPr>
            <p:cNvPr id="7" name="圖片 6" descr="001030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48064" y="1196752"/>
              <a:ext cx="680864" cy="680864"/>
            </a:xfrm>
            <a:prstGeom prst="rect">
              <a:avLst/>
            </a:prstGeom>
          </p:spPr>
        </p:pic>
        <p:pic>
          <p:nvPicPr>
            <p:cNvPr id="8" name="圖片 7" descr="0010329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4288" y="2132856"/>
              <a:ext cx="608856" cy="608856"/>
            </a:xfrm>
            <a:prstGeom prst="rect">
              <a:avLst/>
            </a:prstGeom>
          </p:spPr>
        </p:pic>
        <p:pic>
          <p:nvPicPr>
            <p:cNvPr id="10" name="圖片 9" descr="0030348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2240" y="1700808"/>
              <a:ext cx="608856" cy="608856"/>
            </a:xfrm>
            <a:prstGeom prst="rect">
              <a:avLst/>
            </a:prstGeom>
          </p:spPr>
        </p:pic>
        <p:pic>
          <p:nvPicPr>
            <p:cNvPr id="11" name="圖片 10" descr="0030349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40152" y="1412776"/>
              <a:ext cx="608856" cy="608856"/>
            </a:xfrm>
            <a:prstGeom prst="rect">
              <a:avLst/>
            </a:prstGeom>
          </p:spPr>
        </p:pic>
        <p:pic>
          <p:nvPicPr>
            <p:cNvPr id="12" name="圖片 11" descr="0310088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5896" y="3717032"/>
              <a:ext cx="954867" cy="954867"/>
            </a:xfrm>
            <a:prstGeom prst="rect">
              <a:avLst/>
            </a:prstGeom>
          </p:spPr>
        </p:pic>
        <p:pic>
          <p:nvPicPr>
            <p:cNvPr id="13" name="圖片 12" descr="0310222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1960" y="1412776"/>
              <a:ext cx="864096" cy="864096"/>
            </a:xfrm>
            <a:prstGeom prst="rect">
              <a:avLst/>
            </a:prstGeom>
          </p:spPr>
        </p:pic>
        <p:pic>
          <p:nvPicPr>
            <p:cNvPr id="14" name="圖片 13" descr="0310350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87824" y="2924944"/>
              <a:ext cx="954867" cy="954867"/>
            </a:xfrm>
            <a:prstGeom prst="rect">
              <a:avLst/>
            </a:prstGeom>
          </p:spPr>
        </p:pic>
        <p:pic>
          <p:nvPicPr>
            <p:cNvPr id="15" name="圖片 14" descr="0320043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83360" y="2060848"/>
              <a:ext cx="1000307" cy="944184"/>
            </a:xfrm>
            <a:prstGeom prst="rect">
              <a:avLst/>
            </a:prstGeom>
          </p:spPr>
        </p:pic>
        <p:pic>
          <p:nvPicPr>
            <p:cNvPr id="19" name="圖片 18" descr="0410285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15264190">
              <a:off x="4334805" y="4452453"/>
              <a:ext cx="752872" cy="752872"/>
            </a:xfrm>
            <a:prstGeom prst="rect">
              <a:avLst/>
            </a:prstGeom>
          </p:spPr>
        </p:pic>
        <p:pic>
          <p:nvPicPr>
            <p:cNvPr id="9" name="圖片 8" descr="0010341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39744" y="2852936"/>
              <a:ext cx="824880" cy="824880"/>
            </a:xfrm>
            <a:prstGeom prst="rect">
              <a:avLst/>
            </a:prstGeom>
          </p:spPr>
        </p:pic>
        <p:pic>
          <p:nvPicPr>
            <p:cNvPr id="17" name="圖片 16" descr="0110106.jpg"/>
            <p:cNvPicPr>
              <a:picLocks noChangeAspect="1"/>
            </p:cNvPicPr>
            <p:nvPr/>
          </p:nvPicPr>
          <p:blipFill>
            <a:blip r:embed="rId12" cstate="print"/>
            <a:srcRect t="11458" b="8338"/>
            <a:stretch>
              <a:fillRect/>
            </a:stretch>
          </p:blipFill>
          <p:spPr>
            <a:xfrm>
              <a:off x="5076056" y="4437112"/>
              <a:ext cx="1256928" cy="1008112"/>
            </a:xfrm>
            <a:prstGeom prst="rect">
              <a:avLst/>
            </a:prstGeom>
          </p:spPr>
        </p:pic>
        <p:pic>
          <p:nvPicPr>
            <p:cNvPr id="18" name="圖片 17" descr="0110141.jpg"/>
            <p:cNvPicPr>
              <a:picLocks noChangeAspect="1"/>
            </p:cNvPicPr>
            <p:nvPr/>
          </p:nvPicPr>
          <p:blipFill>
            <a:blip r:embed="rId13" cstate="print"/>
            <a:srcRect t="11458" b="8338"/>
            <a:stretch>
              <a:fillRect/>
            </a:stretch>
          </p:blipFill>
          <p:spPr>
            <a:xfrm rot="19784185">
              <a:off x="6108536" y="3749046"/>
              <a:ext cx="1256928" cy="1008112"/>
            </a:xfrm>
            <a:prstGeom prst="rect">
              <a:avLst/>
            </a:prstGeom>
          </p:spPr>
        </p:pic>
      </p:grpSp>
      <p:grpSp>
        <p:nvGrpSpPr>
          <p:cNvPr id="33" name="群組 32"/>
          <p:cNvGrpSpPr/>
          <p:nvPr/>
        </p:nvGrpSpPr>
        <p:grpSpPr>
          <a:xfrm>
            <a:off x="251520" y="5589240"/>
            <a:ext cx="8548375" cy="992475"/>
            <a:chOff x="251520" y="5589240"/>
            <a:chExt cx="8548375" cy="992475"/>
          </a:xfrm>
        </p:grpSpPr>
        <p:pic>
          <p:nvPicPr>
            <p:cNvPr id="29" name="圖片 28" descr="0430196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15771328">
              <a:off x="8002847" y="5707719"/>
              <a:ext cx="797048" cy="797048"/>
            </a:xfrm>
            <a:prstGeom prst="rect">
              <a:avLst/>
            </a:prstGeom>
          </p:spPr>
        </p:pic>
        <p:pic>
          <p:nvPicPr>
            <p:cNvPr id="30" name="圖片 29" descr="0430213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20272" y="5661248"/>
              <a:ext cx="902872" cy="902872"/>
            </a:xfrm>
            <a:prstGeom prst="rect">
              <a:avLst/>
            </a:prstGeom>
          </p:spPr>
        </p:pic>
        <p:grpSp>
          <p:nvGrpSpPr>
            <p:cNvPr id="32" name="群組 31"/>
            <p:cNvGrpSpPr/>
            <p:nvPr/>
          </p:nvGrpSpPr>
          <p:grpSpPr>
            <a:xfrm>
              <a:off x="251520" y="5589240"/>
              <a:ext cx="6453472" cy="992475"/>
              <a:chOff x="251520" y="5589240"/>
              <a:chExt cx="6453472" cy="992475"/>
            </a:xfrm>
          </p:grpSpPr>
          <p:grpSp>
            <p:nvGrpSpPr>
              <p:cNvPr id="26" name="群組 25"/>
              <p:cNvGrpSpPr/>
              <p:nvPr/>
            </p:nvGrpSpPr>
            <p:grpSpPr>
              <a:xfrm>
                <a:off x="251520" y="5589240"/>
                <a:ext cx="5585245" cy="992475"/>
                <a:chOff x="1610689" y="5758445"/>
                <a:chExt cx="5401821" cy="831144"/>
              </a:xfrm>
            </p:grpSpPr>
            <p:pic>
              <p:nvPicPr>
                <p:cNvPr id="16" name="圖片 15" descr="0341101.jpg"/>
                <p:cNvPicPr>
                  <a:picLocks noChangeAspect="1"/>
                </p:cNvPicPr>
                <p:nvPr/>
              </p:nvPicPr>
              <p:blipFill>
                <a:blip r:embed="rId16" cstate="print"/>
                <a:stretch>
                  <a:fillRect/>
                </a:stretch>
              </p:blipFill>
              <p:spPr>
                <a:xfrm>
                  <a:off x="1610689" y="5758445"/>
                  <a:ext cx="768124" cy="768124"/>
                </a:xfrm>
                <a:prstGeom prst="rect">
                  <a:avLst/>
                </a:prstGeom>
              </p:spPr>
            </p:pic>
            <p:pic>
              <p:nvPicPr>
                <p:cNvPr id="21" name="圖片 20" descr="0410306.jpg"/>
                <p:cNvPicPr>
                  <a:picLocks noChangeAspect="1"/>
                </p:cNvPicPr>
                <p:nvPr/>
              </p:nvPicPr>
              <p:blipFill>
                <a:blip r:embed="rId17" cstate="print"/>
                <a:stretch>
                  <a:fillRect/>
                </a:stretch>
              </p:blipFill>
              <p:spPr>
                <a:xfrm rot="15899221">
                  <a:off x="6259638" y="5836717"/>
                  <a:ext cx="752872" cy="752872"/>
                </a:xfrm>
                <a:prstGeom prst="rect">
                  <a:avLst/>
                </a:prstGeom>
              </p:spPr>
            </p:pic>
            <p:pic>
              <p:nvPicPr>
                <p:cNvPr id="22" name="圖片 21" descr="0410308.jpg"/>
                <p:cNvPicPr>
                  <a:picLocks noChangeAspect="1"/>
                </p:cNvPicPr>
                <p:nvPr/>
              </p:nvPicPr>
              <p:blipFill>
                <a:blip r:embed="rId18" cstate="print"/>
                <a:stretch>
                  <a:fillRect/>
                </a:stretch>
              </p:blipFill>
              <p:spPr>
                <a:xfrm>
                  <a:off x="2483768" y="5805264"/>
                  <a:ext cx="752872" cy="752872"/>
                </a:xfrm>
                <a:prstGeom prst="rect">
                  <a:avLst/>
                </a:prstGeom>
              </p:spPr>
            </p:pic>
            <p:pic>
              <p:nvPicPr>
                <p:cNvPr id="23" name="圖片 22" descr="0410329.jpg"/>
                <p:cNvPicPr>
                  <a:picLocks noChangeAspect="1"/>
                </p:cNvPicPr>
                <p:nvPr/>
              </p:nvPicPr>
              <p:blipFill>
                <a:blip r:embed="rId19" cstate="print"/>
                <a:stretch>
                  <a:fillRect/>
                </a:stretch>
              </p:blipFill>
              <p:spPr>
                <a:xfrm>
                  <a:off x="3419872" y="5805264"/>
                  <a:ext cx="752872" cy="752872"/>
                </a:xfrm>
                <a:prstGeom prst="rect">
                  <a:avLst/>
                </a:prstGeom>
              </p:spPr>
            </p:pic>
            <p:pic>
              <p:nvPicPr>
                <p:cNvPr id="24" name="圖片 23" descr="0430139.jpg"/>
                <p:cNvPicPr>
                  <a:picLocks noChangeAspect="1"/>
                </p:cNvPicPr>
                <p:nvPr/>
              </p:nvPicPr>
              <p:blipFill>
                <a:blip r:embed="rId20" cstate="print"/>
                <a:stretch>
                  <a:fillRect/>
                </a:stretch>
              </p:blipFill>
              <p:spPr>
                <a:xfrm>
                  <a:off x="5292080" y="5805264"/>
                  <a:ext cx="752872" cy="752872"/>
                </a:xfrm>
                <a:prstGeom prst="rect">
                  <a:avLst/>
                </a:prstGeom>
              </p:spPr>
            </p:pic>
            <p:pic>
              <p:nvPicPr>
                <p:cNvPr id="25" name="圖片 24" descr="0430195.jpg"/>
                <p:cNvPicPr>
                  <a:picLocks noChangeAspect="1"/>
                </p:cNvPicPr>
                <p:nvPr/>
              </p:nvPicPr>
              <p:blipFill>
                <a:blip r:embed="rId21" cstate="print"/>
                <a:stretch>
                  <a:fillRect/>
                </a:stretch>
              </p:blipFill>
              <p:spPr>
                <a:xfrm>
                  <a:off x="4355976" y="5805264"/>
                  <a:ext cx="752872" cy="752872"/>
                </a:xfrm>
                <a:prstGeom prst="rect">
                  <a:avLst/>
                </a:prstGeom>
              </p:spPr>
            </p:pic>
          </p:grpSp>
          <p:pic>
            <p:nvPicPr>
              <p:cNvPr id="31" name="圖片 30" descr="0430218.jpg"/>
              <p:cNvPicPr>
                <a:picLocks noChangeAspect="1"/>
              </p:cNvPicPr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6012160" y="5805264"/>
                <a:ext cx="692832" cy="692832"/>
              </a:xfrm>
              <a:prstGeom prst="rect">
                <a:avLst/>
              </a:prstGeom>
            </p:spPr>
          </p:pic>
        </p:grp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" y="0"/>
            <a:ext cx="9129464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2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1116013" y="444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4400" b="1">
                <a:solidFill>
                  <a:srgbClr val="A3E7FF"/>
                </a:solidFill>
                <a:latin typeface="Times New Roman" pitchFamily="18" charset="0"/>
                <a:cs typeface="Times New Roman" pitchFamily="18" charset="0"/>
              </a:rPr>
              <a:t>ID</a:t>
            </a:r>
            <a:r>
              <a:rPr lang="en-US" altLang="zh-TW" sz="4000" b="1">
                <a:solidFill>
                  <a:schemeClr val="bg1"/>
                </a:solidFill>
              </a:rPr>
              <a:t> </a:t>
            </a:r>
            <a:r>
              <a:rPr lang="zh-TW" altLang="en-US" sz="4000" b="1">
                <a:solidFill>
                  <a:schemeClr val="bg1"/>
                </a:solidFill>
              </a:rPr>
              <a:t>產品設計</a:t>
            </a:r>
            <a:endParaRPr lang="en-US" altLang="zh-TW" sz="4000" b="1">
              <a:solidFill>
                <a:schemeClr val="bg1"/>
              </a:solidFill>
            </a:endParaRPr>
          </a:p>
        </p:txBody>
      </p:sp>
      <p:pic>
        <p:nvPicPr>
          <p:cNvPr id="7171" name="Picture 4" descr="_MG_65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140075"/>
            <a:ext cx="496887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" descr="_MG_65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1160463"/>
            <a:ext cx="3530600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179388" y="2781300"/>
            <a:ext cx="209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b="1" dirty="0">
                <a:solidFill>
                  <a:srgbClr val="333333"/>
                </a:solidFill>
                <a:latin typeface="+mj-ea"/>
                <a:ea typeface="+mj-ea"/>
              </a:rPr>
              <a:t>分析 </a:t>
            </a:r>
            <a:r>
              <a:rPr lang="en-US" altLang="zh-TW" b="1" dirty="0">
                <a:solidFill>
                  <a:srgbClr val="333333"/>
                </a:solidFill>
                <a:latin typeface="+mj-ea"/>
                <a:ea typeface="+mj-ea"/>
              </a:rPr>
              <a:t>&gt;</a:t>
            </a:r>
            <a:r>
              <a:rPr lang="zh-TW" altLang="en-US" b="1" dirty="0">
                <a:solidFill>
                  <a:srgbClr val="333333"/>
                </a:solidFill>
                <a:latin typeface="+mj-ea"/>
                <a:ea typeface="+mj-ea"/>
              </a:rPr>
              <a:t> 溝通 </a:t>
            </a:r>
            <a:r>
              <a:rPr lang="en-US" altLang="zh-TW" b="1" dirty="0">
                <a:solidFill>
                  <a:srgbClr val="333333"/>
                </a:solidFill>
                <a:latin typeface="+mj-ea"/>
                <a:ea typeface="+mj-ea"/>
              </a:rPr>
              <a:t>&gt; </a:t>
            </a:r>
            <a:r>
              <a:rPr lang="zh-TW" altLang="en-US" b="1" dirty="0">
                <a:solidFill>
                  <a:srgbClr val="333333"/>
                </a:solidFill>
                <a:latin typeface="+mj-ea"/>
                <a:ea typeface="+mj-ea"/>
              </a:rPr>
              <a:t>設計</a:t>
            </a:r>
            <a:endParaRPr lang="en-US" altLang="zh-TW" b="1" dirty="0">
              <a:solidFill>
                <a:srgbClr val="333333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1116013" y="444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4000" b="1">
                <a:solidFill>
                  <a:srgbClr val="A3E7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en-US" sz="4000" b="1">
                <a:solidFill>
                  <a:srgbClr val="A3E7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zh-TW" altLang="en-US" sz="4000" b="1">
                <a:solidFill>
                  <a:srgbClr val="A3E7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4000" b="1">
                <a:solidFill>
                  <a:schemeClr val="bg1"/>
                </a:solidFill>
              </a:rPr>
              <a:t>研究與開發</a:t>
            </a:r>
            <a:endParaRPr lang="en-US" altLang="zh-TW" sz="4000" b="1">
              <a:solidFill>
                <a:schemeClr val="bg1"/>
              </a:solidFill>
            </a:endParaRPr>
          </a:p>
        </p:txBody>
      </p:sp>
      <p:pic>
        <p:nvPicPr>
          <p:cNvPr id="8195" name="Picture 5" descr="_MG_65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2663825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7" descr="_MG_65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2659063"/>
            <a:ext cx="5905500" cy="39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8" descr="_MG_649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4797425"/>
            <a:ext cx="2665413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9" descr="_MG_649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2947988"/>
            <a:ext cx="2665413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902291" y="1268760"/>
            <a:ext cx="5017028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  <a:defRPr/>
            </a:pP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每年研發符合時代潮流的新材料應用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342900" indent="-342900">
              <a:lnSpc>
                <a:spcPct val="150000"/>
              </a:lnSpc>
              <a:buAutoNum type="arabicPeriod"/>
              <a:defRPr/>
            </a:pP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每年鑽研多種款式的結構創新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342900" indent="-342900">
              <a:lnSpc>
                <a:spcPct val="150000"/>
              </a:lnSpc>
              <a:buAutoNum type="arabicPeriod"/>
              <a:defRPr/>
            </a:pP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設計端的守門員：測量、校正再進行生產</a:t>
            </a:r>
            <a:endParaRPr lang="en-US" altLang="zh-TW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2"/>
          <p:cNvSpPr>
            <a:spLocks noChangeArrowheads="1"/>
          </p:cNvSpPr>
          <p:nvPr/>
        </p:nvSpPr>
        <p:spPr bwMode="auto">
          <a:xfrm>
            <a:off x="1116013" y="444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4000" b="1">
                <a:solidFill>
                  <a:schemeClr val="bg1"/>
                </a:solidFill>
              </a:rPr>
              <a:t>優 勢</a:t>
            </a:r>
            <a:endParaRPr lang="en-US" altLang="zh-TW" sz="4000" b="1">
              <a:solidFill>
                <a:schemeClr val="bg1"/>
              </a:solidFill>
            </a:endParaRPr>
          </a:p>
        </p:txBody>
      </p:sp>
      <p:pic>
        <p:nvPicPr>
          <p:cNvPr id="9219" name="Picture 4" descr="WE HA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1287463"/>
            <a:ext cx="5270500" cy="502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14" descr="http://ad009cdnb.archdaily.net/wp-content/uploads/2011/03/1301450440-the-base-14-461x500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2995613"/>
            <a:ext cx="18764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5"/>
          <p:cNvPicPr>
            <a:picLocks noChangeAspect="1" noChangeArrowheads="1"/>
          </p:cNvPicPr>
          <p:nvPr/>
        </p:nvPicPr>
        <p:blipFill>
          <a:blip r:embed="rId6"/>
          <a:srcRect l="5656" t="1904" r="11394" b="32404"/>
          <a:stretch>
            <a:fillRect/>
          </a:stretch>
        </p:blipFill>
        <p:spPr bwMode="auto">
          <a:xfrm>
            <a:off x="2195513" y="2995613"/>
            <a:ext cx="18637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7" descr="http://mocoloco.com/fresh2/assets_c/2012/03/2_gotas_4_gotas_bowls_veronica_martinez-thumb-525xauto-3919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5084763"/>
            <a:ext cx="187325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2"/>
          <p:cNvPicPr>
            <a:picLocks noChangeAspect="1" noChangeArrowheads="1"/>
          </p:cNvPicPr>
          <p:nvPr/>
        </p:nvPicPr>
        <p:blipFill>
          <a:blip r:embed="rId8"/>
          <a:srcRect l="27660" t="41930" r="29787"/>
          <a:stretch>
            <a:fillRect/>
          </a:stretch>
        </p:blipFill>
        <p:spPr bwMode="auto">
          <a:xfrm>
            <a:off x="2411413" y="5156200"/>
            <a:ext cx="13160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6732588" y="1628775"/>
          <a:ext cx="125571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Image" r:id="rId9" imgW="3826529" imgH="1316488" progId="Photoshop.Image.12">
                  <p:embed/>
                </p:oleObj>
              </mc:Choice>
              <mc:Fallback>
                <p:oleObj name="Image" r:id="rId9" imgW="3826529" imgH="1316488" progId="Photoshop.Image.1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1628775"/>
                        <a:ext cx="125571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0"/>
          <p:cNvGraphicFramePr>
            <a:graphicFrameLocks noChangeAspect="1"/>
          </p:cNvGraphicFramePr>
          <p:nvPr/>
        </p:nvGraphicFramePr>
        <p:xfrm>
          <a:off x="8172450" y="1341438"/>
          <a:ext cx="549275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name="Image" r:id="rId11" imgW="1330201" imgH="3056000" progId="Photoshop.Image.12">
                  <p:embed/>
                </p:oleObj>
              </mc:Choice>
              <mc:Fallback>
                <p:oleObj name="Image" r:id="rId11" imgW="1330201" imgH="3056000" progId="Photoshop.Image.12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450" y="1341438"/>
                        <a:ext cx="549275" cy="1262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13"/>
          <p:cNvGraphicFramePr>
            <a:graphicFrameLocks noChangeAspect="1"/>
          </p:cNvGraphicFramePr>
          <p:nvPr/>
        </p:nvGraphicFramePr>
        <p:xfrm>
          <a:off x="6300788" y="2636838"/>
          <a:ext cx="2627312" cy="204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Image" r:id="rId13" imgW="5184329" imgH="4027684" progId="Photoshop.Image.12">
                  <p:embed/>
                </p:oleObj>
              </mc:Choice>
              <mc:Fallback>
                <p:oleObj name="Image" r:id="rId13" imgW="5184329" imgH="4027684" progId="Photoshop.Image.12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2636838"/>
                        <a:ext cx="2627312" cy="204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4" name="Picture 25"/>
          <p:cNvPicPr>
            <a:picLocks noChangeAspect="1" noChangeArrowheads="1"/>
          </p:cNvPicPr>
          <p:nvPr/>
        </p:nvPicPr>
        <p:blipFill>
          <a:blip r:embed="rId15"/>
          <a:srcRect t="24675"/>
          <a:stretch>
            <a:fillRect/>
          </a:stretch>
        </p:blipFill>
        <p:spPr bwMode="auto">
          <a:xfrm>
            <a:off x="5076825" y="1628775"/>
            <a:ext cx="892175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Rectangle 12"/>
          <p:cNvSpPr>
            <a:spLocks noChangeArrowheads="1"/>
          </p:cNvSpPr>
          <p:nvPr/>
        </p:nvSpPr>
        <p:spPr bwMode="auto">
          <a:xfrm>
            <a:off x="1116013" y="444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4000" b="1">
                <a:solidFill>
                  <a:schemeClr val="bg1"/>
                </a:solidFill>
              </a:rPr>
              <a:t>轉化趨勢為產品</a:t>
            </a:r>
            <a:endParaRPr lang="en-US" altLang="zh-TW" sz="4000" b="1">
              <a:solidFill>
                <a:schemeClr val="bg1"/>
              </a:solidFill>
            </a:endParaRPr>
          </a:p>
        </p:txBody>
      </p:sp>
      <p:sp>
        <p:nvSpPr>
          <p:cNvPr id="1036" name="Rectangle 13"/>
          <p:cNvSpPr>
            <a:spLocks noChangeArrowheads="1"/>
          </p:cNvSpPr>
          <p:nvPr/>
        </p:nvSpPr>
        <p:spPr bwMode="auto">
          <a:xfrm>
            <a:off x="250825" y="2420938"/>
            <a:ext cx="15128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zh-TW" altLang="en-US" sz="2000" b="1">
                <a:solidFill>
                  <a:schemeClr val="tx2"/>
                </a:solidFill>
              </a:rPr>
              <a:t>飄浮</a:t>
            </a:r>
            <a:endParaRPr lang="en-US" altLang="zh-TW" sz="2000" b="1">
              <a:solidFill>
                <a:schemeClr val="tx2"/>
              </a:solidFill>
            </a:endParaRPr>
          </a:p>
        </p:txBody>
      </p:sp>
      <p:sp>
        <p:nvSpPr>
          <p:cNvPr id="1037" name="Rectangle 14"/>
          <p:cNvSpPr>
            <a:spLocks noChangeArrowheads="1"/>
          </p:cNvSpPr>
          <p:nvPr/>
        </p:nvSpPr>
        <p:spPr bwMode="auto">
          <a:xfrm>
            <a:off x="4067175" y="2924175"/>
            <a:ext cx="863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2000" b="1">
                <a:solidFill>
                  <a:schemeClr val="tx2"/>
                </a:solidFill>
              </a:rPr>
              <a:t>&gt;&gt;&gt;</a:t>
            </a:r>
          </a:p>
        </p:txBody>
      </p:sp>
      <p:sp>
        <p:nvSpPr>
          <p:cNvPr id="1038" name="Text Box 16"/>
          <p:cNvSpPr txBox="1">
            <a:spLocks noChangeArrowheads="1"/>
          </p:cNvSpPr>
          <p:nvPr/>
        </p:nvSpPr>
        <p:spPr bwMode="auto">
          <a:xfrm>
            <a:off x="6478588" y="4678363"/>
            <a:ext cx="757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b="1" dirty="0">
                <a:solidFill>
                  <a:srgbClr val="333333"/>
                </a:solidFill>
                <a:latin typeface="+mj-ea"/>
                <a:ea typeface="+mj-ea"/>
              </a:rPr>
              <a:t>正面</a:t>
            </a:r>
            <a:endParaRPr lang="en-US" altLang="zh-TW" b="1" dirty="0">
              <a:solidFill>
                <a:srgbClr val="333333"/>
              </a:solidFill>
              <a:latin typeface="+mj-ea"/>
              <a:ea typeface="+mj-ea"/>
            </a:endParaRPr>
          </a:p>
        </p:txBody>
      </p:sp>
      <p:sp>
        <p:nvSpPr>
          <p:cNvPr id="1039" name="Text Box 17"/>
          <p:cNvSpPr txBox="1">
            <a:spLocks noChangeArrowheads="1"/>
          </p:cNvSpPr>
          <p:nvPr/>
        </p:nvSpPr>
        <p:spPr bwMode="auto">
          <a:xfrm>
            <a:off x="8101013" y="4678363"/>
            <a:ext cx="828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b="1" dirty="0">
                <a:solidFill>
                  <a:srgbClr val="333333"/>
                </a:solidFill>
                <a:latin typeface="+mj-ea"/>
                <a:ea typeface="+mj-ea"/>
              </a:rPr>
              <a:t>背面</a:t>
            </a:r>
            <a:endParaRPr lang="en-US" altLang="zh-TW" b="1" dirty="0">
              <a:solidFill>
                <a:srgbClr val="333333"/>
              </a:solidFill>
              <a:latin typeface="+mj-ea"/>
              <a:ea typeface="+mj-ea"/>
            </a:endParaRPr>
          </a:p>
        </p:txBody>
      </p:sp>
      <p:sp>
        <p:nvSpPr>
          <p:cNvPr id="1040" name="Rectangle 17"/>
          <p:cNvSpPr>
            <a:spLocks noChangeArrowheads="1"/>
          </p:cNvSpPr>
          <p:nvPr/>
        </p:nvSpPr>
        <p:spPr bwMode="auto">
          <a:xfrm>
            <a:off x="5219700" y="5229225"/>
            <a:ext cx="10080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600" dirty="0">
                <a:latin typeface="+mj-ea"/>
                <a:ea typeface="+mj-ea"/>
              </a:rPr>
              <a:t>材質</a:t>
            </a:r>
            <a:r>
              <a:rPr lang="en-US" altLang="zh-TW" sz="1600" dirty="0">
                <a:latin typeface="+mj-ea"/>
                <a:ea typeface="+mj-ea"/>
              </a:rPr>
              <a:t>:</a:t>
            </a:r>
          </a:p>
          <a:p>
            <a:pPr>
              <a:defRPr/>
            </a:pPr>
            <a:r>
              <a:rPr lang="zh-TW" altLang="en-US" sz="1400" dirty="0">
                <a:solidFill>
                  <a:srgbClr val="996600"/>
                </a:solidFill>
                <a:latin typeface="+mj-ea"/>
                <a:ea typeface="+mj-ea"/>
              </a:rPr>
              <a:t> 圓形</a:t>
            </a:r>
            <a:r>
              <a:rPr lang="en-US" altLang="zh-TW" sz="1400" dirty="0">
                <a:solidFill>
                  <a:srgbClr val="996600"/>
                </a:solidFill>
                <a:latin typeface="+mj-ea"/>
                <a:ea typeface="+mj-ea"/>
              </a:rPr>
              <a:t> </a:t>
            </a:r>
          </a:p>
          <a:p>
            <a:pPr>
              <a:defRPr/>
            </a:pPr>
            <a:r>
              <a:rPr lang="zh-TW" altLang="en-US" sz="1400" dirty="0">
                <a:solidFill>
                  <a:srgbClr val="996600"/>
                </a:solidFill>
                <a:latin typeface="+mj-ea"/>
                <a:ea typeface="+mj-ea"/>
              </a:rPr>
              <a:t> 陰影</a:t>
            </a:r>
            <a:r>
              <a:rPr lang="en-US" altLang="zh-TW" sz="1400" dirty="0">
                <a:solidFill>
                  <a:srgbClr val="996600"/>
                </a:solidFill>
                <a:latin typeface="+mj-ea"/>
                <a:ea typeface="+mj-ea"/>
              </a:rPr>
              <a:t> </a:t>
            </a:r>
          </a:p>
          <a:p>
            <a:pPr>
              <a:defRPr/>
            </a:pPr>
            <a:r>
              <a:rPr lang="zh-TW" altLang="en-US" sz="1400" dirty="0">
                <a:solidFill>
                  <a:srgbClr val="996600"/>
                </a:solidFill>
                <a:latin typeface="+mj-ea"/>
                <a:ea typeface="+mj-ea"/>
              </a:rPr>
              <a:t> 點狀</a:t>
            </a:r>
            <a:endParaRPr lang="en-US" altLang="zh-TW" sz="1400" dirty="0">
              <a:solidFill>
                <a:srgbClr val="996600"/>
              </a:solidFill>
              <a:latin typeface="+mj-ea"/>
              <a:ea typeface="+mj-ea"/>
            </a:endParaRPr>
          </a:p>
          <a:p>
            <a:pPr>
              <a:defRPr/>
            </a:pPr>
            <a:r>
              <a:rPr lang="zh-TW" altLang="en-US" sz="1400" dirty="0">
                <a:solidFill>
                  <a:srgbClr val="996600"/>
                </a:solidFill>
                <a:latin typeface="+mj-ea"/>
                <a:ea typeface="+mj-ea"/>
              </a:rPr>
              <a:t> 空氣</a:t>
            </a:r>
            <a:endParaRPr lang="en-US" altLang="zh-TW" sz="1400" dirty="0">
              <a:solidFill>
                <a:srgbClr val="9966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995</Words>
  <Application>Microsoft Office PowerPoint</Application>
  <PresentationFormat>全屏显示(4:3)</PresentationFormat>
  <Paragraphs>171</Paragraphs>
  <Slides>22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0" baseType="lpstr">
      <vt:lpstr>Adobe Myungjo Std M</vt:lpstr>
      <vt:lpstr>微軟正黑體</vt:lpstr>
      <vt:lpstr>新細明體</vt:lpstr>
      <vt:lpstr>Arial</vt:lpstr>
      <vt:lpstr>Times New Roman</vt:lpstr>
      <vt:lpstr>Wingdings</vt:lpstr>
      <vt:lpstr>預設簡報設計</vt:lpstr>
      <vt:lpstr>Image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design</dc:creator>
  <cp:lastModifiedBy>Microsoft 帐户</cp:lastModifiedBy>
  <cp:revision>154</cp:revision>
  <dcterms:created xsi:type="dcterms:W3CDTF">2013-04-11T13:02:25Z</dcterms:created>
  <dcterms:modified xsi:type="dcterms:W3CDTF">2021-11-08T07:20:38Z</dcterms:modified>
</cp:coreProperties>
</file>